
<file path=[Content_Types].xml><?xml version="1.0" encoding="utf-8"?>
<Types xmlns="http://schemas.openxmlformats.org/package/2006/content-types">
  <Default Extension="xml" ContentType="application/xml"/>
  <Default Extension="jpeg" ContentType="image/jpeg"/>
  <Default Extension="png" ContentType="image/png"/>
  <Default Extension="gif" ContentType="image/gif"/>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7" r:id="rId1"/>
  </p:sldMasterIdLst>
  <p:notesMasterIdLst>
    <p:notesMasterId r:id="rId11"/>
  </p:notesMasterIdLst>
  <p:sldIdLst>
    <p:sldId id="323" r:id="rId2"/>
    <p:sldId id="352" r:id="rId3"/>
    <p:sldId id="358" r:id="rId4"/>
    <p:sldId id="359" r:id="rId5"/>
    <p:sldId id="360" r:id="rId6"/>
    <p:sldId id="361" r:id="rId7"/>
    <p:sldId id="362" r:id="rId8"/>
    <p:sldId id="363" r:id="rId9"/>
    <p:sldId id="324" r:id="rId10"/>
  </p:sldIdLst>
  <p:sldSz cx="9144000" cy="5143500" type="screen16x9"/>
  <p:notesSz cx="6858000" cy="9144000"/>
  <p:custDataLst>
    <p:tags r:id="rId12"/>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062" autoAdjust="0"/>
    <p:restoredTop sz="93060"/>
  </p:normalViewPr>
  <p:slideViewPr>
    <p:cSldViewPr>
      <p:cViewPr varScale="1">
        <p:scale>
          <a:sx n="135" d="100"/>
          <a:sy n="135" d="100"/>
        </p:scale>
        <p:origin x="224" y="176"/>
      </p:cViewPr>
      <p:guideLst>
        <p:guide orient="horz" pos="2160"/>
        <p:guide pos="2880"/>
        <p:guide orient="horz" pos="1620"/>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88" d="100"/>
          <a:sy n="88" d="100"/>
        </p:scale>
        <p:origin x="-3810" y="-12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1" Type="http://schemas.openxmlformats.org/officeDocument/2006/relationships/notesMaster" Target="notesMasters/notesMaster1.xml"/><Relationship Id="rId12" Type="http://schemas.openxmlformats.org/officeDocument/2006/relationships/tags" Target="tags/tag1.xml"/><Relationship Id="rId13" Type="http://schemas.openxmlformats.org/officeDocument/2006/relationships/presProps" Target="presProps.xml"/><Relationship Id="rId14" Type="http://schemas.openxmlformats.org/officeDocument/2006/relationships/viewProps" Target="viewProps.xml"/><Relationship Id="rId15" Type="http://schemas.openxmlformats.org/officeDocument/2006/relationships/theme" Target="theme/theme1.xml"/><Relationship Id="rId16"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 Id="rId3" Type="http://schemas.openxmlformats.org/officeDocument/2006/relationships/slide" Target="slides/slide2.xml"/><Relationship Id="rId4" Type="http://schemas.openxmlformats.org/officeDocument/2006/relationships/slide" Target="slides/slide3.xml"/><Relationship Id="rId5" Type="http://schemas.openxmlformats.org/officeDocument/2006/relationships/slide" Target="slides/slide4.xml"/><Relationship Id="rId6" Type="http://schemas.openxmlformats.org/officeDocument/2006/relationships/slide" Target="slides/slide5.xml"/><Relationship Id="rId7" Type="http://schemas.openxmlformats.org/officeDocument/2006/relationships/slide" Target="slides/slide6.xml"/><Relationship Id="rId8" Type="http://schemas.openxmlformats.org/officeDocument/2006/relationships/slide" Target="slides/slide7.xml"/><Relationship Id="rId9" Type="http://schemas.openxmlformats.org/officeDocument/2006/relationships/slide" Target="slides/slide8.xml"/><Relationship Id="rId10" Type="http://schemas.openxmlformats.org/officeDocument/2006/relationships/slide" Target="slides/slide9.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77DDF5B-C894-4313-A7C2-D92C1CB33229}" type="datetimeFigureOut">
              <a:rPr lang="en-US" smtClean="0"/>
              <a:pPr/>
              <a:t>5/28/17</a:t>
            </a:fld>
            <a:endParaRPr lang="en-US"/>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D649BAD6-090F-4D70-8BCD-9143B450E3CC}" type="slidenum">
              <a:rPr lang="en-US" smtClean="0"/>
              <a:pPr/>
              <a:t>‹#›</a:t>
            </a:fld>
            <a:endParaRPr lang="en-US"/>
          </a:p>
        </p:txBody>
      </p:sp>
    </p:spTree>
    <p:extLst>
      <p:ext uri="{BB962C8B-B14F-4D97-AF65-F5344CB8AC3E}">
        <p14:creationId xmlns:p14="http://schemas.microsoft.com/office/powerpoint/2010/main" val="10712103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r>
              <a:rPr lang="en-IN" dirty="0" smtClean="0"/>
              <a:t>   </a:t>
            </a:r>
            <a:endParaRPr lang="en-IN" dirty="0"/>
          </a:p>
        </p:txBody>
      </p:sp>
      <p:sp>
        <p:nvSpPr>
          <p:cNvPr id="4" name="Slide Number Placeholder 3"/>
          <p:cNvSpPr>
            <a:spLocks noGrp="1"/>
          </p:cNvSpPr>
          <p:nvPr>
            <p:ph type="sldNum" sz="quarter" idx="10"/>
          </p:nvPr>
        </p:nvSpPr>
        <p:spPr/>
        <p:txBody>
          <a:bodyPr/>
          <a:lstStyle/>
          <a:p>
            <a:fld id="{9B595BB5-331B-46F1-87F3-F97887758ABB}" type="slidenum">
              <a:rPr lang="en-IN" smtClean="0"/>
              <a:pPr/>
              <a:t>1</a:t>
            </a:fld>
            <a:endParaRPr lang="en-IN"/>
          </a:p>
        </p:txBody>
      </p:sp>
    </p:spTree>
    <p:extLst>
      <p:ext uri="{BB962C8B-B14F-4D97-AF65-F5344CB8AC3E}">
        <p14:creationId xmlns:p14="http://schemas.microsoft.com/office/powerpoint/2010/main" val="15896095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fontAlgn="base"/>
            <a:r>
              <a:rPr lang="en-US" sz="1200" b="0" i="0" kern="1200" dirty="0" smtClean="0">
                <a:solidFill>
                  <a:schemeClr val="tx1"/>
                </a:solidFill>
                <a:effectLst/>
                <a:latin typeface="+mn-lt"/>
                <a:ea typeface="+mn-ea"/>
                <a:cs typeface="+mn-cs"/>
              </a:rPr>
              <a:t>The term “gift” has not been defined in CGST Act, 2017. </a:t>
            </a:r>
          </a:p>
          <a:p>
            <a:pPr fontAlgn="base"/>
            <a:r>
              <a:rPr lang="en-US" sz="1200" b="0" i="0" kern="1200" dirty="0" smtClean="0">
                <a:solidFill>
                  <a:schemeClr val="tx1"/>
                </a:solidFill>
                <a:effectLst/>
                <a:latin typeface="+mn-lt"/>
                <a:ea typeface="+mn-ea"/>
                <a:cs typeface="+mn-cs"/>
              </a:rPr>
              <a:t>The </a:t>
            </a:r>
            <a:r>
              <a:rPr lang="en-US" sz="1200" b="0" i="0" kern="1200" dirty="0" err="1" smtClean="0">
                <a:solidFill>
                  <a:schemeClr val="tx1"/>
                </a:solidFill>
                <a:effectLst/>
                <a:latin typeface="+mn-lt"/>
                <a:ea typeface="+mn-ea"/>
                <a:cs typeface="+mn-cs"/>
              </a:rPr>
              <a:t>merriam-webster</a:t>
            </a:r>
            <a:r>
              <a:rPr lang="en-US" sz="1200" b="0" i="0" kern="1200" smtClean="0">
                <a:solidFill>
                  <a:schemeClr val="tx1"/>
                </a:solidFill>
                <a:effectLst/>
                <a:latin typeface="+mn-lt"/>
                <a:ea typeface="+mn-ea"/>
                <a:cs typeface="+mn-cs"/>
              </a:rPr>
              <a:t> dictionary defines the term as “something voluntarily transferred by one person to another without compensation”</a:t>
            </a:r>
            <a:endParaRPr lang="en-US" sz="1200" b="0" i="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649BAD6-090F-4D70-8BCD-9143B450E3CC}" type="slidenum">
              <a:rPr lang="en-US" smtClean="0"/>
              <a:pPr/>
              <a:t>2</a:t>
            </a:fld>
            <a:endParaRPr lang="en-US"/>
          </a:p>
        </p:txBody>
      </p:sp>
    </p:spTree>
    <p:extLst>
      <p:ext uri="{BB962C8B-B14F-4D97-AF65-F5344CB8AC3E}">
        <p14:creationId xmlns:p14="http://schemas.microsoft.com/office/powerpoint/2010/main" val="92024440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tags" Target="../tags/tag2.xml"/><Relationship Id="rId2"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tags" Target="../tags/tag3.xml"/><Relationship Id="rId2"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tags" Target="../tags/tag4.xml"/><Relationship Id="rId2"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tags" Target="../tags/tag5.xml"/><Relationship Id="rId2"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tags" Target="../tags/tag6.xml"/><Relationship Id="rId2"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467544" y="1635646"/>
            <a:ext cx="8676456" cy="1176114"/>
          </a:xfrm>
          <a:solidFill>
            <a:schemeClr val="accent5">
              <a:alpha val="30000"/>
            </a:schemeClr>
          </a:solidFill>
        </p:spPr>
        <p:txBody>
          <a:bodyPr anchor="ctr" anchorCtr="0">
            <a:normAutofit/>
          </a:bodyPr>
          <a:lstStyle>
            <a:lvl1pPr>
              <a:defRPr sz="3200" dirty="0"/>
            </a:lvl1pPr>
          </a:lstStyle>
          <a:p>
            <a:r>
              <a:rPr lang="en-US" dirty="0" smtClean="0"/>
              <a:t>Click to edit Master title style</a:t>
            </a:r>
            <a:endParaRPr dirty="0"/>
          </a:p>
        </p:txBody>
      </p:sp>
      <p:sp>
        <p:nvSpPr>
          <p:cNvPr id="3" name="Subtitle 2"/>
          <p:cNvSpPr>
            <a:spLocks noGrp="1"/>
          </p:cNvSpPr>
          <p:nvPr>
            <p:ph type="subTitle" idx="1"/>
          </p:nvPr>
        </p:nvSpPr>
        <p:spPr>
          <a:xfrm>
            <a:off x="467544" y="3211810"/>
            <a:ext cx="8676456" cy="800100"/>
          </a:xfrm>
        </p:spPr>
        <p:txBody>
          <a:bodyPr>
            <a:normAutofit/>
          </a:bodyPr>
          <a:lstStyle>
            <a:lvl1pPr marL="0" indent="0" algn="l">
              <a:spcBef>
                <a:spcPts val="0"/>
              </a:spcBef>
              <a:buNone/>
              <a:defRPr sz="2800">
                <a:solidFill>
                  <a:schemeClr val="accent1">
                    <a:lumMod val="60000"/>
                    <a:lumOff val="40000"/>
                  </a:schemeClr>
                </a:solidFill>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r>
              <a:rPr lang="en-US" smtClean="0"/>
              <a:t>Click to edit Master subtitle style</a:t>
            </a:r>
            <a:endParaRPr dirty="0"/>
          </a:p>
        </p:txBody>
      </p:sp>
      <p:sp>
        <p:nvSpPr>
          <p:cNvPr id="129" name="Text Placeholder 128"/>
          <p:cNvSpPr>
            <a:spLocks noGrp="1"/>
          </p:cNvSpPr>
          <p:nvPr>
            <p:ph type="body" sz="quarter" idx="10"/>
          </p:nvPr>
        </p:nvSpPr>
        <p:spPr>
          <a:xfrm>
            <a:off x="467544" y="699543"/>
            <a:ext cx="8640314" cy="386308"/>
          </a:xfrm>
        </p:spPr>
        <p:txBody>
          <a:bodyPr anchor="b" anchorCtr="0">
            <a:normAutofit/>
          </a:bodyPr>
          <a:lstStyle>
            <a:lvl1pPr marL="0" indent="0">
              <a:buNone/>
              <a:defRPr sz="2800">
                <a:solidFill>
                  <a:schemeClr val="accent3"/>
                </a:solidFill>
              </a:defRPr>
            </a:lvl1pPr>
          </a:lstStyle>
          <a:p>
            <a:pPr lvl="0"/>
            <a:r>
              <a:rPr lang="en-US" smtClean="0"/>
              <a:t>Click to edit Master text styles</a:t>
            </a:r>
          </a:p>
        </p:txBody>
      </p:sp>
      <p:sp>
        <p:nvSpPr>
          <p:cNvPr id="7" name="Content Placeholder 6"/>
          <p:cNvSpPr>
            <a:spLocks noGrp="1"/>
          </p:cNvSpPr>
          <p:nvPr>
            <p:ph sz="quarter" idx="12"/>
          </p:nvPr>
        </p:nvSpPr>
        <p:spPr>
          <a:xfrm>
            <a:off x="457200" y="1143000"/>
            <a:ext cx="8686800" cy="514350"/>
          </a:xfrm>
        </p:spPr>
        <p:txBody>
          <a:bodyPr/>
          <a:lstStyle>
            <a:lvl1pPr marL="68580" indent="0">
              <a:buNone/>
              <a:defRPr sz="2800">
                <a:solidFill>
                  <a:srgbClr val="FFFF00"/>
                </a:solidFill>
              </a:defRPr>
            </a:lvl1pPr>
          </a:lstStyle>
          <a:p>
            <a:pPr lvl="0"/>
            <a:r>
              <a:rPr lang="en-US" smtClean="0"/>
              <a:t>Click to edit Master text styles</a:t>
            </a:r>
          </a:p>
        </p:txBody>
      </p:sp>
      <p:sp>
        <p:nvSpPr>
          <p:cNvPr id="9" name="Content Placeholder 8"/>
          <p:cNvSpPr>
            <a:spLocks noGrp="1"/>
          </p:cNvSpPr>
          <p:nvPr>
            <p:ph sz="quarter" idx="13" hasCustomPrompt="1"/>
          </p:nvPr>
        </p:nvSpPr>
        <p:spPr>
          <a:xfrm>
            <a:off x="5943600" y="114300"/>
            <a:ext cx="3048000" cy="285750"/>
          </a:xfrm>
        </p:spPr>
        <p:txBody>
          <a:bodyPr/>
          <a:lstStyle>
            <a:lvl1pPr marL="68580" indent="0">
              <a:buNone/>
              <a:defRPr sz="3200"/>
            </a:lvl1pPr>
          </a:lstStyle>
          <a:p>
            <a:pPr algn="ctr"/>
            <a:r>
              <a:rPr lang="en-US" altLang="en-US" sz="1600" dirty="0" smtClean="0"/>
              <a:t>Recorded on: June 27</a:t>
            </a:r>
            <a:r>
              <a:rPr lang="en-US" altLang="en-US" sz="1600" baseline="30000" dirty="0" smtClean="0"/>
              <a:t>th</a:t>
            </a:r>
            <a:r>
              <a:rPr lang="en-US" altLang="en-US" sz="1600" dirty="0" smtClean="0"/>
              <a:t>, 2015</a:t>
            </a:r>
            <a:endParaRPr lang="en-US" altLang="en-US" sz="1600" dirty="0"/>
          </a:p>
        </p:txBody>
      </p:sp>
    </p:spTree>
    <p:custDataLst>
      <p:tags r:id="rId1"/>
    </p:custDataLst>
    <p:extLst>
      <p:ext uri="{BB962C8B-B14F-4D97-AF65-F5344CB8AC3E}">
        <p14:creationId xmlns:p14="http://schemas.microsoft.com/office/powerpoint/2010/main" val="6690167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endParaRPr lang="en-US" dirty="0"/>
          </a:p>
        </p:txBody>
      </p:sp>
      <p:sp>
        <p:nvSpPr>
          <p:cNvPr id="3" name="Footer Placeholder 2"/>
          <p:cNvSpPr>
            <a:spLocks noGrp="1"/>
          </p:cNvSpPr>
          <p:nvPr>
            <p:ph type="ftr" sz="quarter" idx="11"/>
          </p:nvPr>
        </p:nvSpPr>
        <p:spPr/>
        <p:txBody>
          <a:bodyPr/>
          <a:lstStyle>
            <a:extLst/>
          </a:lstStyle>
          <a:p>
            <a:endParaRPr lang="en-US" dirty="0"/>
          </a:p>
        </p:txBody>
      </p:sp>
      <p:sp>
        <p:nvSpPr>
          <p:cNvPr id="4" name="Slide Number Placeholder 3"/>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04787"/>
            <a:ext cx="8229600" cy="871538"/>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076325"/>
            <a:ext cx="2514600" cy="3429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076325"/>
            <a:ext cx="5486400" cy="3429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408528"/>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413771"/>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31178" y="898342"/>
            <a:ext cx="99572"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330939"/>
            <a:ext cx="6858000" cy="526312"/>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420336"/>
            <a:ext cx="8778240" cy="3720108"/>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862608"/>
            <a:ext cx="6858000" cy="51435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83578" y="1012642"/>
            <a:ext cx="99572"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36685" y="1090014"/>
            <a:ext cx="99572"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41625"/>
            <a:ext cx="2133600" cy="273844"/>
          </a:xfrm>
        </p:spPr>
        <p:txBody>
          <a:bodyPr/>
          <a:lstStyle>
            <a:extLst/>
          </a:lstStyle>
          <a:p>
            <a:endParaRPr lang="en-US" dirty="0"/>
          </a:p>
        </p:txBody>
      </p:sp>
      <p:sp>
        <p:nvSpPr>
          <p:cNvPr id="6" name="Footer Placeholder 5"/>
          <p:cNvSpPr>
            <a:spLocks noGrp="1"/>
          </p:cNvSpPr>
          <p:nvPr>
            <p:ph type="ftr" sz="quarter" idx="11"/>
          </p:nvPr>
        </p:nvSpPr>
        <p:spPr>
          <a:xfrm>
            <a:off x="914400" y="41625"/>
            <a:ext cx="5562600" cy="273844"/>
          </a:xfrm>
        </p:spPr>
        <p:txBody>
          <a:bodyPr/>
          <a:lstStyle>
            <a:extLst/>
          </a:lstStyle>
          <a:p>
            <a:endParaRPr lang="en-US" dirty="0"/>
          </a:p>
        </p:txBody>
      </p:sp>
      <p:sp>
        <p:nvSpPr>
          <p:cNvPr id="7" name="Slide Number Placeholder 6"/>
          <p:cNvSpPr>
            <a:spLocks noGrp="1"/>
          </p:cNvSpPr>
          <p:nvPr>
            <p:ph type="sldNum" sz="quarter" idx="12"/>
          </p:nvPr>
        </p:nvSpPr>
        <p:spPr>
          <a:xfrm>
            <a:off x="8610600" y="41625"/>
            <a:ext cx="457200" cy="273844"/>
          </a:xfrm>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80"/>
            <a:ext cx="1981200" cy="4388644"/>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05980"/>
            <a:ext cx="5867400" cy="4388644"/>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endParaRPr lang="en-US" dirty="0"/>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361F23B1-BBC3-4E9D-B10C-CF181402A6AE}" type="slidenum">
              <a:rPr lang="en-US" smtClean="0"/>
              <a:pPr/>
              <a:t>‹#›</a:t>
            </a:fld>
            <a:endParaRPr lang="en-US" dirty="0"/>
          </a:p>
        </p:txBody>
      </p:sp>
      <p:sp>
        <p:nvSpPr>
          <p:cNvPr id="32" name="Rectangle 31"/>
          <p:cNvSpPr/>
          <p:nvPr/>
        </p:nvSpPr>
        <p:spPr>
          <a:xfrm>
            <a:off x="0" y="-1"/>
            <a:ext cx="365760" cy="5140842"/>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510358"/>
            <a:ext cx="45720"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510358"/>
            <a:ext cx="27432"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56" name="Rectangle 55"/>
          <p:cNvSpPr/>
          <p:nvPr/>
        </p:nvSpPr>
        <p:spPr>
          <a:xfrm>
            <a:off x="255291" y="3785546"/>
            <a:ext cx="73152" cy="126873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3597614"/>
            <a:ext cx="73152" cy="17145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3478264"/>
            <a:ext cx="73152" cy="10287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3406919"/>
            <a:ext cx="73152" cy="5486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Content Placeholder 4"/>
          <p:cNvSpPr>
            <a:spLocks noGrp="1"/>
          </p:cNvSpPr>
          <p:nvPr>
            <p:ph sz="quarter" idx="13" hasCustomPrompt="1"/>
          </p:nvPr>
        </p:nvSpPr>
        <p:spPr>
          <a:xfrm>
            <a:off x="6172200" y="114300"/>
            <a:ext cx="2743200" cy="272119"/>
          </a:xfrm>
        </p:spPr>
        <p:txBody>
          <a:bodyPr/>
          <a:lstStyle>
            <a:lvl1pPr marL="68580" indent="0" algn="r">
              <a:buNone/>
              <a:defRPr sz="3200"/>
            </a:lvl1pPr>
          </a:lstStyle>
          <a:p>
            <a:pPr algn="ctr"/>
            <a:r>
              <a:rPr lang="en-US" altLang="en-US" sz="1600" dirty="0" smtClean="0"/>
              <a:t>Recorded on: June 27</a:t>
            </a:r>
            <a:r>
              <a:rPr lang="en-US" altLang="en-US" sz="1600" baseline="30000" dirty="0" smtClean="0"/>
              <a:t>th</a:t>
            </a:r>
            <a:r>
              <a:rPr lang="en-US" altLang="en-US" sz="1600" dirty="0" smtClean="0"/>
              <a:t>, 2015</a:t>
            </a:r>
            <a:endParaRPr lang="en-US" altLang="en-US" sz="1600" dirty="0"/>
          </a:p>
        </p:txBody>
      </p:sp>
      <p:sp>
        <p:nvSpPr>
          <p:cNvPr id="18" name="Title 1"/>
          <p:cNvSpPr>
            <a:spLocks noGrp="1"/>
          </p:cNvSpPr>
          <p:nvPr>
            <p:ph type="ctrTitle"/>
          </p:nvPr>
        </p:nvSpPr>
        <p:spPr>
          <a:xfrm>
            <a:off x="467544" y="1635646"/>
            <a:ext cx="8676456" cy="1176114"/>
          </a:xfrm>
          <a:solidFill>
            <a:schemeClr val="bg1">
              <a:alpha val="30000"/>
            </a:schemeClr>
          </a:solidFill>
        </p:spPr>
        <p:txBody>
          <a:bodyPr anchor="ctr" anchorCtr="0">
            <a:normAutofit/>
          </a:bodyPr>
          <a:lstStyle>
            <a:lvl1pPr>
              <a:defRPr sz="3200" dirty="0"/>
            </a:lvl1pPr>
          </a:lstStyle>
          <a:p>
            <a:r>
              <a:rPr lang="en-US" smtClean="0"/>
              <a:t>Click to edit Master title style</a:t>
            </a:r>
            <a:endParaRPr dirty="0"/>
          </a:p>
        </p:txBody>
      </p:sp>
      <p:sp>
        <p:nvSpPr>
          <p:cNvPr id="19" name="Subtitle 2"/>
          <p:cNvSpPr>
            <a:spLocks noGrp="1"/>
          </p:cNvSpPr>
          <p:nvPr>
            <p:ph type="subTitle" idx="1"/>
          </p:nvPr>
        </p:nvSpPr>
        <p:spPr>
          <a:xfrm>
            <a:off x="467544" y="3211810"/>
            <a:ext cx="8676456" cy="800100"/>
          </a:xfrm>
        </p:spPr>
        <p:txBody>
          <a:bodyPr>
            <a:normAutofit/>
          </a:bodyPr>
          <a:lstStyle>
            <a:lvl1pPr marL="0" indent="0" algn="l">
              <a:spcBef>
                <a:spcPts val="0"/>
              </a:spcBef>
              <a:buNone/>
              <a:defRPr sz="2800">
                <a:solidFill>
                  <a:schemeClr val="accent1">
                    <a:lumMod val="60000"/>
                    <a:lumOff val="40000"/>
                  </a:schemeClr>
                </a:solidFill>
              </a:defRPr>
            </a:lvl1pPr>
            <a:lvl2pPr marL="342946" indent="0" algn="ctr">
              <a:buNone/>
              <a:defRPr>
                <a:solidFill>
                  <a:schemeClr val="tx1">
                    <a:tint val="75000"/>
                  </a:schemeClr>
                </a:solidFill>
              </a:defRPr>
            </a:lvl2pPr>
            <a:lvl3pPr marL="685891" indent="0" algn="ctr">
              <a:buNone/>
              <a:defRPr>
                <a:solidFill>
                  <a:schemeClr val="tx1">
                    <a:tint val="75000"/>
                  </a:schemeClr>
                </a:solidFill>
              </a:defRPr>
            </a:lvl3pPr>
            <a:lvl4pPr marL="1028837" indent="0" algn="ctr">
              <a:buNone/>
              <a:defRPr>
                <a:solidFill>
                  <a:schemeClr val="tx1">
                    <a:tint val="75000"/>
                  </a:schemeClr>
                </a:solidFill>
              </a:defRPr>
            </a:lvl4pPr>
            <a:lvl5pPr marL="1371783" indent="0" algn="ctr">
              <a:buNone/>
              <a:defRPr>
                <a:solidFill>
                  <a:schemeClr val="tx1">
                    <a:tint val="75000"/>
                  </a:schemeClr>
                </a:solidFill>
              </a:defRPr>
            </a:lvl5pPr>
            <a:lvl6pPr marL="1714729" indent="0" algn="ctr">
              <a:buNone/>
              <a:defRPr>
                <a:solidFill>
                  <a:schemeClr val="tx1">
                    <a:tint val="75000"/>
                  </a:schemeClr>
                </a:solidFill>
              </a:defRPr>
            </a:lvl6pPr>
            <a:lvl7pPr marL="2057674" indent="0" algn="ctr">
              <a:buNone/>
              <a:defRPr>
                <a:solidFill>
                  <a:schemeClr val="tx1">
                    <a:tint val="75000"/>
                  </a:schemeClr>
                </a:solidFill>
              </a:defRPr>
            </a:lvl7pPr>
            <a:lvl8pPr marL="2400620" indent="0" algn="ctr">
              <a:buNone/>
              <a:defRPr>
                <a:solidFill>
                  <a:schemeClr val="tx1">
                    <a:tint val="75000"/>
                  </a:schemeClr>
                </a:solidFill>
              </a:defRPr>
            </a:lvl8pPr>
            <a:lvl9pPr marL="2743566" indent="0" algn="ctr">
              <a:buNone/>
              <a:defRPr>
                <a:solidFill>
                  <a:schemeClr val="tx1">
                    <a:tint val="75000"/>
                  </a:schemeClr>
                </a:solidFill>
              </a:defRPr>
            </a:lvl9pPr>
          </a:lstStyle>
          <a:p>
            <a:r>
              <a:rPr lang="en-US" smtClean="0"/>
              <a:t>Click to edit Master subtitle style</a:t>
            </a:r>
            <a:endParaRPr dirty="0"/>
          </a:p>
        </p:txBody>
      </p:sp>
      <p:sp>
        <p:nvSpPr>
          <p:cNvPr id="20" name="Text Placeholder 128"/>
          <p:cNvSpPr>
            <a:spLocks noGrp="1"/>
          </p:cNvSpPr>
          <p:nvPr>
            <p:ph type="body" sz="quarter" idx="14"/>
          </p:nvPr>
        </p:nvSpPr>
        <p:spPr>
          <a:xfrm>
            <a:off x="467544" y="699543"/>
            <a:ext cx="8640314" cy="386308"/>
          </a:xfrm>
        </p:spPr>
        <p:txBody>
          <a:bodyPr anchor="b" anchorCtr="0">
            <a:normAutofit/>
          </a:bodyPr>
          <a:lstStyle>
            <a:lvl1pPr marL="0" indent="0">
              <a:buNone/>
              <a:defRPr sz="2800">
                <a:solidFill>
                  <a:schemeClr val="accent3">
                    <a:lumMod val="20000"/>
                    <a:lumOff val="80000"/>
                  </a:schemeClr>
                </a:solidFill>
              </a:defRPr>
            </a:lvl1pPr>
          </a:lstStyle>
          <a:p>
            <a:pPr lvl="0"/>
            <a:r>
              <a:rPr lang="en-US" smtClean="0"/>
              <a:t>Click to edit Master text styles</a:t>
            </a:r>
          </a:p>
        </p:txBody>
      </p:sp>
      <p:sp>
        <p:nvSpPr>
          <p:cNvPr id="21" name="Content Placeholder 6"/>
          <p:cNvSpPr>
            <a:spLocks noGrp="1"/>
          </p:cNvSpPr>
          <p:nvPr>
            <p:ph sz="quarter" idx="15"/>
          </p:nvPr>
        </p:nvSpPr>
        <p:spPr>
          <a:xfrm>
            <a:off x="457200" y="1143000"/>
            <a:ext cx="8686800" cy="514350"/>
          </a:xfrm>
        </p:spPr>
        <p:txBody>
          <a:bodyPr/>
          <a:lstStyle>
            <a:lvl1pPr marL="68580" indent="0">
              <a:buNone/>
              <a:defRPr sz="2800">
                <a:solidFill>
                  <a:srgbClr val="FFFF00"/>
                </a:solidFill>
              </a:defRPr>
            </a:lvl1pPr>
          </a:lstStyle>
          <a:p>
            <a:pPr lvl="0"/>
            <a:r>
              <a:rPr lang="en-US" smtClean="0"/>
              <a:t>Click to edit Master text styles</a:t>
            </a:r>
          </a:p>
        </p:txBody>
      </p:sp>
    </p:spTree>
    <p:custDataLst>
      <p:tags r:id="rId1"/>
    </p:custData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title" preserve="1">
  <p:cSld name="2_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endParaRPr lang="en-US" dirty="0"/>
          </a:p>
        </p:txBody>
      </p:sp>
      <p:sp>
        <p:nvSpPr>
          <p:cNvPr id="17" name="Footer Placeholder 16"/>
          <p:cNvSpPr>
            <a:spLocks noGrp="1"/>
          </p:cNvSpPr>
          <p:nvPr>
            <p:ph type="ftr" sz="quarter" idx="11"/>
          </p:nvPr>
        </p:nvSpPr>
        <p:spPr/>
        <p:txBody>
          <a:bodyPr/>
          <a:lstStyle>
            <a:extLst/>
          </a:lstStyle>
          <a:p>
            <a:endParaRPr lang="en-US" dirty="0"/>
          </a:p>
        </p:txBody>
      </p:sp>
      <p:sp>
        <p:nvSpPr>
          <p:cNvPr id="29" name="Slide Number Placeholder 28"/>
          <p:cNvSpPr>
            <a:spLocks noGrp="1"/>
          </p:cNvSpPr>
          <p:nvPr>
            <p:ph type="sldNum" sz="quarter" idx="12"/>
          </p:nvPr>
        </p:nvSpPr>
        <p:spPr/>
        <p:txBody>
          <a:bodyPr/>
          <a:lstStyle>
            <a:extLst/>
          </a:lstStyle>
          <a:p>
            <a:fld id="{361F23B1-BBC3-4E9D-B10C-CF181402A6AE}" type="slidenum">
              <a:rPr lang="en-US" smtClean="0"/>
              <a:pPr/>
              <a:t>‹#›</a:t>
            </a:fld>
            <a:endParaRPr lang="en-US" dirty="0"/>
          </a:p>
        </p:txBody>
      </p:sp>
      <p:sp>
        <p:nvSpPr>
          <p:cNvPr id="32" name="Rectangle 31"/>
          <p:cNvSpPr/>
          <p:nvPr/>
        </p:nvSpPr>
        <p:spPr>
          <a:xfrm>
            <a:off x="0" y="-1"/>
            <a:ext cx="365760" cy="5140842"/>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510358"/>
            <a:ext cx="45720"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510358"/>
            <a:ext cx="27432"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3257550"/>
            <a:ext cx="7772400" cy="1481328"/>
          </a:xfrm>
        </p:spPr>
        <p:txBody>
          <a:bodyPr/>
          <a:lstStyle>
            <a:lvl1pPr marR="9144" algn="l">
              <a:defRPr lang="en-US" dirty="0"/>
            </a:lvl1pPr>
            <a:extLst/>
          </a:lstStyle>
          <a:p>
            <a:r>
              <a:rPr kumimoji="0" lang="en-US" smtClean="0"/>
              <a:t>Click to edit Master title style</a:t>
            </a:r>
            <a:endParaRPr kumimoji="0" lang="en-US" dirty="0"/>
          </a:p>
        </p:txBody>
      </p:sp>
      <p:sp>
        <p:nvSpPr>
          <p:cNvPr id="9" name="Subtitle 8"/>
          <p:cNvSpPr>
            <a:spLocks noGrp="1"/>
          </p:cNvSpPr>
          <p:nvPr>
            <p:ph type="subTitle" idx="1"/>
          </p:nvPr>
        </p:nvSpPr>
        <p:spPr>
          <a:xfrm>
            <a:off x="914400" y="2125980"/>
            <a:ext cx="7772400" cy="113157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3785546"/>
            <a:ext cx="73152" cy="126873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3597614"/>
            <a:ext cx="73152" cy="17145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3478264"/>
            <a:ext cx="73152" cy="10287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3406919"/>
            <a:ext cx="73152" cy="5486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ustDataLst>
      <p:tags r:id="rId1"/>
    </p:custDataLst>
    <p:extLst>
      <p:ext uri="{BB962C8B-B14F-4D97-AF65-F5344CB8AC3E}">
        <p14:creationId xmlns:p14="http://schemas.microsoft.com/office/powerpoint/2010/main" val="173649977"/>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lang="en-US" sz="3200" dirty="0"/>
            </a:lvl1pPr>
            <a:extLst/>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539551" y="771550"/>
            <a:ext cx="5153947" cy="3888432"/>
          </a:xfrm>
        </p:spPr>
        <p:txBody>
          <a:bodyPr/>
          <a:lstStyle>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Date Placeholder 3"/>
          <p:cNvSpPr>
            <a:spLocks noGrp="1"/>
          </p:cNvSpPr>
          <p:nvPr>
            <p:ph type="dt" sz="half" idx="10"/>
          </p:nvPr>
        </p:nvSpPr>
        <p:spPr/>
        <p:txBody>
          <a:bodyPr/>
          <a:lstStyle>
            <a:lvl1pPr algn="r">
              <a:defRPr/>
            </a:lvl1pPr>
            <a:extLst/>
          </a:lstStyle>
          <a:p>
            <a:endParaRPr lang="en-US" dirty="0"/>
          </a:p>
        </p:txBody>
      </p:sp>
      <p:sp>
        <p:nvSpPr>
          <p:cNvPr id="5" name="Footer Placeholder 4"/>
          <p:cNvSpPr>
            <a:spLocks noGrp="1"/>
          </p:cNvSpPr>
          <p:nvPr>
            <p:ph type="ftr" sz="quarter" idx="11"/>
          </p:nvPr>
        </p:nvSpPr>
        <p:spPr/>
        <p:txBody>
          <a:bodyPr/>
          <a:lstStyle>
            <a:lvl1pPr>
              <a:defRPr/>
            </a:lvl1pPr>
            <a:extLst/>
          </a:lstStyle>
          <a:p>
            <a:pPr algn="l"/>
            <a:endParaRPr lang="en-US" dirty="0"/>
          </a:p>
        </p:txBody>
      </p:sp>
      <p:sp>
        <p:nvSpPr>
          <p:cNvPr id="6" name="Slide Number Placeholder 5"/>
          <p:cNvSpPr>
            <a:spLocks noGrp="1"/>
          </p:cNvSpPr>
          <p:nvPr>
            <p:ph type="sldNum" sz="quarter" idx="12"/>
          </p:nvPr>
        </p:nvSpPr>
        <p:spPr/>
        <p:txBody>
          <a:bodyPr/>
          <a:lstStyle>
            <a:extLst/>
          </a:lstStyle>
          <a:p>
            <a:fld id="{361F23B1-BBC3-4E9D-B10C-CF181402A6AE}" type="slidenum">
              <a:rPr lang="en-US" smtClean="0"/>
              <a:pPr/>
              <a:t>‹#›</a:t>
            </a:fld>
            <a:endParaRPr lang="en-US" dirty="0"/>
          </a:p>
        </p:txBody>
      </p:sp>
      <p:cxnSp>
        <p:nvCxnSpPr>
          <p:cNvPr id="8" name="Straight Connector 7"/>
          <p:cNvCxnSpPr/>
          <p:nvPr userDrawn="1"/>
        </p:nvCxnSpPr>
        <p:spPr>
          <a:xfrm>
            <a:off x="5693499" y="2139702"/>
            <a:ext cx="0" cy="1224136"/>
          </a:xfrm>
          <a:prstGeom prst="line">
            <a:avLst/>
          </a:prstGeom>
        </p:spPr>
        <p:style>
          <a:lnRef idx="1">
            <a:schemeClr val="accent1"/>
          </a:lnRef>
          <a:fillRef idx="0">
            <a:schemeClr val="accent1"/>
          </a:fillRef>
          <a:effectRef idx="0">
            <a:schemeClr val="accent1"/>
          </a:effectRef>
          <a:fontRef idx="minor">
            <a:schemeClr val="tx1"/>
          </a:fontRef>
        </p:style>
      </p:cxnSp>
    </p:spTree>
    <p:custDataLst>
      <p:tags r:id="rId1"/>
    </p:custData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dirty="0"/>
          </a:p>
        </p:txBody>
      </p:sp>
      <p:sp>
        <p:nvSpPr>
          <p:cNvPr id="3" name="Content Placeholder 2"/>
          <p:cNvSpPr>
            <a:spLocks noGrp="1"/>
          </p:cNvSpPr>
          <p:nvPr>
            <p:ph idx="1"/>
          </p:nvPr>
        </p:nvSpPr>
        <p:spPr>
          <a:xfrm>
            <a:off x="533400" y="1200150"/>
            <a:ext cx="8153400" cy="3566520"/>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dirty="0"/>
          </a:p>
        </p:txBody>
      </p:sp>
      <p:sp>
        <p:nvSpPr>
          <p:cNvPr id="4" name="Date Placeholder 3"/>
          <p:cNvSpPr>
            <a:spLocks noGrp="1"/>
          </p:cNvSpPr>
          <p:nvPr>
            <p:ph type="dt" sz="half" idx="10"/>
          </p:nvPr>
        </p:nvSpPr>
        <p:spPr/>
        <p:txBody>
          <a:bodyPr/>
          <a:lstStyle>
            <a:extLst/>
          </a:lstStyle>
          <a:p>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361F23B1-BBC3-4E9D-B10C-CF181402A6AE}" type="slidenum">
              <a:rPr lang="en-US" smtClean="0"/>
              <a:pPr/>
              <a:t>‹#›</a:t>
            </a:fld>
            <a:endParaRPr lang="en-US" dirty="0"/>
          </a:p>
        </p:txBody>
      </p:sp>
      <p:sp>
        <p:nvSpPr>
          <p:cNvPr id="8" name="Content Placeholder 7"/>
          <p:cNvSpPr>
            <a:spLocks noGrp="1"/>
          </p:cNvSpPr>
          <p:nvPr>
            <p:ph sz="quarter" idx="13"/>
          </p:nvPr>
        </p:nvSpPr>
        <p:spPr>
          <a:xfrm>
            <a:off x="533400" y="685800"/>
            <a:ext cx="8153400" cy="457200"/>
          </a:xfrm>
        </p:spPr>
        <p:txBody>
          <a:bodyPr/>
          <a:lstStyle>
            <a:lvl1pPr marL="68580" indent="0">
              <a:buNone/>
              <a:defRPr b="1"/>
            </a:lvl1pPr>
          </a:lstStyle>
          <a:p>
            <a:pPr lvl="0"/>
            <a:r>
              <a:rPr lang="en-US" smtClean="0"/>
              <a:t>Click to edit Master text styles</a:t>
            </a:r>
          </a:p>
        </p:txBody>
      </p:sp>
    </p:spTree>
    <p:custDataLst>
      <p:tags r:id="rId1"/>
    </p:custDataLst>
    <p:extLst>
      <p:ext uri="{BB962C8B-B14F-4D97-AF65-F5344CB8AC3E}">
        <p14:creationId xmlns:p14="http://schemas.microsoft.com/office/powerpoint/2010/main" val="2111642130"/>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805416"/>
            <a:ext cx="4322136" cy="43434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1"/>
            <a:ext cx="5514536" cy="4961499"/>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976478" y="964110"/>
            <a:ext cx="30861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32004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3200400"/>
            <a:ext cx="3200400" cy="85725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32004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6" y="3184923"/>
            <a:ext cx="2090737" cy="1958578"/>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3200400"/>
            <a:ext cx="1600200" cy="19431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028700"/>
            <a:ext cx="3200400" cy="21717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314450"/>
            <a:ext cx="3200400" cy="188595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3200400"/>
            <a:ext cx="4953000" cy="19431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3200400"/>
            <a:ext cx="5334000" cy="19431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1828800"/>
            <a:ext cx="5638800" cy="13716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1600200"/>
            <a:ext cx="5638800" cy="16002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3200400"/>
            <a:ext cx="1371600" cy="19431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013755"/>
            <a:ext cx="5718048" cy="733115"/>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endParaRPr lang="en-US" dirty="0"/>
          </a:p>
        </p:txBody>
      </p:sp>
      <p:sp>
        <p:nvSpPr>
          <p:cNvPr id="5" name="Footer Placeholder 4"/>
          <p:cNvSpPr>
            <a:spLocks noGrp="1"/>
          </p:cNvSpPr>
          <p:nvPr>
            <p:ph type="ftr" sz="quarter" idx="11"/>
          </p:nvPr>
        </p:nvSpPr>
        <p:spPr/>
        <p:txBody>
          <a:bodyPr/>
          <a:lstStyle>
            <a:extLst/>
          </a:lstStyle>
          <a:p>
            <a:endParaRPr lang="en-US" dirty="0"/>
          </a:p>
        </p:txBody>
      </p:sp>
      <p:sp>
        <p:nvSpPr>
          <p:cNvPr id="6" name="Slide Number Placeholder 5"/>
          <p:cNvSpPr>
            <a:spLocks noGrp="1"/>
          </p:cNvSpPr>
          <p:nvPr>
            <p:ph type="sldNum" sz="quarter" idx="12"/>
          </p:nvPr>
        </p:nvSpPr>
        <p:spPr/>
        <p:txBody>
          <a:bodyPr/>
          <a:lstStyle>
            <a:extLst/>
          </a:lstStyle>
          <a:p>
            <a:fld id="{361F23B1-BBC3-4E9D-B10C-CF181402A6AE}" type="slidenum">
              <a:rPr lang="en-US" smtClean="0"/>
              <a:pPr/>
              <a:t>‹#›</a:t>
            </a:fld>
            <a:endParaRPr lang="en-US" dirty="0"/>
          </a:p>
        </p:txBody>
      </p:sp>
      <p:sp>
        <p:nvSpPr>
          <p:cNvPr id="7" name="Rectangle 6"/>
          <p:cNvSpPr/>
          <p:nvPr/>
        </p:nvSpPr>
        <p:spPr>
          <a:xfrm>
            <a:off x="363160" y="301699"/>
            <a:ext cx="8503920" cy="664699"/>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384048"/>
            <a:ext cx="8156448" cy="58293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510358"/>
            <a:ext cx="27432"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510358"/>
            <a:ext cx="27432"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510358"/>
            <a:ext cx="9144"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510358"/>
            <a:ext cx="36576" cy="27432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384048"/>
            <a:ext cx="8229600" cy="6858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327876"/>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327876"/>
            <a:ext cx="4038600" cy="3394472"/>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endParaRPr lang="en-US" dirty="0"/>
          </a:p>
        </p:txBody>
      </p:sp>
      <p:sp>
        <p:nvSpPr>
          <p:cNvPr id="6" name="Footer Placeholder 5"/>
          <p:cNvSpPr>
            <a:spLocks noGrp="1"/>
          </p:cNvSpPr>
          <p:nvPr>
            <p:ph type="ftr" sz="quarter" idx="11"/>
          </p:nvPr>
        </p:nvSpPr>
        <p:spPr/>
        <p:txBody>
          <a:bodyPr/>
          <a:lstStyle>
            <a:extLst/>
          </a:lstStyle>
          <a:p>
            <a:endParaRPr lang="en-US" dirty="0"/>
          </a:p>
        </p:txBody>
      </p:sp>
      <p:sp>
        <p:nvSpPr>
          <p:cNvPr id="7" name="Slide Number Placeholder 6"/>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301700"/>
            <a:ext cx="8867080" cy="664699"/>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384048"/>
            <a:ext cx="7772400" cy="6858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357312"/>
            <a:ext cx="4040188" cy="47982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8" y="1357312"/>
            <a:ext cx="4041775" cy="47982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1844278"/>
            <a:ext cx="4040188" cy="2969514"/>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8" y="1844278"/>
            <a:ext cx="4041775" cy="2969514"/>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endParaRPr lang="en-US" dirty="0"/>
          </a:p>
        </p:txBody>
      </p:sp>
      <p:sp>
        <p:nvSpPr>
          <p:cNvPr id="8" name="Footer Placeholder 7"/>
          <p:cNvSpPr>
            <a:spLocks noGrp="1"/>
          </p:cNvSpPr>
          <p:nvPr>
            <p:ph type="ftr" sz="quarter" idx="11"/>
          </p:nvPr>
        </p:nvSpPr>
        <p:spPr/>
        <p:txBody>
          <a:bodyPr/>
          <a:lstStyle>
            <a:extLst/>
          </a:lstStyle>
          <a:p>
            <a:endParaRPr lang="en-US" dirty="0"/>
          </a:p>
        </p:txBody>
      </p:sp>
      <p:sp>
        <p:nvSpPr>
          <p:cNvPr id="9" name="Slide Number Placeholder 8"/>
          <p:cNvSpPr>
            <a:spLocks noGrp="1"/>
          </p:cNvSpPr>
          <p:nvPr>
            <p:ph type="sldNum" sz="quarter" idx="12"/>
          </p:nvPr>
        </p:nvSpPr>
        <p:spPr/>
        <p:txBody>
          <a:bodyPr/>
          <a:lstStyle>
            <a:extLst/>
          </a:lstStyle>
          <a:p>
            <a:fld id="{361F23B1-BBC3-4E9D-B10C-CF181402A6AE}" type="slidenum">
              <a:rPr lang="en-US" smtClean="0"/>
              <a:pPr/>
              <a:t>‹#›</a:t>
            </a:fld>
            <a:endParaRPr lang="en-US" dirty="0"/>
          </a:p>
        </p:txBody>
      </p:sp>
      <p:sp>
        <p:nvSpPr>
          <p:cNvPr id="16" name="Rectangle 15"/>
          <p:cNvSpPr/>
          <p:nvPr/>
        </p:nvSpPr>
        <p:spPr>
          <a:xfrm>
            <a:off x="87790" y="510358"/>
            <a:ext cx="45720"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510358"/>
            <a:ext cx="27432"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510358"/>
            <a:ext cx="9144"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510358"/>
            <a:ext cx="9144"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510358"/>
            <a:ext cx="27432"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510358"/>
            <a:ext cx="27432"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510358"/>
            <a:ext cx="9144"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510358"/>
            <a:ext cx="9144"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510358"/>
            <a:ext cx="36576" cy="27432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384048"/>
            <a:ext cx="7772400" cy="6858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endParaRPr lang="en-US" dirty="0"/>
          </a:p>
        </p:txBody>
      </p:sp>
      <p:sp>
        <p:nvSpPr>
          <p:cNvPr id="4" name="Footer Placeholder 3"/>
          <p:cNvSpPr>
            <a:spLocks noGrp="1"/>
          </p:cNvSpPr>
          <p:nvPr>
            <p:ph type="ftr" sz="quarter" idx="11"/>
          </p:nvPr>
        </p:nvSpPr>
        <p:spPr/>
        <p:txBody>
          <a:bodyPr/>
          <a:lstStyle>
            <a:extLst/>
          </a:lstStyle>
          <a:p>
            <a:endParaRPr lang="en-US" dirty="0"/>
          </a:p>
        </p:txBody>
      </p:sp>
      <p:sp>
        <p:nvSpPr>
          <p:cNvPr id="5" name="Slide Number Placeholder 4"/>
          <p:cNvSpPr>
            <a:spLocks noGrp="1"/>
          </p:cNvSpPr>
          <p:nvPr>
            <p:ph type="sldNum" sz="quarter" idx="12"/>
          </p:nvPr>
        </p:nvSpPr>
        <p:spPr/>
        <p:txBody>
          <a:bodyPr/>
          <a:lstStyle>
            <a:extLst/>
          </a:lstStyle>
          <a:p>
            <a:fld id="{361F23B1-BBC3-4E9D-B10C-CF181402A6AE}" type="slidenum">
              <a:rPr lang="en-US" smtClean="0"/>
              <a:pPr/>
              <a:t>‹#›</a:t>
            </a:fld>
            <a:endParaRPr lang="en-US" dirty="0"/>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slideLayout" Target="../slideLayouts/slideLayout13.xml"/><Relationship Id="rId14" Type="http://schemas.openxmlformats.org/officeDocument/2006/relationships/slideLayout" Target="../slideLayouts/slideLayout14.xml"/><Relationship Id="rId15" Type="http://schemas.openxmlformats.org/officeDocument/2006/relationships/theme" Target="../theme/theme1.xml"/><Relationship Id="rId16"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2"/>
      </p:bgRef>
    </p:bg>
    <p:spTree>
      <p:nvGrpSpPr>
        <p:cNvPr id="1" name=""/>
        <p:cNvGrpSpPr/>
        <p:nvPr/>
      </p:nvGrpSpPr>
      <p:grpSpPr>
        <a:xfrm>
          <a:off x="0" y="0"/>
          <a:ext cx="0" cy="0"/>
          <a:chOff x="0" y="0"/>
          <a:chExt cx="0" cy="0"/>
        </a:xfrm>
      </p:grpSpPr>
      <p:sp>
        <p:nvSpPr>
          <p:cNvPr id="7" name="Rectangle 6"/>
          <p:cNvSpPr/>
          <p:nvPr/>
        </p:nvSpPr>
        <p:spPr>
          <a:xfrm>
            <a:off x="0" y="-1"/>
            <a:ext cx="365760" cy="5140842"/>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3813342"/>
            <a:ext cx="73152" cy="126873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3625410"/>
            <a:ext cx="73152" cy="17145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3506060"/>
            <a:ext cx="73152" cy="10287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3434715"/>
            <a:ext cx="73152" cy="54864"/>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510358"/>
            <a:ext cx="45720" cy="27432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510358"/>
            <a:ext cx="27432" cy="27432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510358"/>
            <a:ext cx="9144" cy="27432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510358"/>
            <a:ext cx="9144" cy="27432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533400" y="133350"/>
            <a:ext cx="8153400" cy="514168"/>
          </a:xfrm>
          <a:prstGeom prst="rect">
            <a:avLst/>
          </a:prstGeom>
        </p:spPr>
        <p:txBody>
          <a:bodyPr vert="horz" anchor="t">
            <a:noAutofit/>
          </a:bodyPr>
          <a:lstStyle>
            <a:extLst/>
          </a:lstStyle>
          <a:p>
            <a:r>
              <a:rPr kumimoji="0" lang="en-US" smtClean="0"/>
              <a:t>Click to edit Master title style</a:t>
            </a:r>
            <a:endParaRPr kumimoji="0" lang="en-US" dirty="0"/>
          </a:p>
        </p:txBody>
      </p:sp>
      <p:sp>
        <p:nvSpPr>
          <p:cNvPr id="13" name="Text Placeholder 12"/>
          <p:cNvSpPr>
            <a:spLocks noGrp="1"/>
          </p:cNvSpPr>
          <p:nvPr>
            <p:ph type="body" idx="1"/>
          </p:nvPr>
        </p:nvSpPr>
        <p:spPr>
          <a:xfrm>
            <a:off x="533400" y="647518"/>
            <a:ext cx="8153400" cy="4119152"/>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dirty="0"/>
          </a:p>
        </p:txBody>
      </p:sp>
      <p:sp>
        <p:nvSpPr>
          <p:cNvPr id="14" name="Date Placeholder 13"/>
          <p:cNvSpPr>
            <a:spLocks noGrp="1"/>
          </p:cNvSpPr>
          <p:nvPr>
            <p:ph type="dt" sz="half" idx="2"/>
          </p:nvPr>
        </p:nvSpPr>
        <p:spPr>
          <a:xfrm>
            <a:off x="6477000" y="4812507"/>
            <a:ext cx="2133600" cy="273844"/>
          </a:xfrm>
          <a:prstGeom prst="rect">
            <a:avLst/>
          </a:prstGeom>
        </p:spPr>
        <p:txBody>
          <a:bodyPr vert="horz" anchor="b"/>
          <a:lstStyle>
            <a:lvl1pPr algn="ctr" eaLnBrk="1" latinLnBrk="0" hangingPunct="1">
              <a:defRPr kumimoji="0" sz="1100">
                <a:solidFill>
                  <a:schemeClr val="tx2"/>
                </a:solidFill>
              </a:defRPr>
            </a:lvl1pPr>
            <a:extLst/>
          </a:lstStyle>
          <a:p>
            <a:endParaRPr lang="en-US" dirty="0"/>
          </a:p>
        </p:txBody>
      </p:sp>
      <p:sp>
        <p:nvSpPr>
          <p:cNvPr id="3" name="Footer Placeholder 2"/>
          <p:cNvSpPr>
            <a:spLocks noGrp="1"/>
          </p:cNvSpPr>
          <p:nvPr>
            <p:ph type="ftr" sz="quarter" idx="3"/>
          </p:nvPr>
        </p:nvSpPr>
        <p:spPr>
          <a:xfrm>
            <a:off x="914400" y="4812507"/>
            <a:ext cx="5562600" cy="273844"/>
          </a:xfrm>
          <a:prstGeom prst="rect">
            <a:avLst/>
          </a:prstGeom>
        </p:spPr>
        <p:txBody>
          <a:bodyPr vert="horz" anchor="b"/>
          <a:lstStyle>
            <a:lvl1pPr algn="r" eaLnBrk="1" latinLnBrk="0" hangingPunct="1">
              <a:defRPr kumimoji="0" sz="1100">
                <a:solidFill>
                  <a:schemeClr val="tx2"/>
                </a:solidFill>
              </a:defRPr>
            </a:lvl1pPr>
            <a:extLst/>
          </a:lstStyle>
          <a:p>
            <a:endParaRPr lang="en-US" dirty="0"/>
          </a:p>
        </p:txBody>
      </p:sp>
      <p:sp>
        <p:nvSpPr>
          <p:cNvPr id="23" name="Slide Number Placeholder 22"/>
          <p:cNvSpPr>
            <a:spLocks noGrp="1"/>
          </p:cNvSpPr>
          <p:nvPr>
            <p:ph type="sldNum" sz="quarter" idx="4"/>
          </p:nvPr>
        </p:nvSpPr>
        <p:spPr>
          <a:xfrm>
            <a:off x="8610600" y="4812507"/>
            <a:ext cx="457200" cy="273844"/>
          </a:xfrm>
          <a:prstGeom prst="rect">
            <a:avLst/>
          </a:prstGeom>
        </p:spPr>
        <p:txBody>
          <a:bodyPr vert="horz" anchor="b"/>
          <a:lstStyle>
            <a:lvl1pPr algn="l" eaLnBrk="1" latinLnBrk="0" hangingPunct="1">
              <a:defRPr kumimoji="0" sz="1200">
                <a:solidFill>
                  <a:schemeClr val="tx2"/>
                </a:solidFill>
              </a:defRPr>
            </a:lvl1pPr>
            <a:extLst/>
          </a:lstStyle>
          <a:p>
            <a:fld id="{361F23B1-BBC3-4E9D-B10C-CF181402A6AE}" type="slidenum">
              <a:rPr lang="en-US" smtClean="0"/>
              <a:pPr/>
              <a:t>‹#›</a:t>
            </a:fld>
            <a:endParaRPr lang="en-US" dirty="0"/>
          </a:p>
        </p:txBody>
      </p:sp>
      <p:pic>
        <p:nvPicPr>
          <p:cNvPr id="4" name="Picture 3"/>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29799" y="34986"/>
            <a:ext cx="307056" cy="230292"/>
          </a:xfrm>
          <a:prstGeom prst="rect">
            <a:avLst/>
          </a:prstGeom>
        </p:spPr>
      </p:pic>
    </p:spTree>
  </p:cSld>
  <p:clrMap bg1="dk1" tx1="lt1" bg2="dk2" tx2="lt2" accent1="accent1" accent2="accent2" accent3="accent3" accent4="accent4" accent5="accent5" accent6="accent6" hlink="hlink" folHlink="folHlink"/>
  <p:sldLayoutIdLst>
    <p:sldLayoutId id="2147483688" r:id="rId1"/>
    <p:sldLayoutId id="2147483689" r:id="rId2"/>
    <p:sldLayoutId id="2147483690" r:id="rId3"/>
    <p:sldLayoutId id="2147483691" r:id="rId4"/>
    <p:sldLayoutId id="2147483692" r:id="rId5"/>
    <p:sldLayoutId id="2147483693" r:id="rId6"/>
    <p:sldLayoutId id="2147483694" r:id="rId7"/>
    <p:sldLayoutId id="2147483695" r:id="rId8"/>
    <p:sldLayoutId id="2147483696" r:id="rId9"/>
    <p:sldLayoutId id="2147483697" r:id="rId10"/>
    <p:sldLayoutId id="2147483698" r:id="rId11"/>
    <p:sldLayoutId id="2147483699" r:id="rId12"/>
    <p:sldLayoutId id="2147483700" r:id="rId13"/>
    <p:sldLayoutId id="2147483701" r:id="rId14"/>
  </p:sldLayoutIdLst>
  <p:timing>
    <p:tnLst>
      <p:par>
        <p:cTn id="1" dur="indefinite" restart="never" nodeType="tmRoot"/>
      </p:par>
    </p:tnLst>
  </p:timing>
  <p:hf hdr="0" ftr="0" dt="0"/>
  <p:txStyles>
    <p:titleStyle>
      <a:lvl1pPr algn="l" rtl="0" eaLnBrk="1" latinLnBrk="0" hangingPunct="1">
        <a:spcBef>
          <a:spcPct val="0"/>
        </a:spcBef>
        <a:buNone/>
        <a:defRPr kumimoji="0" lang="en-US" sz="3600" b="1" kern="1200" spc="-100" baseline="0" dirty="0">
          <a:solidFill>
            <a:schemeClr val="tx2">
              <a:satMod val="200000"/>
            </a:schemeClr>
          </a:solidFill>
          <a:effectLst>
            <a:outerShdw blurRad="38100" dist="38100" dir="2700000" algn="tl">
              <a:srgbClr val="000000">
                <a:alpha val="43137"/>
              </a:srgbClr>
            </a:outerShdw>
          </a:effectLst>
          <a:latin typeface="Calibri" panose="020F0502020204030204" pitchFamily="34" charset="0"/>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Calibri" panose="020F0502020204030204" pitchFamily="34" charset="0"/>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Calibri" panose="020F0502020204030204" pitchFamily="34" charset="0"/>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Calibri" panose="020F0502020204030204" pitchFamily="34" charset="0"/>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Calibri" panose="020F0502020204030204" pitchFamily="34" charset="0"/>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Calibri" panose="020F0502020204030204" pitchFamily="34" charset="0"/>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xml"/><Relationship Id="rId3" Type="http://schemas.openxmlformats.org/officeDocument/2006/relationships/image" Target="../media/image3.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2.xml"/><Relationship Id="rId3" Type="http://schemas.openxmlformats.org/officeDocument/2006/relationships/image" Target="../media/image4.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image" Target="../media/image5.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p:cNvSpPr>
            <a:spLocks noGrp="1"/>
          </p:cNvSpPr>
          <p:nvPr>
            <p:ph type="sldNum" sz="quarter" idx="12"/>
          </p:nvPr>
        </p:nvSpPr>
        <p:spPr/>
        <p:txBody>
          <a:bodyPr/>
          <a:lstStyle/>
          <a:p>
            <a:fld id="{9D1B65A2-273C-4D07-9B05-E1CAFA81AE00}" type="slidenum">
              <a:rPr lang="en-IN" smtClean="0"/>
              <a:pPr/>
              <a:t>1</a:t>
            </a:fld>
            <a:endParaRPr lang="en-IN"/>
          </a:p>
        </p:txBody>
      </p:sp>
      <p:sp>
        <p:nvSpPr>
          <p:cNvPr id="2" name="Title 1"/>
          <p:cNvSpPr>
            <a:spLocks noGrp="1"/>
          </p:cNvSpPr>
          <p:nvPr>
            <p:ph type="ctrTitle"/>
          </p:nvPr>
        </p:nvSpPr>
        <p:spPr>
          <a:xfrm>
            <a:off x="899592" y="1635646"/>
            <a:ext cx="7772400" cy="1481328"/>
          </a:xfrm>
        </p:spPr>
        <p:txBody>
          <a:bodyPr>
            <a:noAutofit/>
          </a:bodyPr>
          <a:lstStyle/>
          <a:p>
            <a:r>
              <a:rPr lang="en-IN" dirty="0" smtClean="0"/>
              <a:t>	Scope of Supply under GST</a:t>
            </a:r>
            <a:endParaRPr lang="en-IN" sz="2400" dirty="0"/>
          </a:p>
        </p:txBody>
      </p:sp>
      <p:sp>
        <p:nvSpPr>
          <p:cNvPr id="3" name="Subtitle 2"/>
          <p:cNvSpPr>
            <a:spLocks noGrp="1"/>
          </p:cNvSpPr>
          <p:nvPr>
            <p:ph type="subTitle" idx="1"/>
          </p:nvPr>
        </p:nvSpPr>
        <p:spPr>
          <a:xfrm>
            <a:off x="899592" y="3644451"/>
            <a:ext cx="3384376" cy="1131570"/>
          </a:xfrm>
        </p:spPr>
        <p:txBody>
          <a:bodyPr>
            <a:normAutofit fontScale="77500" lnSpcReduction="20000"/>
          </a:bodyPr>
          <a:lstStyle/>
          <a:p>
            <a:endParaRPr lang="en-IN" sz="1600" dirty="0" smtClean="0"/>
          </a:p>
          <a:p>
            <a:endParaRPr lang="en-IN" sz="1600" dirty="0"/>
          </a:p>
          <a:p>
            <a:r>
              <a:rPr lang="en-IN" sz="1600" dirty="0" smtClean="0"/>
              <a:t>CA. Naveen Garg</a:t>
            </a:r>
          </a:p>
          <a:p>
            <a:r>
              <a:rPr lang="en-IN" sz="1600" dirty="0" smtClean="0"/>
              <a:t>(9911-283-111)</a:t>
            </a:r>
            <a:br>
              <a:rPr lang="en-IN" sz="1600" dirty="0" smtClean="0"/>
            </a:br>
            <a:endParaRPr lang="en-IN" sz="1600" dirty="0" smtClean="0"/>
          </a:p>
          <a:p>
            <a:r>
              <a:rPr lang="en-IN" sz="1600" dirty="0" smtClean="0"/>
              <a:t>DMRN &amp; Associates</a:t>
            </a:r>
          </a:p>
          <a:p>
            <a:r>
              <a:rPr lang="en-IN" sz="1400" dirty="0" smtClean="0"/>
              <a:t>Chartered Accountants</a:t>
            </a: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427984" y="195486"/>
            <a:ext cx="457201" cy="457201"/>
          </a:xfrm>
          <a:prstGeom prst="rect">
            <a:avLst/>
          </a:prstGeom>
        </p:spPr>
      </p:pic>
    </p:spTree>
    <p:extLst>
      <p:ext uri="{BB962C8B-B14F-4D97-AF65-F5344CB8AC3E}">
        <p14:creationId xmlns:p14="http://schemas.microsoft.com/office/powerpoint/2010/main" val="277286196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85950" y="171450"/>
            <a:ext cx="5429250" cy="461665"/>
          </a:xfrm>
          <a:prstGeom prst="rect">
            <a:avLst/>
          </a:prstGeom>
          <a:noFill/>
          <a:ln>
            <a:noFill/>
          </a:ln>
        </p:spPr>
        <p:txBody>
          <a:bodyPr wrap="square" rtlCol="0">
            <a:spAutoFit/>
          </a:bodyPr>
          <a:lstStyle/>
          <a:p>
            <a:pPr algn="ctr"/>
            <a:r>
              <a:rPr lang="en-US" sz="2400" b="1" dirty="0">
                <a:latin typeface="Cambria" pitchFamily="18" charset="0"/>
              </a:rPr>
              <a:t>Supply</a:t>
            </a:r>
          </a:p>
        </p:txBody>
      </p:sp>
      <p:cxnSp>
        <p:nvCxnSpPr>
          <p:cNvPr id="4" name="AutoShape 2"/>
          <p:cNvCxnSpPr>
            <a:cxnSpLocks noChangeShapeType="1"/>
          </p:cNvCxnSpPr>
          <p:nvPr/>
        </p:nvCxnSpPr>
        <p:spPr bwMode="auto">
          <a:xfrm>
            <a:off x="2784934" y="1504126"/>
            <a:ext cx="3574132" cy="17879"/>
          </a:xfrm>
          <a:prstGeom prst="straightConnector1">
            <a:avLst/>
          </a:prstGeom>
          <a:noFill/>
          <a:ln w="57150">
            <a:solidFill>
              <a:srgbClr val="002060"/>
            </a:solidFill>
            <a:round/>
            <a:headEnd/>
            <a:tailEnd/>
          </a:ln>
        </p:spPr>
      </p:cxnSp>
      <p:cxnSp>
        <p:nvCxnSpPr>
          <p:cNvPr id="5" name="AutoShape 5"/>
          <p:cNvCxnSpPr>
            <a:cxnSpLocks noChangeShapeType="1"/>
          </p:cNvCxnSpPr>
          <p:nvPr/>
        </p:nvCxnSpPr>
        <p:spPr bwMode="auto">
          <a:xfrm flipH="1">
            <a:off x="1993014" y="3270874"/>
            <a:ext cx="9984" cy="274319"/>
          </a:xfrm>
          <a:prstGeom prst="straightConnector1">
            <a:avLst/>
          </a:prstGeom>
          <a:noFill/>
          <a:ln w="57150">
            <a:solidFill>
              <a:srgbClr val="002060"/>
            </a:solidFill>
            <a:round/>
            <a:headEnd/>
            <a:tailEnd type="triangle" w="med" len="med"/>
          </a:ln>
        </p:spPr>
      </p:cxnSp>
      <p:sp>
        <p:nvSpPr>
          <p:cNvPr id="7" name="TextBox 6"/>
          <p:cNvSpPr txBox="1"/>
          <p:nvPr/>
        </p:nvSpPr>
        <p:spPr>
          <a:xfrm>
            <a:off x="1433009" y="2396159"/>
            <a:ext cx="1543050" cy="923330"/>
          </a:xfrm>
          <a:prstGeom prst="rect">
            <a:avLst/>
          </a:prstGeom>
          <a:noFill/>
          <a:ln>
            <a:noFill/>
          </a:ln>
        </p:spPr>
        <p:txBody>
          <a:bodyPr wrap="square" rtlCol="0">
            <a:spAutoFit/>
          </a:bodyPr>
          <a:lstStyle/>
          <a:p>
            <a:r>
              <a:rPr lang="en-US" sz="1350" dirty="0">
                <a:latin typeface="Cambria" pitchFamily="18" charset="0"/>
              </a:rPr>
              <a:t>All forms of supply such as sale, barter, </a:t>
            </a:r>
            <a:r>
              <a:rPr lang="en-US" sz="1350" dirty="0" smtClean="0">
                <a:latin typeface="Cambria" pitchFamily="18" charset="0"/>
              </a:rPr>
              <a:t> license</a:t>
            </a:r>
            <a:r>
              <a:rPr lang="en-US" sz="1350" dirty="0">
                <a:latin typeface="Cambria" pitchFamily="18" charset="0"/>
              </a:rPr>
              <a:t>, rental etc.</a:t>
            </a:r>
          </a:p>
        </p:txBody>
      </p:sp>
      <p:cxnSp>
        <p:nvCxnSpPr>
          <p:cNvPr id="12" name="AutoShape 5"/>
          <p:cNvCxnSpPr>
            <a:cxnSpLocks noChangeShapeType="1"/>
          </p:cNvCxnSpPr>
          <p:nvPr/>
        </p:nvCxnSpPr>
        <p:spPr bwMode="auto">
          <a:xfrm flipH="1">
            <a:off x="6285417" y="1550260"/>
            <a:ext cx="2757" cy="429637"/>
          </a:xfrm>
          <a:prstGeom prst="straightConnector1">
            <a:avLst/>
          </a:prstGeom>
          <a:noFill/>
          <a:ln w="57150">
            <a:solidFill>
              <a:srgbClr val="002060"/>
            </a:solidFill>
            <a:round/>
            <a:headEnd/>
            <a:tailEnd type="triangle" w="med" len="med"/>
          </a:ln>
        </p:spPr>
      </p:cxnSp>
      <p:cxnSp>
        <p:nvCxnSpPr>
          <p:cNvPr id="13" name="AutoShape 5"/>
          <p:cNvCxnSpPr>
            <a:cxnSpLocks noChangeShapeType="1"/>
          </p:cNvCxnSpPr>
          <p:nvPr/>
        </p:nvCxnSpPr>
        <p:spPr bwMode="auto">
          <a:xfrm rot="5400000">
            <a:off x="1880865" y="4197201"/>
            <a:ext cx="342900" cy="1191"/>
          </a:xfrm>
          <a:prstGeom prst="straightConnector1">
            <a:avLst/>
          </a:prstGeom>
          <a:noFill/>
          <a:ln w="57150">
            <a:solidFill>
              <a:srgbClr val="002060"/>
            </a:solidFill>
            <a:round/>
            <a:headEnd/>
            <a:tailEnd type="triangle" w="med" len="med"/>
          </a:ln>
        </p:spPr>
      </p:cxnSp>
      <p:sp>
        <p:nvSpPr>
          <p:cNvPr id="14" name="TextBox 13"/>
          <p:cNvSpPr txBox="1"/>
          <p:nvPr/>
        </p:nvSpPr>
        <p:spPr>
          <a:xfrm>
            <a:off x="1447800" y="3496577"/>
            <a:ext cx="1371600" cy="507831"/>
          </a:xfrm>
          <a:prstGeom prst="rect">
            <a:avLst/>
          </a:prstGeom>
          <a:noFill/>
          <a:ln>
            <a:noFill/>
          </a:ln>
        </p:spPr>
        <p:txBody>
          <a:bodyPr wrap="square" rtlCol="0">
            <a:spAutoFit/>
          </a:bodyPr>
          <a:lstStyle/>
          <a:p>
            <a:r>
              <a:rPr lang="en-US" sz="1350" dirty="0">
                <a:latin typeface="Cambria" pitchFamily="18" charset="0"/>
              </a:rPr>
              <a:t>Made/agreed to be made</a:t>
            </a:r>
          </a:p>
        </p:txBody>
      </p:sp>
      <p:cxnSp>
        <p:nvCxnSpPr>
          <p:cNvPr id="22" name="AutoShape 5"/>
          <p:cNvCxnSpPr>
            <a:cxnSpLocks noChangeShapeType="1"/>
          </p:cNvCxnSpPr>
          <p:nvPr/>
        </p:nvCxnSpPr>
        <p:spPr bwMode="auto">
          <a:xfrm rot="5400000">
            <a:off x="4526876" y="1130975"/>
            <a:ext cx="205740" cy="1191"/>
          </a:xfrm>
          <a:prstGeom prst="straightConnector1">
            <a:avLst/>
          </a:prstGeom>
          <a:noFill/>
          <a:ln w="57150">
            <a:solidFill>
              <a:srgbClr val="002060"/>
            </a:solidFill>
            <a:round/>
            <a:headEnd/>
            <a:tailEnd type="triangle" w="med" len="med"/>
          </a:ln>
        </p:spPr>
      </p:cxnSp>
      <p:sp>
        <p:nvSpPr>
          <p:cNvPr id="23" name="TextBox 22"/>
          <p:cNvSpPr txBox="1"/>
          <p:nvPr/>
        </p:nvSpPr>
        <p:spPr>
          <a:xfrm>
            <a:off x="4269945" y="1131570"/>
            <a:ext cx="1371600" cy="300082"/>
          </a:xfrm>
          <a:prstGeom prst="rect">
            <a:avLst/>
          </a:prstGeom>
          <a:noFill/>
          <a:ln>
            <a:noFill/>
          </a:ln>
        </p:spPr>
        <p:txBody>
          <a:bodyPr wrap="square" rtlCol="0">
            <a:spAutoFit/>
          </a:bodyPr>
          <a:lstStyle/>
          <a:p>
            <a:r>
              <a:rPr lang="en-US" sz="1350" dirty="0">
                <a:latin typeface="Cambria" pitchFamily="18" charset="0"/>
              </a:rPr>
              <a:t>includes</a:t>
            </a:r>
          </a:p>
        </p:txBody>
      </p:sp>
      <p:cxnSp>
        <p:nvCxnSpPr>
          <p:cNvPr id="24" name="AutoShape 5"/>
          <p:cNvCxnSpPr>
            <a:cxnSpLocks noChangeShapeType="1"/>
          </p:cNvCxnSpPr>
          <p:nvPr/>
        </p:nvCxnSpPr>
        <p:spPr bwMode="auto">
          <a:xfrm rot="5400000">
            <a:off x="4526875" y="778878"/>
            <a:ext cx="205740" cy="1191"/>
          </a:xfrm>
          <a:prstGeom prst="straightConnector1">
            <a:avLst/>
          </a:prstGeom>
          <a:noFill/>
          <a:ln w="57150">
            <a:solidFill>
              <a:srgbClr val="002060"/>
            </a:solidFill>
            <a:round/>
            <a:headEnd/>
            <a:tailEnd type="triangle" w="med" len="med"/>
          </a:ln>
        </p:spPr>
      </p:cxnSp>
      <p:sp>
        <p:nvSpPr>
          <p:cNvPr id="25" name="TextBox 24"/>
          <p:cNvSpPr txBox="1"/>
          <p:nvPr/>
        </p:nvSpPr>
        <p:spPr>
          <a:xfrm>
            <a:off x="4114800" y="800100"/>
            <a:ext cx="1371600" cy="300082"/>
          </a:xfrm>
          <a:prstGeom prst="rect">
            <a:avLst/>
          </a:prstGeom>
          <a:noFill/>
          <a:ln>
            <a:noFill/>
          </a:ln>
        </p:spPr>
        <p:txBody>
          <a:bodyPr wrap="square" rtlCol="0">
            <a:spAutoFit/>
          </a:bodyPr>
          <a:lstStyle/>
          <a:p>
            <a:r>
              <a:rPr lang="en-US" sz="1350" b="1" dirty="0">
                <a:latin typeface="Cambria" pitchFamily="18" charset="0"/>
              </a:rPr>
              <a:t>Sec </a:t>
            </a:r>
            <a:r>
              <a:rPr lang="en-US" sz="1350" b="1" dirty="0" smtClean="0">
                <a:latin typeface="Cambria" pitchFamily="18" charset="0"/>
              </a:rPr>
              <a:t>7 </a:t>
            </a:r>
            <a:r>
              <a:rPr lang="en-US" sz="1350" b="1" dirty="0">
                <a:latin typeface="Cambria" pitchFamily="18" charset="0"/>
              </a:rPr>
              <a:t>- CSGT</a:t>
            </a:r>
          </a:p>
        </p:txBody>
      </p:sp>
      <p:cxnSp>
        <p:nvCxnSpPr>
          <p:cNvPr id="26" name="AutoShape 5"/>
          <p:cNvCxnSpPr>
            <a:cxnSpLocks noChangeShapeType="1"/>
          </p:cNvCxnSpPr>
          <p:nvPr/>
        </p:nvCxnSpPr>
        <p:spPr bwMode="auto">
          <a:xfrm rot="5400000">
            <a:off x="2654407" y="1700119"/>
            <a:ext cx="342900" cy="1191"/>
          </a:xfrm>
          <a:prstGeom prst="straightConnector1">
            <a:avLst/>
          </a:prstGeom>
          <a:noFill/>
          <a:ln w="57150">
            <a:solidFill>
              <a:srgbClr val="002060"/>
            </a:solidFill>
            <a:round/>
            <a:headEnd/>
            <a:tailEnd type="triangle" w="med" len="med"/>
          </a:ln>
        </p:spPr>
      </p:cxnSp>
      <p:cxnSp>
        <p:nvCxnSpPr>
          <p:cNvPr id="28" name="AutoShape 5"/>
          <p:cNvCxnSpPr>
            <a:cxnSpLocks noChangeShapeType="1"/>
          </p:cNvCxnSpPr>
          <p:nvPr/>
        </p:nvCxnSpPr>
        <p:spPr bwMode="auto">
          <a:xfrm rot="5400000">
            <a:off x="1942504" y="2092986"/>
            <a:ext cx="342900" cy="1191"/>
          </a:xfrm>
          <a:prstGeom prst="straightConnector1">
            <a:avLst/>
          </a:prstGeom>
          <a:noFill/>
          <a:ln w="57150">
            <a:solidFill>
              <a:srgbClr val="002060"/>
            </a:solidFill>
            <a:round/>
            <a:headEnd/>
            <a:tailEnd type="triangle" w="med" len="med"/>
          </a:ln>
        </p:spPr>
      </p:cxnSp>
      <p:sp>
        <p:nvSpPr>
          <p:cNvPr id="29" name="TextBox 28"/>
          <p:cNvSpPr txBox="1"/>
          <p:nvPr/>
        </p:nvSpPr>
        <p:spPr>
          <a:xfrm>
            <a:off x="1428750" y="4315852"/>
            <a:ext cx="1543050" cy="507831"/>
          </a:xfrm>
          <a:prstGeom prst="rect">
            <a:avLst/>
          </a:prstGeom>
          <a:noFill/>
          <a:ln>
            <a:noFill/>
          </a:ln>
        </p:spPr>
        <p:txBody>
          <a:bodyPr wrap="square" rtlCol="0">
            <a:spAutoFit/>
          </a:bodyPr>
          <a:lstStyle/>
          <a:p>
            <a:r>
              <a:rPr lang="en-US" sz="1350" dirty="0">
                <a:latin typeface="Cambria" pitchFamily="18" charset="0"/>
              </a:rPr>
              <a:t>In course or furtherance of biz.</a:t>
            </a:r>
          </a:p>
        </p:txBody>
      </p:sp>
      <p:sp>
        <p:nvSpPr>
          <p:cNvPr id="31" name="TextBox 30"/>
          <p:cNvSpPr txBox="1"/>
          <p:nvPr/>
        </p:nvSpPr>
        <p:spPr>
          <a:xfrm>
            <a:off x="3343275" y="2323069"/>
            <a:ext cx="1543050" cy="507831"/>
          </a:xfrm>
          <a:prstGeom prst="rect">
            <a:avLst/>
          </a:prstGeom>
          <a:noFill/>
          <a:ln>
            <a:noFill/>
          </a:ln>
        </p:spPr>
        <p:txBody>
          <a:bodyPr wrap="square" rtlCol="0">
            <a:spAutoFit/>
          </a:bodyPr>
          <a:lstStyle/>
          <a:p>
            <a:r>
              <a:rPr lang="en-US" sz="1350" dirty="0">
                <a:latin typeface="Cambria" pitchFamily="18" charset="0"/>
              </a:rPr>
              <a:t>Importation of service</a:t>
            </a:r>
          </a:p>
        </p:txBody>
      </p:sp>
      <p:cxnSp>
        <p:nvCxnSpPr>
          <p:cNvPr id="32" name="AutoShape 5"/>
          <p:cNvCxnSpPr>
            <a:cxnSpLocks noChangeShapeType="1"/>
          </p:cNvCxnSpPr>
          <p:nvPr/>
        </p:nvCxnSpPr>
        <p:spPr bwMode="auto">
          <a:xfrm rot="5400000">
            <a:off x="3799283" y="2073501"/>
            <a:ext cx="342900" cy="1191"/>
          </a:xfrm>
          <a:prstGeom prst="straightConnector1">
            <a:avLst/>
          </a:prstGeom>
          <a:noFill/>
          <a:ln w="57150">
            <a:solidFill>
              <a:srgbClr val="002060"/>
            </a:solidFill>
            <a:round/>
            <a:headEnd/>
            <a:tailEnd type="triangle" w="med" len="med"/>
          </a:ln>
        </p:spPr>
      </p:cxnSp>
      <p:cxnSp>
        <p:nvCxnSpPr>
          <p:cNvPr id="34" name="AutoShape 5"/>
          <p:cNvCxnSpPr>
            <a:cxnSpLocks noChangeShapeType="1"/>
          </p:cNvCxnSpPr>
          <p:nvPr/>
        </p:nvCxnSpPr>
        <p:spPr bwMode="auto">
          <a:xfrm rot="5400000">
            <a:off x="3829646" y="2914055"/>
            <a:ext cx="342900" cy="1191"/>
          </a:xfrm>
          <a:prstGeom prst="straightConnector1">
            <a:avLst/>
          </a:prstGeom>
          <a:noFill/>
          <a:ln w="57150">
            <a:solidFill>
              <a:srgbClr val="002060"/>
            </a:solidFill>
            <a:round/>
            <a:headEnd/>
            <a:tailEnd type="triangle" w="med" len="med"/>
          </a:ln>
        </p:spPr>
      </p:cxnSp>
      <p:sp>
        <p:nvSpPr>
          <p:cNvPr id="35" name="TextBox 34"/>
          <p:cNvSpPr txBox="1"/>
          <p:nvPr/>
        </p:nvSpPr>
        <p:spPr>
          <a:xfrm>
            <a:off x="3257550" y="3143250"/>
            <a:ext cx="1543050" cy="715581"/>
          </a:xfrm>
          <a:prstGeom prst="rect">
            <a:avLst/>
          </a:prstGeom>
          <a:noFill/>
          <a:ln>
            <a:noFill/>
          </a:ln>
        </p:spPr>
        <p:txBody>
          <a:bodyPr wrap="square" rtlCol="0">
            <a:spAutoFit/>
          </a:bodyPr>
          <a:lstStyle/>
          <a:p>
            <a:r>
              <a:rPr lang="en-US" sz="1350" dirty="0">
                <a:latin typeface="Cambria" pitchFamily="18" charset="0"/>
              </a:rPr>
              <a:t>Whether or not in the course or furtherance of biz.</a:t>
            </a:r>
          </a:p>
        </p:txBody>
      </p:sp>
      <p:sp>
        <p:nvSpPr>
          <p:cNvPr id="36" name="TextBox 35"/>
          <p:cNvSpPr txBox="1"/>
          <p:nvPr/>
        </p:nvSpPr>
        <p:spPr>
          <a:xfrm>
            <a:off x="5113842" y="2092270"/>
            <a:ext cx="2343150" cy="300082"/>
          </a:xfrm>
          <a:prstGeom prst="rect">
            <a:avLst/>
          </a:prstGeom>
          <a:noFill/>
          <a:ln>
            <a:noFill/>
          </a:ln>
        </p:spPr>
        <p:txBody>
          <a:bodyPr wrap="square" rtlCol="0">
            <a:spAutoFit/>
          </a:bodyPr>
          <a:lstStyle/>
          <a:p>
            <a:pPr algn="ctr"/>
            <a:r>
              <a:rPr lang="en-US" sz="1350" dirty="0">
                <a:latin typeface="Cambria" pitchFamily="18" charset="0"/>
              </a:rPr>
              <a:t>Schedule </a:t>
            </a:r>
            <a:r>
              <a:rPr lang="en-US" sz="1350" dirty="0" smtClean="0">
                <a:latin typeface="Cambria" pitchFamily="18" charset="0"/>
              </a:rPr>
              <a:t>I</a:t>
            </a:r>
            <a:endParaRPr lang="en-US" sz="1350" dirty="0">
              <a:latin typeface="Cambria" pitchFamily="18" charset="0"/>
            </a:endParaRPr>
          </a:p>
        </p:txBody>
      </p:sp>
      <p:sp>
        <p:nvSpPr>
          <p:cNvPr id="38" name="TextBox 37"/>
          <p:cNvSpPr txBox="1"/>
          <p:nvPr/>
        </p:nvSpPr>
        <p:spPr>
          <a:xfrm>
            <a:off x="4658916" y="2483833"/>
            <a:ext cx="3225451" cy="2086725"/>
          </a:xfrm>
          <a:prstGeom prst="rect">
            <a:avLst/>
          </a:prstGeom>
          <a:noFill/>
          <a:ln>
            <a:noFill/>
          </a:ln>
        </p:spPr>
        <p:txBody>
          <a:bodyPr wrap="square" rtlCol="0">
            <a:spAutoFit/>
          </a:bodyPr>
          <a:lstStyle/>
          <a:p>
            <a:pPr marL="557213" lvl="1" indent="-214313" algn="just">
              <a:spcBef>
                <a:spcPct val="20000"/>
              </a:spcBef>
              <a:buSzPct val="70000"/>
              <a:buBlip>
                <a:blip r:embed="rId3"/>
              </a:buBlip>
              <a:defRPr/>
            </a:pPr>
            <a:r>
              <a:rPr lang="en-US" sz="1350" dirty="0" smtClean="0">
                <a:latin typeface="Cambria" pitchFamily="18" charset="0"/>
              </a:rPr>
              <a:t>Permanent transfer/disposal </a:t>
            </a:r>
            <a:r>
              <a:rPr lang="en-US" sz="1350" dirty="0">
                <a:latin typeface="Cambria" pitchFamily="18" charset="0"/>
              </a:rPr>
              <a:t>of biz. </a:t>
            </a:r>
            <a:r>
              <a:rPr lang="en-US" sz="1350" dirty="0" smtClean="0">
                <a:latin typeface="Cambria" pitchFamily="18" charset="0"/>
              </a:rPr>
              <a:t>Assets if, ITC Claimed</a:t>
            </a:r>
          </a:p>
          <a:p>
            <a:pPr marL="557213" lvl="1" indent="-214313" algn="just">
              <a:spcBef>
                <a:spcPct val="20000"/>
              </a:spcBef>
              <a:buSzPct val="70000"/>
              <a:buBlip>
                <a:blip r:embed="rId3"/>
              </a:buBlip>
              <a:defRPr/>
            </a:pPr>
            <a:r>
              <a:rPr lang="en-US" sz="1350" dirty="0" smtClean="0">
                <a:latin typeface="Cambria" pitchFamily="18" charset="0"/>
              </a:rPr>
              <a:t>Supply to Related person and distinct persons in the course or furtherance of biz. (50K for employee)</a:t>
            </a:r>
          </a:p>
          <a:p>
            <a:pPr marL="557213" lvl="1" indent="-214313" algn="just">
              <a:spcBef>
                <a:spcPct val="20000"/>
              </a:spcBef>
              <a:buSzPct val="70000"/>
              <a:buBlip>
                <a:blip r:embed="rId3"/>
              </a:buBlip>
              <a:defRPr/>
            </a:pPr>
            <a:r>
              <a:rPr lang="en-US" sz="1350" dirty="0" smtClean="0">
                <a:latin typeface="Cambria" pitchFamily="18" charset="0"/>
              </a:rPr>
              <a:t>Principal-Agent Supply</a:t>
            </a:r>
          </a:p>
          <a:p>
            <a:pPr marL="557213" lvl="1" indent="-214313" algn="just">
              <a:spcBef>
                <a:spcPct val="20000"/>
              </a:spcBef>
              <a:buSzPct val="70000"/>
              <a:buBlip>
                <a:blip r:embed="rId3"/>
              </a:buBlip>
              <a:defRPr/>
            </a:pPr>
            <a:r>
              <a:rPr lang="en-US" sz="1350" dirty="0" smtClean="0">
                <a:latin typeface="Cambria" pitchFamily="18" charset="0"/>
              </a:rPr>
              <a:t>Import of Service from </a:t>
            </a:r>
            <a:r>
              <a:rPr lang="en-US" sz="1350" dirty="0" smtClean="0">
                <a:latin typeface="Cambria" pitchFamily="18" charset="0"/>
              </a:rPr>
              <a:t>Related/other own establishment</a:t>
            </a:r>
            <a:endParaRPr lang="en-US" sz="1350" dirty="0">
              <a:latin typeface="Cambria" pitchFamily="18" charset="0"/>
            </a:endParaRPr>
          </a:p>
        </p:txBody>
      </p:sp>
      <p:sp>
        <p:nvSpPr>
          <p:cNvPr id="3" name="Slide Number Placeholder 2"/>
          <p:cNvSpPr>
            <a:spLocks noGrp="1"/>
          </p:cNvSpPr>
          <p:nvPr>
            <p:ph type="sldNum" sz="quarter" idx="12"/>
          </p:nvPr>
        </p:nvSpPr>
        <p:spPr/>
        <p:txBody>
          <a:bodyPr/>
          <a:lstStyle/>
          <a:p>
            <a:fld id="{361F23B1-BBC3-4E9D-B10C-CF181402A6AE}" type="slidenum">
              <a:rPr lang="en-US" smtClean="0"/>
              <a:pPr/>
              <a:t>2</a:t>
            </a:fld>
            <a:endParaRPr lang="en-US" dirty="0"/>
          </a:p>
        </p:txBody>
      </p:sp>
      <p:cxnSp>
        <p:nvCxnSpPr>
          <p:cNvPr id="37" name="AutoShape 2"/>
          <p:cNvCxnSpPr>
            <a:cxnSpLocks noChangeShapeType="1"/>
          </p:cNvCxnSpPr>
          <p:nvPr/>
        </p:nvCxnSpPr>
        <p:spPr bwMode="auto">
          <a:xfrm>
            <a:off x="2113358" y="1898323"/>
            <a:ext cx="1887142" cy="7610"/>
          </a:xfrm>
          <a:prstGeom prst="straightConnector1">
            <a:avLst/>
          </a:prstGeom>
          <a:noFill/>
          <a:ln w="57150">
            <a:solidFill>
              <a:srgbClr val="002060"/>
            </a:solidFill>
            <a:round/>
            <a:headEnd/>
            <a:tailEnd/>
          </a:ln>
        </p:spPr>
      </p:cxnSp>
      <p:sp>
        <p:nvSpPr>
          <p:cNvPr id="39" name="TextBox 38"/>
          <p:cNvSpPr txBox="1"/>
          <p:nvPr/>
        </p:nvSpPr>
        <p:spPr>
          <a:xfrm>
            <a:off x="1280194" y="1499605"/>
            <a:ext cx="1543050" cy="300082"/>
          </a:xfrm>
          <a:prstGeom prst="rect">
            <a:avLst/>
          </a:prstGeom>
          <a:noFill/>
          <a:ln>
            <a:noFill/>
          </a:ln>
        </p:spPr>
        <p:txBody>
          <a:bodyPr wrap="square" rtlCol="0">
            <a:spAutoFit/>
          </a:bodyPr>
          <a:lstStyle/>
          <a:p>
            <a:r>
              <a:rPr lang="en-US" sz="1350" dirty="0" smtClean="0">
                <a:latin typeface="Cambria" pitchFamily="18" charset="0"/>
              </a:rPr>
              <a:t>For Consideration</a:t>
            </a:r>
            <a:endParaRPr lang="en-US" sz="1350" dirty="0">
              <a:latin typeface="Cambria" pitchFamily="18" charset="0"/>
            </a:endParaRPr>
          </a:p>
        </p:txBody>
      </p:sp>
      <p:sp>
        <p:nvSpPr>
          <p:cNvPr id="40" name="TextBox 39"/>
          <p:cNvSpPr txBox="1"/>
          <p:nvPr/>
        </p:nvSpPr>
        <p:spPr>
          <a:xfrm>
            <a:off x="6516216" y="1499605"/>
            <a:ext cx="1885108" cy="300082"/>
          </a:xfrm>
          <a:prstGeom prst="rect">
            <a:avLst/>
          </a:prstGeom>
          <a:noFill/>
          <a:ln>
            <a:noFill/>
          </a:ln>
        </p:spPr>
        <p:txBody>
          <a:bodyPr wrap="square" rtlCol="0">
            <a:spAutoFit/>
          </a:bodyPr>
          <a:lstStyle/>
          <a:p>
            <a:r>
              <a:rPr lang="en-US" sz="1350" dirty="0" smtClean="0">
                <a:latin typeface="Cambria" pitchFamily="18" charset="0"/>
              </a:rPr>
              <a:t>Without Consideration</a:t>
            </a:r>
            <a:endParaRPr lang="en-US" sz="1350" dirty="0">
              <a:latin typeface="Cambria" pitchFamily="18" charset="0"/>
            </a:endParaRPr>
          </a:p>
        </p:txBody>
      </p:sp>
    </p:spTree>
    <p:extLst>
      <p:ext uri="{BB962C8B-B14F-4D97-AF65-F5344CB8AC3E}">
        <p14:creationId xmlns:p14="http://schemas.microsoft.com/office/powerpoint/2010/main" val="184443269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361F23B1-BBC3-4E9D-B10C-CF181402A6AE}" type="slidenum">
              <a:rPr lang="en-US" smtClean="0"/>
              <a:pPr/>
              <a:t>3</a:t>
            </a:fld>
            <a:endParaRPr lang="en-US" dirty="0"/>
          </a:p>
        </p:txBody>
      </p:sp>
      <p:sp>
        <p:nvSpPr>
          <p:cNvPr id="3" name="TextBox 2"/>
          <p:cNvSpPr txBox="1"/>
          <p:nvPr/>
        </p:nvSpPr>
        <p:spPr>
          <a:xfrm>
            <a:off x="3798277" y="378069"/>
            <a:ext cx="1353447" cy="369332"/>
          </a:xfrm>
          <a:prstGeom prst="rect">
            <a:avLst/>
          </a:prstGeom>
          <a:noFill/>
        </p:spPr>
        <p:txBody>
          <a:bodyPr wrap="none" rtlCol="0">
            <a:spAutoFit/>
          </a:bodyPr>
          <a:lstStyle/>
          <a:p>
            <a:r>
              <a:rPr lang="en-US" dirty="0" smtClean="0"/>
              <a:t>SCHEDULE-II</a:t>
            </a:r>
          </a:p>
        </p:txBody>
      </p:sp>
      <p:sp>
        <p:nvSpPr>
          <p:cNvPr id="5" name="TextBox 4"/>
          <p:cNvSpPr txBox="1"/>
          <p:nvPr/>
        </p:nvSpPr>
        <p:spPr>
          <a:xfrm>
            <a:off x="467544" y="1099038"/>
            <a:ext cx="7632848" cy="369332"/>
          </a:xfrm>
          <a:prstGeom prst="rect">
            <a:avLst/>
          </a:prstGeom>
          <a:noFill/>
        </p:spPr>
        <p:txBody>
          <a:bodyPr wrap="square" rtlCol="0">
            <a:spAutoFit/>
          </a:bodyPr>
          <a:lstStyle/>
          <a:p>
            <a:r>
              <a:rPr lang="en-US" dirty="0" smtClean="0"/>
              <a:t>Goods</a:t>
            </a:r>
            <a:endParaRPr lang="en-US" dirty="0"/>
          </a:p>
        </p:txBody>
      </p:sp>
      <p:sp>
        <p:nvSpPr>
          <p:cNvPr id="6" name="TextBox 5"/>
          <p:cNvSpPr txBox="1"/>
          <p:nvPr/>
        </p:nvSpPr>
        <p:spPr>
          <a:xfrm>
            <a:off x="107504" y="1776046"/>
            <a:ext cx="4248473" cy="1200329"/>
          </a:xfrm>
          <a:prstGeom prst="rect">
            <a:avLst/>
          </a:prstGeom>
          <a:noFill/>
        </p:spPr>
        <p:txBody>
          <a:bodyPr wrap="square" rtlCol="0">
            <a:spAutoFit/>
          </a:bodyPr>
          <a:lstStyle/>
          <a:p>
            <a:pPr marL="285750" indent="-285750">
              <a:buFont typeface="Arial" charset="0"/>
              <a:buChar char="•"/>
            </a:pPr>
            <a:r>
              <a:rPr lang="en-US" dirty="0" smtClean="0"/>
              <a:t>Transfer </a:t>
            </a:r>
            <a:r>
              <a:rPr lang="en-US" dirty="0"/>
              <a:t>of the title in goods </a:t>
            </a:r>
            <a:endParaRPr lang="en-US" dirty="0" smtClean="0"/>
          </a:p>
          <a:p>
            <a:pPr marL="285750" indent="-285750">
              <a:buFont typeface="Arial" charset="0"/>
              <a:buChar char="•"/>
            </a:pPr>
            <a:r>
              <a:rPr lang="en-US" dirty="0" smtClean="0"/>
              <a:t>Transfer of title on goods in future against full payment</a:t>
            </a:r>
          </a:p>
          <a:p>
            <a:endParaRPr lang="en-US" dirty="0"/>
          </a:p>
        </p:txBody>
      </p:sp>
      <p:sp>
        <p:nvSpPr>
          <p:cNvPr id="7" name="TextBox 6"/>
          <p:cNvSpPr txBox="1"/>
          <p:nvPr/>
        </p:nvSpPr>
        <p:spPr>
          <a:xfrm>
            <a:off x="6638192" y="1195754"/>
            <a:ext cx="948145" cy="369332"/>
          </a:xfrm>
          <a:prstGeom prst="rect">
            <a:avLst/>
          </a:prstGeom>
          <a:noFill/>
        </p:spPr>
        <p:txBody>
          <a:bodyPr wrap="none" rtlCol="0">
            <a:spAutoFit/>
          </a:bodyPr>
          <a:lstStyle/>
          <a:p>
            <a:r>
              <a:rPr lang="en-US" dirty="0" smtClean="0"/>
              <a:t>Services</a:t>
            </a:r>
            <a:endParaRPr lang="en-US" dirty="0"/>
          </a:p>
        </p:txBody>
      </p:sp>
      <p:sp>
        <p:nvSpPr>
          <p:cNvPr id="8" name="TextBox 7"/>
          <p:cNvSpPr txBox="1"/>
          <p:nvPr/>
        </p:nvSpPr>
        <p:spPr>
          <a:xfrm>
            <a:off x="5364088" y="1729879"/>
            <a:ext cx="3855293" cy="3139321"/>
          </a:xfrm>
          <a:prstGeom prst="rect">
            <a:avLst/>
          </a:prstGeom>
          <a:noFill/>
        </p:spPr>
        <p:txBody>
          <a:bodyPr wrap="square" rtlCol="0">
            <a:spAutoFit/>
          </a:bodyPr>
          <a:lstStyle/>
          <a:p>
            <a:pPr marL="285750" indent="-285750">
              <a:buFont typeface="Arial" charset="0"/>
              <a:buChar char="•"/>
            </a:pPr>
            <a:r>
              <a:rPr lang="en-US" dirty="0"/>
              <a:t>T</a:t>
            </a:r>
            <a:r>
              <a:rPr lang="en-US" dirty="0" smtClean="0"/>
              <a:t>ransfer </a:t>
            </a:r>
            <a:r>
              <a:rPr lang="en-US" dirty="0"/>
              <a:t>of right in goods </a:t>
            </a:r>
          </a:p>
          <a:p>
            <a:pPr marL="285750" indent="-285750">
              <a:buFont typeface="Arial" charset="0"/>
              <a:buChar char="•"/>
            </a:pPr>
            <a:r>
              <a:rPr lang="en-US" dirty="0" smtClean="0"/>
              <a:t>Renting/leasing of Land &amp; Building</a:t>
            </a:r>
          </a:p>
          <a:p>
            <a:pPr marL="285750" indent="-285750">
              <a:buFont typeface="Arial" charset="0"/>
              <a:buChar char="•"/>
            </a:pPr>
            <a:r>
              <a:rPr lang="en-US" dirty="0" smtClean="0"/>
              <a:t>Usages of Biz assets for </a:t>
            </a:r>
            <a:r>
              <a:rPr lang="en-US" dirty="0" err="1" smtClean="0"/>
              <a:t>pvt.</a:t>
            </a:r>
            <a:r>
              <a:rPr lang="en-US" dirty="0" smtClean="0"/>
              <a:t> Use</a:t>
            </a:r>
          </a:p>
          <a:p>
            <a:pPr marL="285750" indent="-285750">
              <a:buFont typeface="Arial" charset="0"/>
              <a:buChar char="•"/>
            </a:pPr>
            <a:r>
              <a:rPr lang="en-US" dirty="0" smtClean="0"/>
              <a:t>Construction of Building</a:t>
            </a:r>
          </a:p>
          <a:p>
            <a:pPr marL="285750" indent="-285750">
              <a:buFont typeface="Arial" charset="0"/>
              <a:buChar char="•"/>
            </a:pPr>
            <a:r>
              <a:rPr lang="en-US" dirty="0" smtClean="0"/>
              <a:t>IPR</a:t>
            </a:r>
          </a:p>
          <a:p>
            <a:pPr marL="285750" indent="-285750">
              <a:buFont typeface="Arial" charset="0"/>
              <a:buChar char="•"/>
            </a:pPr>
            <a:r>
              <a:rPr lang="en-US" dirty="0" smtClean="0"/>
              <a:t>Software</a:t>
            </a:r>
          </a:p>
          <a:p>
            <a:pPr marL="285750" indent="-285750">
              <a:buFont typeface="Arial" charset="0"/>
              <a:buChar char="•"/>
            </a:pPr>
            <a:r>
              <a:rPr lang="en-US" dirty="0"/>
              <a:t>R</a:t>
            </a:r>
            <a:r>
              <a:rPr lang="en-US" dirty="0" smtClean="0"/>
              <a:t>efrain </a:t>
            </a:r>
            <a:r>
              <a:rPr lang="en-US" dirty="0"/>
              <a:t>from an act, or to tolerate an act or a situation, or to do an </a:t>
            </a:r>
            <a:r>
              <a:rPr lang="en-US" dirty="0" smtClean="0"/>
              <a:t>act</a:t>
            </a:r>
          </a:p>
          <a:p>
            <a:pPr marL="285750" indent="-285750">
              <a:buFont typeface="Arial" charset="0"/>
              <a:buChar char="•"/>
            </a:pPr>
            <a:r>
              <a:rPr lang="en-US" dirty="0" smtClean="0"/>
              <a:t>Right to use of Goods</a:t>
            </a:r>
          </a:p>
          <a:p>
            <a:pPr marL="285750" indent="-285750">
              <a:buFont typeface="Arial" charset="0"/>
              <a:buChar char="•"/>
            </a:pPr>
            <a:r>
              <a:rPr lang="en-US" dirty="0" smtClean="0"/>
              <a:t>Works Contract</a:t>
            </a:r>
          </a:p>
          <a:p>
            <a:pPr marL="285750" indent="-285750">
              <a:buFont typeface="Arial" charset="0"/>
              <a:buChar char="•"/>
            </a:pPr>
            <a:r>
              <a:rPr lang="en-US" dirty="0" smtClean="0"/>
              <a:t>Serving of Food/drink-Restaurant </a:t>
            </a:r>
          </a:p>
        </p:txBody>
      </p:sp>
      <p:cxnSp>
        <p:nvCxnSpPr>
          <p:cNvPr id="9" name="AutoShape 2"/>
          <p:cNvCxnSpPr>
            <a:cxnSpLocks noChangeShapeType="1"/>
          </p:cNvCxnSpPr>
          <p:nvPr/>
        </p:nvCxnSpPr>
        <p:spPr bwMode="auto">
          <a:xfrm flipV="1">
            <a:off x="827583" y="869216"/>
            <a:ext cx="6192093" cy="20401"/>
          </a:xfrm>
          <a:prstGeom prst="straightConnector1">
            <a:avLst/>
          </a:prstGeom>
          <a:noFill/>
          <a:ln w="57150">
            <a:solidFill>
              <a:srgbClr val="002060"/>
            </a:solidFill>
            <a:round/>
            <a:headEnd/>
            <a:tailEnd/>
          </a:ln>
        </p:spPr>
      </p:cxnSp>
      <p:cxnSp>
        <p:nvCxnSpPr>
          <p:cNvPr id="10" name="AutoShape 5"/>
          <p:cNvCxnSpPr>
            <a:cxnSpLocks noChangeShapeType="1"/>
          </p:cNvCxnSpPr>
          <p:nvPr/>
        </p:nvCxnSpPr>
        <p:spPr bwMode="auto">
          <a:xfrm rot="5400000">
            <a:off x="655537" y="1564491"/>
            <a:ext cx="342900" cy="1191"/>
          </a:xfrm>
          <a:prstGeom prst="straightConnector1">
            <a:avLst/>
          </a:prstGeom>
          <a:noFill/>
          <a:ln w="57150">
            <a:solidFill>
              <a:srgbClr val="002060"/>
            </a:solidFill>
            <a:round/>
            <a:headEnd/>
            <a:tailEnd type="triangle" w="med" len="med"/>
          </a:ln>
        </p:spPr>
      </p:cxnSp>
      <p:cxnSp>
        <p:nvCxnSpPr>
          <p:cNvPr id="11" name="AutoShape 5"/>
          <p:cNvCxnSpPr>
            <a:cxnSpLocks noChangeShapeType="1"/>
          </p:cNvCxnSpPr>
          <p:nvPr/>
        </p:nvCxnSpPr>
        <p:spPr bwMode="auto">
          <a:xfrm rot="5400000">
            <a:off x="6849418" y="1639225"/>
            <a:ext cx="342900" cy="1191"/>
          </a:xfrm>
          <a:prstGeom prst="straightConnector1">
            <a:avLst/>
          </a:prstGeom>
          <a:noFill/>
          <a:ln w="57150">
            <a:solidFill>
              <a:srgbClr val="002060"/>
            </a:solidFill>
            <a:round/>
            <a:headEnd/>
            <a:tailEnd type="triangle" w="med" len="med"/>
          </a:ln>
        </p:spPr>
      </p:cxnSp>
      <p:cxnSp>
        <p:nvCxnSpPr>
          <p:cNvPr id="12" name="AutoShape 5"/>
          <p:cNvCxnSpPr>
            <a:cxnSpLocks noChangeShapeType="1"/>
          </p:cNvCxnSpPr>
          <p:nvPr/>
        </p:nvCxnSpPr>
        <p:spPr bwMode="auto">
          <a:xfrm rot="5400000">
            <a:off x="656729" y="1041294"/>
            <a:ext cx="342900" cy="1191"/>
          </a:xfrm>
          <a:prstGeom prst="straightConnector1">
            <a:avLst/>
          </a:prstGeom>
          <a:noFill/>
          <a:ln w="57150">
            <a:solidFill>
              <a:srgbClr val="002060"/>
            </a:solidFill>
            <a:round/>
            <a:headEnd/>
            <a:tailEnd type="triangle" w="med" len="med"/>
          </a:ln>
        </p:spPr>
      </p:cxnSp>
      <p:cxnSp>
        <p:nvCxnSpPr>
          <p:cNvPr id="13" name="AutoShape 5"/>
          <p:cNvCxnSpPr>
            <a:cxnSpLocks noChangeShapeType="1"/>
          </p:cNvCxnSpPr>
          <p:nvPr/>
        </p:nvCxnSpPr>
        <p:spPr bwMode="auto">
          <a:xfrm>
            <a:off x="7019676" y="921058"/>
            <a:ext cx="1" cy="397789"/>
          </a:xfrm>
          <a:prstGeom prst="straightConnector1">
            <a:avLst/>
          </a:prstGeom>
          <a:noFill/>
          <a:ln w="57150">
            <a:solidFill>
              <a:srgbClr val="002060"/>
            </a:solidFill>
            <a:round/>
            <a:headEnd/>
            <a:tailEnd type="triangle" w="med" len="med"/>
          </a:ln>
        </p:spPr>
      </p:cxnSp>
      <p:cxnSp>
        <p:nvCxnSpPr>
          <p:cNvPr id="18" name="AutoShape 5"/>
          <p:cNvCxnSpPr>
            <a:cxnSpLocks noChangeShapeType="1"/>
          </p:cNvCxnSpPr>
          <p:nvPr/>
        </p:nvCxnSpPr>
        <p:spPr bwMode="auto">
          <a:xfrm>
            <a:off x="4325254" y="653559"/>
            <a:ext cx="8384" cy="266702"/>
          </a:xfrm>
          <a:prstGeom prst="straightConnector1">
            <a:avLst/>
          </a:prstGeom>
          <a:noFill/>
          <a:ln w="57150">
            <a:solidFill>
              <a:srgbClr val="002060"/>
            </a:solidFill>
            <a:round/>
            <a:headEnd/>
            <a:tailEnd type="triangle" w="med" len="med"/>
          </a:ln>
        </p:spPr>
      </p:cxnSp>
    </p:spTree>
    <p:extLst>
      <p:ext uri="{BB962C8B-B14F-4D97-AF65-F5344CB8AC3E}">
        <p14:creationId xmlns:p14="http://schemas.microsoft.com/office/powerpoint/2010/main" val="205202389"/>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995936" y="555526"/>
            <a:ext cx="1281120" cy="369332"/>
          </a:xfrm>
          <a:prstGeom prst="rect">
            <a:avLst/>
          </a:prstGeom>
          <a:noFill/>
        </p:spPr>
        <p:txBody>
          <a:bodyPr wrap="none" rtlCol="0">
            <a:spAutoFit/>
          </a:bodyPr>
          <a:lstStyle/>
          <a:p>
            <a:r>
              <a:rPr lang="en-US" dirty="0" smtClean="0"/>
              <a:t>Schedule-III</a:t>
            </a:r>
            <a:endParaRPr lang="en-US" dirty="0"/>
          </a:p>
        </p:txBody>
      </p:sp>
      <p:sp>
        <p:nvSpPr>
          <p:cNvPr id="15" name="TextBox 14"/>
          <p:cNvSpPr txBox="1"/>
          <p:nvPr/>
        </p:nvSpPr>
        <p:spPr>
          <a:xfrm>
            <a:off x="251520" y="1065399"/>
            <a:ext cx="8640959" cy="400110"/>
          </a:xfrm>
          <a:prstGeom prst="rect">
            <a:avLst/>
          </a:prstGeom>
          <a:noFill/>
        </p:spPr>
        <p:txBody>
          <a:bodyPr wrap="square" rtlCol="0">
            <a:spAutoFit/>
          </a:bodyPr>
          <a:lstStyle/>
          <a:p>
            <a:r>
              <a:rPr lang="en-US" sz="2000" dirty="0"/>
              <a:t>ACTIVITIES </a:t>
            </a:r>
            <a:r>
              <a:rPr lang="en-US" sz="2000" dirty="0" smtClean="0"/>
              <a:t>SHALL </a:t>
            </a:r>
            <a:r>
              <a:rPr lang="en-US" sz="2000" dirty="0"/>
              <a:t>BE TREATED NEITHER AS A SUPPLY OF </a:t>
            </a:r>
            <a:r>
              <a:rPr lang="en-US" sz="2000" dirty="0" smtClean="0"/>
              <a:t>GOODS NOR SERVICES </a:t>
            </a:r>
            <a:endParaRPr lang="en-US" sz="2000" dirty="0"/>
          </a:p>
        </p:txBody>
      </p:sp>
      <p:sp>
        <p:nvSpPr>
          <p:cNvPr id="17" name="TextBox 16"/>
          <p:cNvSpPr txBox="1"/>
          <p:nvPr/>
        </p:nvSpPr>
        <p:spPr>
          <a:xfrm>
            <a:off x="251520" y="1643605"/>
            <a:ext cx="8496944" cy="4893647"/>
          </a:xfrm>
          <a:prstGeom prst="rect">
            <a:avLst/>
          </a:prstGeom>
          <a:noFill/>
        </p:spPr>
        <p:txBody>
          <a:bodyPr wrap="square" rtlCol="0">
            <a:spAutoFit/>
          </a:bodyPr>
          <a:lstStyle/>
          <a:p>
            <a:pPr marL="285750" indent="-285750">
              <a:buFont typeface="Arial" charset="0"/>
              <a:buChar char="•"/>
            </a:pPr>
            <a:r>
              <a:rPr lang="en-US" sz="2400" dirty="0"/>
              <a:t>Employee-Employer Service</a:t>
            </a:r>
          </a:p>
          <a:p>
            <a:pPr marL="285750" indent="-285750">
              <a:buFont typeface="Arial" charset="0"/>
              <a:buChar char="•"/>
            </a:pPr>
            <a:r>
              <a:rPr lang="en-US" sz="2400" dirty="0"/>
              <a:t>Services by any court or Tribunal </a:t>
            </a:r>
          </a:p>
          <a:p>
            <a:pPr marL="285750" indent="-285750">
              <a:buFont typeface="Arial" charset="0"/>
              <a:buChar char="•"/>
            </a:pPr>
            <a:r>
              <a:rPr lang="en-US" sz="2400" dirty="0"/>
              <a:t>Services by MP, MLA, </a:t>
            </a:r>
            <a:r>
              <a:rPr lang="en-US" sz="2400" dirty="0" err="1"/>
              <a:t>Panch</a:t>
            </a:r>
            <a:r>
              <a:rPr lang="en-US" sz="2400" dirty="0"/>
              <a:t>, Nigam Parshad, etc.</a:t>
            </a:r>
          </a:p>
          <a:p>
            <a:pPr marL="285750" indent="-285750">
              <a:buFont typeface="Arial" charset="0"/>
              <a:buChar char="•"/>
            </a:pPr>
            <a:r>
              <a:rPr lang="en-US" sz="2400" dirty="0"/>
              <a:t>Services by any person due to post in pursuance of the provisions of the Constitution</a:t>
            </a:r>
          </a:p>
          <a:p>
            <a:pPr marL="285750" indent="-285750">
              <a:buFont typeface="Arial" charset="0"/>
              <a:buChar char="•"/>
            </a:pPr>
            <a:r>
              <a:rPr lang="en-US" sz="2400" dirty="0"/>
              <a:t>Member/Director of Body incorporate by Govt.</a:t>
            </a:r>
          </a:p>
          <a:p>
            <a:pPr marL="285750" indent="-285750">
              <a:buFont typeface="Arial" charset="0"/>
              <a:buChar char="•"/>
            </a:pPr>
            <a:r>
              <a:rPr lang="en-US" sz="2400" dirty="0"/>
              <a:t>Services of funeral, burial, crematorium or </a:t>
            </a:r>
            <a:r>
              <a:rPr lang="en-US" sz="2400" dirty="0" smtClean="0"/>
              <a:t>mortuary</a:t>
            </a:r>
            <a:endParaRPr lang="en-US" sz="2400" dirty="0"/>
          </a:p>
          <a:p>
            <a:pPr marL="285750" indent="-285750">
              <a:buFont typeface="Arial" charset="0"/>
              <a:buChar char="•"/>
            </a:pPr>
            <a:r>
              <a:rPr lang="en-US" sz="2400" dirty="0"/>
              <a:t>Sale of land/Building (other then under construction)</a:t>
            </a:r>
          </a:p>
          <a:p>
            <a:pPr marL="285750" indent="-285750">
              <a:buFont typeface="Arial" charset="0"/>
              <a:buChar char="•"/>
            </a:pPr>
            <a:r>
              <a:rPr lang="en-US" sz="2400" dirty="0"/>
              <a:t>Actionable claims, other than lottery, betting and gambling </a:t>
            </a:r>
          </a:p>
          <a:p>
            <a:pPr marL="285750" indent="-285750">
              <a:buFont typeface="Arial" charset="0"/>
              <a:buChar char="•"/>
            </a:pPr>
            <a:endParaRPr lang="en-US" sz="2400" dirty="0"/>
          </a:p>
          <a:p>
            <a:pPr marL="285750" indent="-285750">
              <a:buFont typeface="Arial" charset="0"/>
              <a:buChar char="•"/>
            </a:pPr>
            <a:endParaRPr lang="en-US" sz="2400" dirty="0"/>
          </a:p>
          <a:p>
            <a:pPr marL="285750" indent="-285750">
              <a:buFont typeface="Arial" charset="0"/>
              <a:buChar char="•"/>
            </a:pPr>
            <a:r>
              <a:rPr lang="en-US" sz="2400" dirty="0" smtClean="0"/>
              <a:t> </a:t>
            </a:r>
            <a:endParaRPr lang="en-US" sz="2400" dirty="0"/>
          </a:p>
          <a:p>
            <a:pPr marL="285750" indent="-285750">
              <a:buFont typeface="Arial" charset="0"/>
              <a:buChar char="•"/>
            </a:pPr>
            <a:endParaRPr lang="en-US" sz="2400" dirty="0"/>
          </a:p>
        </p:txBody>
      </p:sp>
    </p:spTree>
    <p:extLst>
      <p:ext uri="{BB962C8B-B14F-4D97-AF65-F5344CB8AC3E}">
        <p14:creationId xmlns:p14="http://schemas.microsoft.com/office/powerpoint/2010/main" val="51693531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885950" y="171450"/>
            <a:ext cx="5429250" cy="461665"/>
          </a:xfrm>
          <a:prstGeom prst="rect">
            <a:avLst/>
          </a:prstGeom>
          <a:noFill/>
          <a:ln>
            <a:noFill/>
          </a:ln>
        </p:spPr>
        <p:txBody>
          <a:bodyPr wrap="square" rtlCol="0">
            <a:spAutoFit/>
          </a:bodyPr>
          <a:lstStyle/>
          <a:p>
            <a:pPr algn="ctr"/>
            <a:r>
              <a:rPr lang="en-US" sz="2400" b="1" dirty="0" smtClean="0">
                <a:latin typeface="Cambria" pitchFamily="18" charset="0"/>
              </a:rPr>
              <a:t>Sec. 8 </a:t>
            </a:r>
            <a:r>
              <a:rPr lang="en-US" sz="2400" b="1" dirty="0">
                <a:latin typeface="Cambria" pitchFamily="18" charset="0"/>
              </a:rPr>
              <a:t>– </a:t>
            </a:r>
            <a:r>
              <a:rPr lang="en-US" sz="2400" b="1" dirty="0" smtClean="0">
                <a:latin typeface="Cambria" pitchFamily="18" charset="0"/>
              </a:rPr>
              <a:t>Composite &amp; Mix Supply</a:t>
            </a:r>
            <a:endParaRPr lang="en-US" sz="2400" b="1" dirty="0">
              <a:latin typeface="Cambria" pitchFamily="18" charset="0"/>
            </a:endParaRPr>
          </a:p>
        </p:txBody>
      </p:sp>
      <p:graphicFrame>
        <p:nvGraphicFramePr>
          <p:cNvPr id="29" name="Table 28"/>
          <p:cNvGraphicFramePr>
            <a:graphicFrameLocks noGrp="1"/>
          </p:cNvGraphicFramePr>
          <p:nvPr>
            <p:extLst>
              <p:ext uri="{D42A27DB-BD31-4B8C-83A1-F6EECF244321}">
                <p14:modId xmlns:p14="http://schemas.microsoft.com/office/powerpoint/2010/main" val="704830502"/>
              </p:ext>
            </p:extLst>
          </p:nvPr>
        </p:nvGraphicFramePr>
        <p:xfrm>
          <a:off x="1371600" y="742950"/>
          <a:ext cx="6229350" cy="2964180"/>
        </p:xfrm>
        <a:graphic>
          <a:graphicData uri="http://schemas.openxmlformats.org/drawingml/2006/table">
            <a:tbl>
              <a:tblPr firstRow="1" bandRow="1">
                <a:tableStyleId>{5C22544A-7EE6-4342-B048-85BDC9FD1C3A}</a:tableStyleId>
              </a:tblPr>
              <a:tblGrid>
                <a:gridCol w="971550"/>
                <a:gridCol w="3771900"/>
                <a:gridCol w="1485900"/>
              </a:tblGrid>
              <a:tr h="480060">
                <a:tc>
                  <a:txBody>
                    <a:bodyPr/>
                    <a:lstStyle/>
                    <a:p>
                      <a:pPr algn="ctr"/>
                      <a:r>
                        <a:rPr lang="en-US" sz="1400" dirty="0" smtClean="0">
                          <a:latin typeface="Cambria" pitchFamily="18" charset="0"/>
                        </a:rPr>
                        <a:t>Particulars</a:t>
                      </a:r>
                      <a:endParaRPr lang="en-US" sz="1400" dirty="0">
                        <a:latin typeface="Cambria" pitchFamily="18" charset="0"/>
                      </a:endParaRPr>
                    </a:p>
                  </a:txBody>
                  <a:tcPr marL="68580" marR="68580" marT="34290" marB="34290"/>
                </a:tc>
                <a:tc>
                  <a:txBody>
                    <a:bodyPr/>
                    <a:lstStyle/>
                    <a:p>
                      <a:pPr algn="ctr"/>
                      <a:r>
                        <a:rPr lang="en-US" sz="1400" dirty="0" smtClean="0">
                          <a:latin typeface="Cambria" pitchFamily="18" charset="0"/>
                        </a:rPr>
                        <a:t>Transaction</a:t>
                      </a:r>
                      <a:endParaRPr lang="en-US" sz="1400" dirty="0">
                        <a:latin typeface="Cambria" pitchFamily="18" charset="0"/>
                      </a:endParaRPr>
                    </a:p>
                  </a:txBody>
                  <a:tcPr marL="68580" marR="68580" marT="34290" marB="34290"/>
                </a:tc>
                <a:tc>
                  <a:txBody>
                    <a:bodyPr/>
                    <a:lstStyle/>
                    <a:p>
                      <a:pPr algn="ctr"/>
                      <a:r>
                        <a:rPr lang="en-US" sz="1400" dirty="0" smtClean="0">
                          <a:latin typeface="Cambria" pitchFamily="18" charset="0"/>
                        </a:rPr>
                        <a:t>Supply</a:t>
                      </a:r>
                      <a:endParaRPr lang="en-US" sz="1400" b="1" dirty="0">
                        <a:latin typeface="Cambria" pitchFamily="18" charset="0"/>
                      </a:endParaRPr>
                    </a:p>
                  </a:txBody>
                  <a:tcPr marL="68580" marR="68580" marT="34290" marB="34290"/>
                </a:tc>
              </a:tr>
              <a:tr h="1371600">
                <a:tc>
                  <a:txBody>
                    <a:bodyPr/>
                    <a:lstStyle/>
                    <a:p>
                      <a:pPr algn="just"/>
                      <a:endParaRPr lang="en-US" sz="1400" dirty="0" smtClean="0">
                        <a:latin typeface="Cambria" pitchFamily="18" charset="0"/>
                      </a:endParaRPr>
                    </a:p>
                    <a:p>
                      <a:pPr algn="just"/>
                      <a:endParaRPr lang="en-US" sz="1400" dirty="0" smtClean="0">
                        <a:latin typeface="Cambria" pitchFamily="18" charset="0"/>
                      </a:endParaRPr>
                    </a:p>
                    <a:p>
                      <a:pPr algn="just"/>
                      <a:r>
                        <a:rPr lang="en-US" sz="1400" dirty="0" smtClean="0">
                          <a:latin typeface="Cambria" pitchFamily="18" charset="0"/>
                        </a:rPr>
                        <a:t>Composite</a:t>
                      </a:r>
                    </a:p>
                  </a:txBody>
                  <a:tcPr marL="68580" marR="68580" marT="34290" marB="34290"/>
                </a:tc>
                <a:tc>
                  <a:txBody>
                    <a:bodyPr/>
                    <a:lstStyle/>
                    <a:p>
                      <a:pPr algn="just"/>
                      <a:r>
                        <a:rPr lang="en-US" sz="1400" dirty="0" smtClean="0">
                          <a:latin typeface="Cambria" pitchFamily="18" charset="0"/>
                        </a:rPr>
                        <a:t>Supply of Goods + Service</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400" dirty="0" smtClean="0">
                          <a:latin typeface="Cambria" pitchFamily="18" charset="0"/>
                        </a:rPr>
                        <a:t>Supply of</a:t>
                      </a:r>
                      <a:r>
                        <a:rPr lang="en-US" sz="1400" baseline="0" dirty="0" smtClean="0">
                          <a:latin typeface="Cambria" pitchFamily="18" charset="0"/>
                        </a:rPr>
                        <a:t> Goods +Goods</a:t>
                      </a:r>
                    </a:p>
                    <a:p>
                      <a:pPr marL="0" marR="0" indent="0" algn="just" defTabSz="914400" rtl="0" eaLnBrk="1" fontAlgn="auto" latinLnBrk="0" hangingPunct="1">
                        <a:lnSpc>
                          <a:spcPct val="100000"/>
                        </a:lnSpc>
                        <a:spcBef>
                          <a:spcPts val="0"/>
                        </a:spcBef>
                        <a:spcAft>
                          <a:spcPts val="0"/>
                        </a:spcAft>
                        <a:buClrTx/>
                        <a:buSzTx/>
                        <a:buFontTx/>
                        <a:buNone/>
                        <a:tabLst/>
                        <a:defRPr/>
                      </a:pPr>
                      <a:r>
                        <a:rPr lang="en-US" sz="1400" baseline="0" dirty="0" smtClean="0">
                          <a:latin typeface="Cambria" pitchFamily="18" charset="0"/>
                        </a:rPr>
                        <a:t>Supply of Service +Service</a:t>
                      </a:r>
                      <a:endParaRPr lang="en-US" sz="1400" dirty="0" smtClean="0">
                        <a:latin typeface="Cambria" pitchFamily="18" charset="0"/>
                      </a:endParaRPr>
                    </a:p>
                  </a:txBody>
                  <a:tcPr marL="68580" marR="68580" marT="34290" marB="34290"/>
                </a:tc>
                <a:tc>
                  <a:txBody>
                    <a:bodyPr/>
                    <a:lstStyle/>
                    <a:p>
                      <a:pPr algn="just"/>
                      <a:r>
                        <a:rPr lang="en-US" sz="1400" dirty="0" smtClean="0">
                          <a:latin typeface="Cambria" pitchFamily="18" charset="0"/>
                        </a:rPr>
                        <a:t>Principal Supply</a:t>
                      </a:r>
                    </a:p>
                  </a:txBody>
                  <a:tcPr marL="68580" marR="68580" marT="34290" marB="34290"/>
                </a:tc>
              </a:tr>
              <a:tr h="1097280">
                <a:tc>
                  <a:txBody>
                    <a:bodyPr/>
                    <a:lstStyle/>
                    <a:p>
                      <a:pPr algn="l"/>
                      <a:r>
                        <a:rPr lang="en-US" sz="1400" dirty="0" smtClean="0">
                          <a:solidFill>
                            <a:schemeClr val="bg1"/>
                          </a:solidFill>
                          <a:latin typeface="Cambria" pitchFamily="18" charset="0"/>
                        </a:rPr>
                        <a:t>Mix Supply</a:t>
                      </a:r>
                    </a:p>
                  </a:txBody>
                  <a:tcPr marL="68580" marR="68580" marT="34290" marB="34290"/>
                </a:tc>
                <a:tc>
                  <a:txBody>
                    <a:bodyPr/>
                    <a:lstStyle/>
                    <a:p>
                      <a:pPr marL="0" marR="0" lvl="1" indent="0" algn="ctr"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smtClean="0">
                          <a:ln>
                            <a:noFill/>
                          </a:ln>
                          <a:solidFill>
                            <a:schemeClr val="bg1"/>
                          </a:solidFill>
                          <a:effectLst/>
                          <a:uLnTx/>
                          <a:uFillTx/>
                          <a:latin typeface="Cambria" pitchFamily="18" charset="0"/>
                        </a:rPr>
                        <a:t>-Do-</a:t>
                      </a:r>
                    </a:p>
                  </a:txBody>
                  <a:tcPr marL="68580" marR="68580" marT="34290" marB="34290"/>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en-US" sz="1400" dirty="0" smtClean="0">
                          <a:latin typeface="Cambria" pitchFamily="18" charset="0"/>
                        </a:rPr>
                        <a:t>Goods/Service have Higher</a:t>
                      </a:r>
                      <a:r>
                        <a:rPr lang="en-US" sz="1400" baseline="0" dirty="0" smtClean="0">
                          <a:latin typeface="Cambria" pitchFamily="18" charset="0"/>
                        </a:rPr>
                        <a:t> rate of Tax </a:t>
                      </a:r>
                      <a:endParaRPr lang="en-US" sz="1400" dirty="0" smtClean="0">
                        <a:latin typeface="Cambria" pitchFamily="18" charset="0"/>
                      </a:endParaRPr>
                    </a:p>
                    <a:p>
                      <a:pPr algn="just"/>
                      <a:endParaRPr lang="en-US" sz="1400" baseline="0" dirty="0" smtClean="0">
                        <a:latin typeface="Cambria" pitchFamily="18" charset="0"/>
                      </a:endParaRPr>
                    </a:p>
                  </a:txBody>
                  <a:tcPr marL="68580" marR="68580" marT="34290" marB="34290"/>
                </a:tc>
              </a:tr>
            </a:tbl>
          </a:graphicData>
        </a:graphic>
      </p:graphicFrame>
      <p:sp>
        <p:nvSpPr>
          <p:cNvPr id="3" name="Slide Number Placeholder 2"/>
          <p:cNvSpPr>
            <a:spLocks noGrp="1"/>
          </p:cNvSpPr>
          <p:nvPr>
            <p:ph type="sldNum" sz="quarter" idx="12"/>
          </p:nvPr>
        </p:nvSpPr>
        <p:spPr/>
        <p:txBody>
          <a:bodyPr/>
          <a:lstStyle/>
          <a:p>
            <a:fld id="{361F23B1-BBC3-4E9D-B10C-CF181402A6AE}" type="slidenum">
              <a:rPr lang="en-US" smtClean="0"/>
              <a:pPr/>
              <a:t>5</a:t>
            </a:fld>
            <a:endParaRPr lang="en-US" dirty="0"/>
          </a:p>
        </p:txBody>
      </p:sp>
    </p:spTree>
    <p:extLst>
      <p:ext uri="{BB962C8B-B14F-4D97-AF65-F5344CB8AC3E}">
        <p14:creationId xmlns:p14="http://schemas.microsoft.com/office/powerpoint/2010/main" val="189321495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7824" y="123478"/>
            <a:ext cx="2621487" cy="369332"/>
          </a:xfrm>
          <a:prstGeom prst="rect">
            <a:avLst/>
          </a:prstGeom>
          <a:noFill/>
        </p:spPr>
        <p:txBody>
          <a:bodyPr wrap="none" rtlCol="0">
            <a:spAutoFit/>
          </a:bodyPr>
          <a:lstStyle/>
          <a:p>
            <a:r>
              <a:rPr lang="en-US" dirty="0" smtClean="0"/>
              <a:t>Sec. 9-Levy and Collection</a:t>
            </a:r>
            <a:endParaRPr lang="en-US" dirty="0"/>
          </a:p>
        </p:txBody>
      </p:sp>
      <p:sp>
        <p:nvSpPr>
          <p:cNvPr id="17" name="TextBox 16"/>
          <p:cNvSpPr txBox="1"/>
          <p:nvPr/>
        </p:nvSpPr>
        <p:spPr>
          <a:xfrm>
            <a:off x="179512" y="699542"/>
            <a:ext cx="8496944" cy="3785652"/>
          </a:xfrm>
          <a:prstGeom prst="rect">
            <a:avLst/>
          </a:prstGeom>
          <a:noFill/>
        </p:spPr>
        <p:txBody>
          <a:bodyPr wrap="square" rtlCol="0">
            <a:spAutoFit/>
          </a:bodyPr>
          <a:lstStyle/>
          <a:p>
            <a:pPr marL="457200" indent="-457200" algn="just">
              <a:buFont typeface="+mj-lt"/>
              <a:buAutoNum type="arabicParenR"/>
            </a:pPr>
            <a:r>
              <a:rPr lang="en-US" sz="2400" b="1" dirty="0" smtClean="0"/>
              <a:t>All Supply </a:t>
            </a:r>
            <a:r>
              <a:rPr lang="en-US" sz="2400" dirty="0" smtClean="0"/>
              <a:t>other then supply </a:t>
            </a:r>
            <a:r>
              <a:rPr lang="en-US" sz="2400" dirty="0"/>
              <a:t>of alcoholic liquor for human </a:t>
            </a:r>
            <a:r>
              <a:rPr lang="en-US" sz="2400" dirty="0" smtClean="0"/>
              <a:t>consumption </a:t>
            </a:r>
            <a:r>
              <a:rPr lang="en-US" sz="2400" dirty="0"/>
              <a:t>at such rates, not exceeding </a:t>
            </a:r>
            <a:r>
              <a:rPr lang="en-US" sz="2400" dirty="0" smtClean="0"/>
              <a:t>20% as per recommendations of GSTN Council</a:t>
            </a:r>
            <a:endParaRPr lang="en-US" sz="2400" dirty="0"/>
          </a:p>
          <a:p>
            <a:pPr marL="457200" indent="-457200" algn="just">
              <a:buFont typeface="+mj-lt"/>
              <a:buAutoNum type="arabicParenR"/>
            </a:pPr>
            <a:r>
              <a:rPr lang="en-US" sz="2400" dirty="0" smtClean="0"/>
              <a:t>Tax on Petrol, natural </a:t>
            </a:r>
            <a:r>
              <a:rPr lang="en-US" sz="2400" dirty="0"/>
              <a:t>gas and aviation turbine fuel shall be levied </a:t>
            </a:r>
            <a:r>
              <a:rPr lang="en-US" sz="2400" dirty="0" err="1" smtClean="0"/>
              <a:t>w.e.f</a:t>
            </a:r>
            <a:r>
              <a:rPr lang="en-US" sz="2400" dirty="0" smtClean="0"/>
              <a:t>. such </a:t>
            </a:r>
            <a:r>
              <a:rPr lang="en-US" sz="2400" dirty="0"/>
              <a:t>date </a:t>
            </a:r>
            <a:r>
              <a:rPr lang="en-US" sz="2400" dirty="0" smtClean="0"/>
              <a:t>as notified by Govt. after GSTN </a:t>
            </a:r>
            <a:r>
              <a:rPr lang="en-US" sz="2400" dirty="0"/>
              <a:t>Council. </a:t>
            </a:r>
          </a:p>
          <a:p>
            <a:pPr marL="457200" indent="-457200" algn="just">
              <a:buFont typeface="+mj-lt"/>
              <a:buAutoNum type="arabicParenR"/>
            </a:pPr>
            <a:r>
              <a:rPr lang="en-US" sz="2400" dirty="0" smtClean="0"/>
              <a:t>Supply under Reverse Charge (not yet)</a:t>
            </a:r>
          </a:p>
          <a:p>
            <a:pPr marL="457200" indent="-457200" algn="just">
              <a:buFont typeface="+mj-lt"/>
              <a:buAutoNum type="arabicParenR"/>
            </a:pPr>
            <a:r>
              <a:rPr lang="en-US" sz="2400" dirty="0" smtClean="0"/>
              <a:t>Supply by Unregistered Supplier to Registered Supplier</a:t>
            </a:r>
            <a:endParaRPr lang="en-US" sz="2400" dirty="0"/>
          </a:p>
          <a:p>
            <a:pPr marL="457200" indent="-457200" algn="just">
              <a:buFont typeface="+mj-lt"/>
              <a:buAutoNum type="arabicParenR"/>
            </a:pPr>
            <a:r>
              <a:rPr lang="en-US" sz="2400" dirty="0" smtClean="0"/>
              <a:t>Supplies of SERVICES </a:t>
            </a:r>
            <a:r>
              <a:rPr lang="en-US" sz="2400" dirty="0"/>
              <a:t>of which </a:t>
            </a:r>
            <a:r>
              <a:rPr lang="en-US" sz="2400" dirty="0" smtClean="0"/>
              <a:t>tax shall </a:t>
            </a:r>
            <a:r>
              <a:rPr lang="en-US" sz="2400" dirty="0"/>
              <a:t>be paid by the </a:t>
            </a:r>
            <a:r>
              <a:rPr lang="en-US" sz="2400" dirty="0" smtClean="0"/>
              <a:t>e-commerce </a:t>
            </a:r>
            <a:r>
              <a:rPr lang="en-US" sz="2400" dirty="0"/>
              <a:t>operator if such services are supplied through </a:t>
            </a:r>
            <a:r>
              <a:rPr lang="en-US" sz="2400" dirty="0" smtClean="0"/>
              <a:t>it (</a:t>
            </a:r>
            <a:r>
              <a:rPr lang="en-US" sz="2400" dirty="0" err="1" smtClean="0"/>
              <a:t>ola</a:t>
            </a:r>
            <a:r>
              <a:rPr lang="en-US" sz="2400" dirty="0" smtClean="0"/>
              <a:t>/</a:t>
            </a:r>
            <a:r>
              <a:rPr lang="en-US" sz="2400" dirty="0" err="1" smtClean="0"/>
              <a:t>uber</a:t>
            </a:r>
            <a:r>
              <a:rPr lang="en-US" sz="2400" dirty="0" smtClean="0"/>
              <a:t>/Oyo) (no service prescribed yet)</a:t>
            </a:r>
          </a:p>
        </p:txBody>
      </p:sp>
    </p:spTree>
    <p:extLst>
      <p:ext uri="{BB962C8B-B14F-4D97-AF65-F5344CB8AC3E}">
        <p14:creationId xmlns:p14="http://schemas.microsoft.com/office/powerpoint/2010/main" val="157327892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7824" y="123478"/>
            <a:ext cx="2583015" cy="369332"/>
          </a:xfrm>
          <a:prstGeom prst="rect">
            <a:avLst/>
          </a:prstGeom>
          <a:noFill/>
        </p:spPr>
        <p:txBody>
          <a:bodyPr wrap="none" rtlCol="0">
            <a:spAutoFit/>
          </a:bodyPr>
          <a:lstStyle/>
          <a:p>
            <a:r>
              <a:rPr lang="en-US" dirty="0" smtClean="0"/>
              <a:t>Sec. 10-Composition Levy</a:t>
            </a:r>
            <a:endParaRPr lang="en-US" dirty="0"/>
          </a:p>
        </p:txBody>
      </p:sp>
      <p:sp>
        <p:nvSpPr>
          <p:cNvPr id="17" name="TextBox 16"/>
          <p:cNvSpPr txBox="1"/>
          <p:nvPr/>
        </p:nvSpPr>
        <p:spPr>
          <a:xfrm>
            <a:off x="179512" y="699542"/>
            <a:ext cx="8496944" cy="4093428"/>
          </a:xfrm>
          <a:prstGeom prst="rect">
            <a:avLst/>
          </a:prstGeom>
          <a:noFill/>
        </p:spPr>
        <p:txBody>
          <a:bodyPr wrap="square" rtlCol="0">
            <a:spAutoFit/>
          </a:bodyPr>
          <a:lstStyle/>
          <a:p>
            <a:pPr algn="just"/>
            <a:r>
              <a:rPr lang="en-US" sz="2000" dirty="0" smtClean="0"/>
              <a:t>Aggregate </a:t>
            </a:r>
            <a:r>
              <a:rPr lang="en-US" sz="2000" dirty="0"/>
              <a:t>turnover </a:t>
            </a:r>
            <a:r>
              <a:rPr lang="en-US" sz="2000" dirty="0" err="1"/>
              <a:t>upto</a:t>
            </a:r>
            <a:r>
              <a:rPr lang="en-US" sz="2000" dirty="0"/>
              <a:t> </a:t>
            </a:r>
            <a:r>
              <a:rPr lang="en-US" sz="2000" dirty="0" smtClean="0"/>
              <a:t>50L  PAN India</a:t>
            </a:r>
          </a:p>
          <a:p>
            <a:pPr algn="just"/>
            <a:r>
              <a:rPr lang="en-US" sz="2000" dirty="0" smtClean="0"/>
              <a:t>Rates-</a:t>
            </a:r>
          </a:p>
          <a:p>
            <a:pPr lvl="1" algn="just"/>
            <a:r>
              <a:rPr lang="en-US" sz="2000" dirty="0" smtClean="0"/>
              <a:t>Manufacture-	    1 + 1=2%</a:t>
            </a:r>
          </a:p>
          <a:p>
            <a:pPr lvl="1" algn="just"/>
            <a:r>
              <a:rPr lang="en-US" sz="2000" dirty="0" smtClean="0"/>
              <a:t>Restaurant-		2.5+2.5=5%</a:t>
            </a:r>
          </a:p>
          <a:p>
            <a:pPr lvl="1" algn="just"/>
            <a:r>
              <a:rPr lang="en-US" sz="2000" dirty="0" smtClean="0"/>
              <a:t>Trader-		  .5 + .5=1%</a:t>
            </a:r>
          </a:p>
          <a:p>
            <a:pPr algn="just"/>
            <a:r>
              <a:rPr lang="en-US" sz="2000" dirty="0" smtClean="0"/>
              <a:t>Condition:</a:t>
            </a:r>
          </a:p>
          <a:p>
            <a:pPr marL="342900" indent="-342900" algn="just">
              <a:buFont typeface="Arial" charset="0"/>
              <a:buChar char="•"/>
            </a:pPr>
            <a:r>
              <a:rPr lang="en-US" sz="2000" dirty="0" smtClean="0"/>
              <a:t>Not a service provider</a:t>
            </a:r>
          </a:p>
          <a:p>
            <a:pPr marL="342900" indent="-342900" algn="just">
              <a:buFont typeface="Arial" charset="0"/>
              <a:buChar char="•"/>
            </a:pPr>
            <a:r>
              <a:rPr lang="en-US" sz="2000" dirty="0" smtClean="0"/>
              <a:t>No exempted supply</a:t>
            </a:r>
          </a:p>
          <a:p>
            <a:pPr marL="342900" indent="-342900" algn="just">
              <a:buFont typeface="Arial" charset="0"/>
              <a:buChar char="•"/>
            </a:pPr>
            <a:r>
              <a:rPr lang="en-US" sz="2000" dirty="0" smtClean="0"/>
              <a:t>No Inter State outward Supply</a:t>
            </a:r>
          </a:p>
          <a:p>
            <a:pPr marL="342900" indent="-342900" algn="just">
              <a:buFont typeface="Arial" charset="0"/>
              <a:buChar char="•"/>
            </a:pPr>
            <a:r>
              <a:rPr lang="en-US" sz="2000" dirty="0" smtClean="0"/>
              <a:t>Sale not through e-commerce operator</a:t>
            </a:r>
          </a:p>
          <a:p>
            <a:pPr marL="342900" indent="-342900" algn="just">
              <a:buFont typeface="Arial" charset="0"/>
              <a:buChar char="•"/>
            </a:pPr>
            <a:r>
              <a:rPr lang="en-US" sz="2000" dirty="0" smtClean="0"/>
              <a:t>Same option for PAN India</a:t>
            </a:r>
          </a:p>
          <a:p>
            <a:pPr marL="342900" indent="-342900" algn="just">
              <a:buFont typeface="Arial" charset="0"/>
              <a:buChar char="•"/>
            </a:pPr>
            <a:r>
              <a:rPr lang="en-US" sz="2000" dirty="0" smtClean="0"/>
              <a:t>No ITC, No output Tax</a:t>
            </a:r>
          </a:p>
          <a:p>
            <a:pPr algn="just"/>
            <a:r>
              <a:rPr lang="en-US" sz="2000" dirty="0" smtClean="0"/>
              <a:t>Turnover exceed </a:t>
            </a:r>
            <a:r>
              <a:rPr lang="en-US" sz="2000" dirty="0" err="1" smtClean="0"/>
              <a:t>Rs</a:t>
            </a:r>
            <a:r>
              <a:rPr lang="en-US" sz="2000" dirty="0" smtClean="0"/>
              <a:t>. 50L will convert in Normal Supplier</a:t>
            </a:r>
          </a:p>
        </p:txBody>
      </p:sp>
    </p:spTree>
    <p:extLst>
      <p:ext uri="{BB962C8B-B14F-4D97-AF65-F5344CB8AC3E}">
        <p14:creationId xmlns:p14="http://schemas.microsoft.com/office/powerpoint/2010/main" val="126514810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987824" y="123478"/>
            <a:ext cx="3359574" cy="369332"/>
          </a:xfrm>
          <a:prstGeom prst="rect">
            <a:avLst/>
          </a:prstGeom>
          <a:noFill/>
        </p:spPr>
        <p:txBody>
          <a:bodyPr wrap="none" rtlCol="0">
            <a:spAutoFit/>
          </a:bodyPr>
          <a:lstStyle/>
          <a:p>
            <a:r>
              <a:rPr lang="en-US" dirty="0" smtClean="0"/>
              <a:t>Sec. 11-Power to grant exemption</a:t>
            </a:r>
            <a:endParaRPr lang="en-US" dirty="0"/>
          </a:p>
        </p:txBody>
      </p:sp>
      <p:sp>
        <p:nvSpPr>
          <p:cNvPr id="17" name="TextBox 16"/>
          <p:cNvSpPr txBox="1"/>
          <p:nvPr/>
        </p:nvSpPr>
        <p:spPr>
          <a:xfrm>
            <a:off x="179512" y="699542"/>
            <a:ext cx="8496944" cy="4339650"/>
          </a:xfrm>
          <a:prstGeom prst="rect">
            <a:avLst/>
          </a:prstGeom>
          <a:noFill/>
        </p:spPr>
        <p:txBody>
          <a:bodyPr wrap="square" rtlCol="0">
            <a:spAutoFit/>
          </a:bodyPr>
          <a:lstStyle/>
          <a:p>
            <a:pPr marL="342900" indent="-342900" algn="just">
              <a:buFont typeface="+mj-lt"/>
              <a:buAutoNum type="arabicPeriod"/>
            </a:pPr>
            <a:r>
              <a:rPr lang="en-US" sz="1600" dirty="0" smtClean="0"/>
              <a:t>Where </a:t>
            </a:r>
            <a:r>
              <a:rPr lang="en-US" sz="1600" dirty="0"/>
              <a:t>the Government is satisfied that it is necessary in the public interest so to do, it may, on the recommendations of the Council, by notification, exempt generally, either absolutely or subject to such conditions as may be specified therein, goods or services or both of any specified description from the whole or any part of the tax </a:t>
            </a:r>
            <a:r>
              <a:rPr lang="en-US" sz="1600" dirty="0" err="1"/>
              <a:t>leviable</a:t>
            </a:r>
            <a:r>
              <a:rPr lang="en-US" sz="1600" dirty="0"/>
              <a:t> thereon with effect from such date as may be specified in such notification. </a:t>
            </a:r>
          </a:p>
          <a:p>
            <a:pPr marL="342900" indent="-342900" algn="just">
              <a:buFont typeface="+mj-lt"/>
              <a:buAutoNum type="arabicPeriod"/>
            </a:pPr>
            <a:r>
              <a:rPr lang="en-US" sz="1600" dirty="0" smtClean="0"/>
              <a:t>Where </a:t>
            </a:r>
            <a:r>
              <a:rPr lang="en-US" sz="1600" dirty="0"/>
              <a:t>the Government is satisfied that it is necessary in the public interest so to do, it may, on the recommendations of the Council, by special order in each case, under circumstances of an exceptional nature to be stated in such order, exempt from payment of tax any goods or services or both on which tax is </a:t>
            </a:r>
            <a:r>
              <a:rPr lang="en-US" sz="1600" dirty="0" err="1"/>
              <a:t>leviable</a:t>
            </a:r>
            <a:r>
              <a:rPr lang="en-US" sz="1600" dirty="0"/>
              <a:t>. </a:t>
            </a:r>
          </a:p>
          <a:p>
            <a:pPr marL="342900" indent="-342900" algn="just">
              <a:buFont typeface="+mj-lt"/>
              <a:buAutoNum type="arabicPeriod"/>
            </a:pPr>
            <a:r>
              <a:rPr lang="en-US" sz="1600" dirty="0" smtClean="0"/>
              <a:t>The </a:t>
            </a:r>
            <a:r>
              <a:rPr lang="en-US" sz="1600" dirty="0"/>
              <a:t>Government may, if it considers necessary or expedient so to do for the purpose of clarifying the scope or applicability of any notification issued under sub-section (</a:t>
            </a:r>
            <a:r>
              <a:rPr lang="en-US" sz="1600" i="1" dirty="0"/>
              <a:t>1</a:t>
            </a:r>
            <a:r>
              <a:rPr lang="en-US" sz="1600" dirty="0"/>
              <a:t>) or order issued under sub-section (</a:t>
            </a:r>
            <a:r>
              <a:rPr lang="en-US" sz="1600" i="1" dirty="0"/>
              <a:t>2</a:t>
            </a:r>
            <a:r>
              <a:rPr lang="en-US" sz="1600" dirty="0"/>
              <a:t>), insert an explanation in such notification or order, as the case may be, by notification at any time within one year of issue of the notification under sub-section (</a:t>
            </a:r>
            <a:r>
              <a:rPr lang="en-US" sz="1600" i="1" dirty="0"/>
              <a:t>1</a:t>
            </a:r>
            <a:r>
              <a:rPr lang="en-US" sz="1600" dirty="0"/>
              <a:t>) or order under sub-section (</a:t>
            </a:r>
            <a:r>
              <a:rPr lang="en-US" sz="1600" i="1" dirty="0"/>
              <a:t>2</a:t>
            </a:r>
            <a:r>
              <a:rPr lang="en-US" sz="1600" dirty="0"/>
              <a:t>), and every such explanation shall have effect as if it had always been the part of the first such notification or order, as the case may be. </a:t>
            </a:r>
            <a:endParaRPr lang="en-US" sz="1600" dirty="0" smtClean="0"/>
          </a:p>
          <a:p>
            <a:pPr algn="just"/>
            <a:r>
              <a:rPr lang="en-US" sz="1200" i="1" dirty="0" smtClean="0"/>
              <a:t>Explanation</a:t>
            </a:r>
            <a:r>
              <a:rPr lang="en-US" sz="1200" dirty="0"/>
              <a:t>.––For the purposes of this section, where an exemption in respect of any goods or services or both from the whole or part of the tax </a:t>
            </a:r>
            <a:r>
              <a:rPr lang="en-US" sz="1200" dirty="0" err="1"/>
              <a:t>leviable</a:t>
            </a:r>
            <a:r>
              <a:rPr lang="en-US" sz="1200" dirty="0"/>
              <a:t> thereon has been granted absolutely, the registered person supplying such goods or services or both shall not collect the tax, in excess of the effective rate, on such supply of goods or services or both. </a:t>
            </a:r>
          </a:p>
        </p:txBody>
      </p:sp>
    </p:spTree>
    <p:extLst>
      <p:ext uri="{BB962C8B-B14F-4D97-AF65-F5344CB8AC3E}">
        <p14:creationId xmlns:p14="http://schemas.microsoft.com/office/powerpoint/2010/main" val="194862730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IN" dirty="0" smtClean="0"/>
              <a:t/>
            </a:r>
            <a:br>
              <a:rPr lang="en-IN" dirty="0" smtClean="0"/>
            </a:br>
            <a:r>
              <a:rPr lang="en-IN" dirty="0"/>
              <a:t/>
            </a:r>
            <a:br>
              <a:rPr lang="en-IN" dirty="0"/>
            </a:br>
            <a:endParaRPr lang="en-IN" dirty="0"/>
          </a:p>
        </p:txBody>
      </p:sp>
      <p:sp>
        <p:nvSpPr>
          <p:cNvPr id="3" name="Slide Number Placeholder 2"/>
          <p:cNvSpPr>
            <a:spLocks noGrp="1"/>
          </p:cNvSpPr>
          <p:nvPr>
            <p:ph type="sldNum" sz="quarter" idx="12"/>
          </p:nvPr>
        </p:nvSpPr>
        <p:spPr/>
        <p:txBody>
          <a:bodyPr/>
          <a:lstStyle/>
          <a:p>
            <a:fld id="{9D1B65A2-273C-4D07-9B05-E1CAFA81AE00}" type="slidenum">
              <a:rPr lang="en-IN" smtClean="0"/>
              <a:pPr/>
              <a:t>9</a:t>
            </a:fld>
            <a:endParaRPr lang="en-IN"/>
          </a:p>
        </p:txBody>
      </p:sp>
      <p:pic>
        <p:nvPicPr>
          <p:cNvPr id="10" name="Picture 9" descr="Thank-You.jpg"/>
          <p:cNvPicPr>
            <a:picLocks noChangeAspect="1"/>
          </p:cNvPicPr>
          <p:nvPr/>
        </p:nvPicPr>
        <p:blipFill>
          <a:blip r:embed="rId2" cstate="print"/>
          <a:stretch>
            <a:fillRect/>
          </a:stretch>
        </p:blipFill>
        <p:spPr>
          <a:xfrm>
            <a:off x="2742356" y="726948"/>
            <a:ext cx="4116487" cy="3315551"/>
          </a:xfrm>
          <a:prstGeom prst="rect">
            <a:avLst/>
          </a:prstGeom>
        </p:spPr>
      </p:pic>
    </p:spTree>
    <p:extLst>
      <p:ext uri="{BB962C8B-B14F-4D97-AF65-F5344CB8AC3E}">
        <p14:creationId xmlns:p14="http://schemas.microsoft.com/office/powerpoint/2010/main" val="3664298549"/>
      </p:ext>
    </p:extLst>
  </p:cSld>
  <p:clrMapOvr>
    <a:masterClrMapping/>
  </p:clrMapOvr>
  <p:transition/>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MMPROD_UIDATA" val="&lt;database version=&quot;8.0&quot;&gt;&lt;object type=&quot;1&quot; unique_id=&quot;10001&quot;&gt;&lt;object type=&quot;2&quot; unique_id=&quot;10002&quot;&gt;&lt;object type=&quot;3&quot; unique_id=&quot;10003&quot;&gt;&lt;property id=&quot;20148&quot; value=&quot;5&quot;/&gt;&lt;property id=&quot;20300&quot; value=&quot;Slide 1 - &amp;quot;Overview of Model GST - July 2016&amp;quot;&quot;/&gt;&lt;property id=&quot;20307&quot; value=&quot;323&quot;/&gt;&lt;/object&gt;&lt;object type=&quot;3&quot; unique_id=&quot;10004&quot;&gt;&lt;property id=&quot;20148&quot; value=&quot;5&quot;/&gt;&lt;property id=&quot;20300&quot; value=&quot;Slide 2 - &amp;quot;&amp;amp;#x09;Today’s Coverage&amp;quot;&quot;/&gt;&lt;property id=&quot;20307&quot; value=&quot;321&quot;/&gt;&lt;/object&gt;&lt;object type=&quot;3&quot; unique_id=&quot;10005&quot;&gt;&lt;property id=&quot;20148&quot; value=&quot;5&quot;/&gt;&lt;property id=&quot;20300&quot; value=&quot;Slide 3 - &amp;quot;Why is GST Necessary for India? - Benefits&amp;quot;&quot;/&gt;&lt;property id=&quot;20307&quot; value=&quot;341&quot;/&gt;&lt;/object&gt;&lt;object type=&quot;3&quot; unique_id=&quot;10006&quot;&gt;&lt;property id=&quot;20148&quot; value=&quot;5&quot;/&gt;&lt;property id=&quot;20300&quot; value=&quot;Slide 4 - &amp;quot;Taxation Regime in India in the past Vs Model law&amp;quot;&quot;/&gt;&lt;property id=&quot;20307&quot; value=&quot;332&quot;/&gt;&lt;/object&gt;&lt;object type=&quot;3&quot; unique_id=&quot;10007&quot;&gt;&lt;property id=&quot;20148&quot; value=&quot;5&quot;/&gt;&lt;property id=&quot;20300&quot; value=&quot;Slide 5 - &amp;quot;How Drafted- khichdi?&amp;quot;&quot;/&gt;&lt;property id=&quot;20307&quot; value=&quot;340&quot;/&gt;&lt;/object&gt;&lt;object type=&quot;3&quot; unique_id=&quot;10008&quot;&gt;&lt;property id=&quot;20148&quot; value=&quot;5&quot;/&gt;&lt;property id=&quot;20300&quot; value=&quot;Slide 6 - &amp;quot;When GST?&amp;quot;&quot;/&gt;&lt;property id=&quot;20307&quot; value=&quot;319&quot;/&gt;&lt;/object&gt;&lt;object type=&quot;3&quot; unique_id=&quot;10009&quot;&gt;&lt;property id=&quot;20148&quot; value=&quot;5&quot;/&gt;&lt;property id=&quot;20300&quot; value=&quot;Slide 7 - &amp;quot;Draft Model law  - Features… &amp;quot;&quot;/&gt;&lt;property id=&quot;20307&quot; value=&quot;277&quot;/&gt;&lt;/object&gt;&lt;object type=&quot;3&quot; unique_id=&quot;10010&quot;&gt;&lt;property id=&quot;20148&quot; value=&quot;5&quot;/&gt;&lt;property id=&quot;20300&quot; value=&quot;Slide 8 - &amp;quot;Features……&amp;quot;&quot;/&gt;&lt;property id=&quot;20307&quot; value=&quot;278&quot;/&gt;&lt;/object&gt;&lt;object type=&quot;3&quot; unique_id=&quot;10011&quot;&gt;&lt;property id=&quot;20148&quot; value=&quot;5&quot;/&gt;&lt;property id=&quot;20300&quot; value=&quot;Slide 9 - &amp;quot;Principles of GST&amp;quot;&quot;/&gt;&lt;property id=&quot;20307&quot; value=&quot;342&quot;/&gt;&lt;/object&gt;&lt;object type=&quot;3&quot; unique_id=&quot;10012&quot;&gt;&lt;property id=&quot;20148&quot; value=&quot;5&quot;/&gt;&lt;property id=&quot;20300&quot; value=&quot;Slide 10&quot;/&gt;&lt;property id=&quot;20307&quot; value=&quot;334&quot;/&gt;&lt;/object&gt;&lt;object type=&quot;3&quot; unique_id=&quot;10013&quot;&gt;&lt;property id=&quot;20148&quot; value=&quot;5&quot;/&gt;&lt;property id=&quot;20300&quot; value=&quot;Slide 11 - &amp;quot;Concerns.…&amp;quot;&quot;/&gt;&lt;property id=&quot;20307&quot; value=&quot;343&quot;/&gt;&lt;/object&gt;&lt;object type=&quot;3&quot; unique_id=&quot;10014&quot;&gt;&lt;property id=&quot;20148&quot; value=&quot;5&quot;/&gt;&lt;property id=&quot;20300&quot; value=&quot;Slide 12 - &amp;quot;Input tax credit&amp;quot;&quot;/&gt;&lt;property id=&quot;20307&quot; value=&quot;297&quot;/&gt;&lt;/object&gt;&lt;object type=&quot;3&quot; unique_id=&quot;10015&quot;&gt;&lt;property id=&quot;20148&quot; value=&quot;5&quot;/&gt;&lt;property id=&quot;20300&quot; value=&quot;Slide 13 - &amp;quot;     Impact of GST – General&amp;amp;#x09;&amp;amp;#x09;&amp;quot;&quot;/&gt;&lt;property id=&quot;20307&quot; value=&quot;298&quot;/&gt;&lt;/object&gt;&lt;object type=&quot;3&quot; unique_id=&quot;10016&quot;&gt;&lt;property id=&quot;20148&quot; value=&quot;5&quot;/&gt;&lt;property id=&quot;20300&quot; value=&quot;Slide 14 - &amp;quot;Impact on Service Sector&amp;quot;&quot;/&gt;&lt;property id=&quot;20307&quot; value=&quot;306&quot;/&gt;&lt;/object&gt;&lt;object type=&quot;3&quot; unique_id=&quot;10017&quot;&gt;&lt;property id=&quot;20148&quot; value=&quot;5&quot;/&gt;&lt;property id=&quot;20300&quot; value=&quot;Slide 15 - &amp;quot;Service Sector….&amp;quot;&quot;/&gt;&lt;property id=&quot;20307&quot; value=&quot;307&quot;/&gt;&lt;/object&gt;&lt;object type=&quot;3&quot; unique_id=&quot;10018&quot;&gt;&lt;property id=&quot;20148&quot; value=&quot;5&quot;/&gt;&lt;property id=&quot;20300&quot; value=&quot;Slide 16 - &amp;quot;Service Sector….&amp;quot;&quot;/&gt;&lt;property id=&quot;20307&quot; value=&quot;308&quot;/&gt;&lt;/object&gt;&lt;object type=&quot;3&quot; unique_id=&quot;10019&quot;&gt;&lt;property id=&quot;20148&quot; value=&quot;5&quot;/&gt;&lt;property id=&quot;20300&quot; value=&quot;Slide 17 - &amp;quot;Service Sector….&amp;quot;&quot;/&gt;&lt;property id=&quot;20307&quot; value=&quot;309&quot;/&gt;&lt;/object&gt;&lt;object type=&quot;3&quot; unique_id=&quot;10020&quot;&gt;&lt;property id=&quot;20148&quot; value=&quot;5&quot;/&gt;&lt;property id=&quot;20300&quot; value=&quot;Slide 18 - &amp;quot;Service Sector….&amp;quot;&quot;/&gt;&lt;property id=&quot;20307&quot; value=&quot;310&quot;/&gt;&lt;/object&gt;&lt;object type=&quot;3&quot; unique_id=&quot;10021&quot;&gt;&lt;property id=&quot;20148&quot; value=&quot;5&quot;/&gt;&lt;property id=&quot;20300&quot; value=&quot;Slide 19 - &amp;quot;Service Sector….&amp;quot;&quot;/&gt;&lt;property id=&quot;20307&quot; value=&quot;288&quot;/&gt;&lt;/object&gt;&lt;object type=&quot;3&quot; unique_id=&quot;10022&quot;&gt;&lt;property id=&quot;20148&quot; value=&quot;5&quot;/&gt;&lt;property id=&quot;20300&quot; value=&quot;Slide 20 - &amp;quot;Impact on manufacturers &amp;quot;&quot;/&gt;&lt;property id=&quot;20307&quot; value=&quot;311&quot;/&gt;&lt;/object&gt;&lt;object type=&quot;3&quot; unique_id=&quot;10023&quot;&gt;&lt;property id=&quot;20148&quot; value=&quot;5&quot;/&gt;&lt;property id=&quot;20300&quot; value=&quot;Slide 21 - &amp;quot;Manufacturers….&amp;quot;&quot;/&gt;&lt;property id=&quot;20307&quot; value=&quot;312&quot;/&gt;&lt;/object&gt;&lt;object type=&quot;3&quot; unique_id=&quot;10024&quot;&gt;&lt;property id=&quot;20148&quot; value=&quot;5&quot;/&gt;&lt;property id=&quot;20300&quot; value=&quot;Slide 22 - &amp;quot;Manufacturers…&amp;quot;&quot;/&gt;&lt;property id=&quot;20307&quot; value=&quot;291&quot;/&gt;&lt;/object&gt;&lt;object type=&quot;3&quot; unique_id=&quot;10025&quot;&gt;&lt;property id=&quot;20148&quot; value=&quot;5&quot;/&gt;&lt;property id=&quot;20300&quot; value=&quot;Slide 23 - &amp;quot;Manufacturers….&amp;quot;&quot;/&gt;&lt;property id=&quot;20307&quot; value=&quot;292&quot;/&gt;&lt;/object&gt;&lt;object type=&quot;3&quot; unique_id=&quot;10026&quot;&gt;&lt;property id=&quot;20148&quot; value=&quot;5&quot;/&gt;&lt;property id=&quot;20300&quot; value=&quot;Slide 24 - &amp;quot;Traders- presently&amp;quot;&quot;/&gt;&lt;property id=&quot;20307&quot; value=&quot;293&quot;/&gt;&lt;/object&gt;&lt;object type=&quot;3&quot; unique_id=&quot;10027&quot;&gt;&lt;property id=&quot;20148&quot; value=&quot;5&quot;/&gt;&lt;property id=&quot;20300&quot; value=&quot;Slide 25 - &amp;quot;Impact on Traders&amp;quot;&quot;/&gt;&lt;property id=&quot;20307&quot; value=&quot;294&quot;/&gt;&lt;/object&gt;&lt;object type=&quot;3&quot; unique_id=&quot;10028&quot;&gt;&lt;property id=&quot;20148&quot; value=&quot;5&quot;/&gt;&lt;property id=&quot;20300&quot; value=&quot;Slide 26 - &amp;quot;Traders….&amp;quot;&quot;/&gt;&lt;property id=&quot;20307&quot; value=&quot;314&quot;/&gt;&lt;/object&gt;&lt;object type=&quot;3&quot; unique_id=&quot;10029&quot;&gt;&lt;property id=&quot;20148&quot; value=&quot;5&quot;/&gt;&lt;property id=&quot;20300&quot; value=&quot;Slide 27 - &amp;quot;Traders….&amp;quot;&quot;/&gt;&lt;property id=&quot;20307&quot; value=&quot;315&quot;/&gt;&lt;/object&gt;&lt;object type=&quot;3&quot; unique_id=&quot;10030&quot;&gt;&lt;property id=&quot;20148&quot; value=&quot;5&quot;/&gt;&lt;property id=&quot;20300&quot; value=&quot;Slide 28 - &amp;quot;Impact of GST&amp;quot;&quot;/&gt;&lt;property id=&quot;20307&quot; value=&quot;335&quot;/&gt;&lt;/object&gt;&lt;object type=&quot;3&quot; unique_id=&quot;10031&quot;&gt;&lt;property id=&quot;20148&quot; value=&quot;5&quot;/&gt;&lt;property id=&quot;20300&quot; value=&quot;Slide 29 - &amp;quot;Implementation challenges to Govt.&amp;quot;&quot;/&gt;&lt;property id=&quot;20307&quot; value=&quot;329&quot;/&gt;&lt;/object&gt;&lt;object type=&quot;3&quot; unique_id=&quot;10032&quot;&gt;&lt;property id=&quot;20148&quot; value=&quot;5&quot;/&gt;&lt;property id=&quot;20300&quot; value=&quot;Slide 30 - &amp;quot;Major Challenges + benefits&amp;quot;&quot;/&gt;&lt;property id=&quot;20307&quot; value=&quot;328&quot;/&gt;&lt;/object&gt;&lt;object type=&quot;3&quot; unique_id=&quot;10033&quot;&gt;&lt;property id=&quot;20148&quot; value=&quot;5&quot;/&gt;&lt;property id=&quot;20300&quot; value=&quot;Slide 31 - &amp;quot;Major Transitional Issues&amp;quot;&quot;/&gt;&lt;property id=&quot;20307&quot; value=&quot;330&quot;/&gt;&lt;/object&gt;&lt;object type=&quot;3&quot; unique_id=&quot;10034&quot;&gt;&lt;property id=&quot;20148&quot; value=&quot;5&quot;/&gt;&lt;property id=&quot;20300&quot; value=&quot;Slide 32 - &amp;quot;Course of action By Business entity&amp;quot;&quot;/&gt;&lt;property id=&quot;20307&quot; value=&quot;326&quot;/&gt;&lt;/object&gt;&lt;object type=&quot;3&quot; unique_id=&quot;10035&quot;&gt;&lt;property id=&quot;20148&quot; value=&quot;5&quot;/&gt;&lt;property id=&quot;20300&quot; value=&quot;Slide 33 - &amp;quot;How to get awareness / Practice in &amp;quot;&quot;/&gt;&lt;property id=&quot;20307&quot; value=&quot;331&quot;/&gt;&lt;/object&gt;&lt;object type=&quot;3&quot; unique_id=&quot;10036&quot;&gt;&lt;property id=&quot;20148&quot; value=&quot;5&quot;/&gt;&lt;property id=&quot;20300&quot; value=&quot;Slide 34 - &amp;quot;Indirect Taxes Committee Initiative under GST &amp;quot;&quot;/&gt;&lt;property id=&quot;20307&quot; value=&quot;344&quot;/&gt;&lt;/object&gt;&lt;object type=&quot;3&quot; unique_id=&quot;10037&quot;&gt;&lt;property id=&quot;20148&quot; value=&quot;5&quot;/&gt;&lt;property id=&quot;20300&quot; value=&quot;Slide 35 - &amp;quot;Topic for Video Lectures on GST&amp;quot;&quot;/&gt;&lt;property id=&quot;20307&quot; value=&quot;345&quot;/&gt;&lt;/object&gt;&lt;object type=&quot;3&quot; unique_id=&quot;10038&quot;&gt;&lt;property id=&quot;20148&quot; value=&quot;5&quot;/&gt;&lt;property id=&quot;20300&quot; value=&quot;Slide 36 - &amp;quot;Topic……&amp;quot;&quot;/&gt;&lt;property id=&quot;20307&quot; value=&quot;346&quot;/&gt;&lt;/object&gt;&lt;object type=&quot;3&quot; unique_id=&quot;10039&quot;&gt;&lt;property id=&quot;20148&quot; value=&quot;5&quot;/&gt;&lt;property id=&quot;20300&quot; value=&quot;Slide 37 - &amp;quot;  &amp;quot;&quot;/&gt;&lt;property id=&quot;20307&quot; value=&quot;324&quot;/&gt;&lt;/object&gt;&lt;/object&gt;&lt;object type=&quot;8&quot; unique_id=&quot;10078&quot;&gt;&lt;/object&gt;&lt;/object&gt;&lt;/database&gt;"/>
  <p:tag name="SECTOMILLISECCONVERTED" val="1"/>
</p:tagLst>
</file>

<file path=ppt/tags/tag2.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3.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4.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5.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ags/tag6.xml><?xml version="1.0" encoding="utf-8"?>
<p:tagLst xmlns:a="http://schemas.openxmlformats.org/drawingml/2006/main" xmlns:r="http://schemas.openxmlformats.org/officeDocument/2006/relationships" xmlns:p="http://schemas.openxmlformats.org/presentationml/2006/main">
  <p:tag name="ARTICULATE_SLIDE_THUMBNAIL_REFRESH" val="1"/>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BoSeLearning">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BoSeLearning</Template>
  <TotalTime>2972</TotalTime>
  <Words>699</Words>
  <Application>Microsoft Macintosh PowerPoint</Application>
  <PresentationFormat>On-screen Show (16:9)</PresentationFormat>
  <Paragraphs>100</Paragraphs>
  <Slides>9</Slides>
  <Notes>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vt:i4>
      </vt:variant>
    </vt:vector>
  </HeadingPairs>
  <TitlesOfParts>
    <vt:vector size="16" baseType="lpstr">
      <vt:lpstr>Calibri</vt:lpstr>
      <vt:lpstr>Cambria</vt:lpstr>
      <vt:lpstr>Wingdings</vt:lpstr>
      <vt:lpstr>Wingdings 2</vt:lpstr>
      <vt:lpstr>Wingdings 3</vt:lpstr>
      <vt:lpstr>Arial</vt:lpstr>
      <vt:lpstr>BoSeLearning</vt:lpstr>
      <vt:lpstr> Scope of Supply under GST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vector>
  </TitlesOfParts>
  <LinksUpToDate>false</LinksUpToDate>
  <SharedDoc>false</SharedDoc>
  <HyperlinksChanged>false</HyperlinksChanged>
  <AppVersion>15.0032</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Impact of GST on Indian Business</dc:title>
  <dc:creator>Prateek Marlecha</dc:creator>
  <cp:lastModifiedBy>Naveen Garg</cp:lastModifiedBy>
  <cp:revision>248</cp:revision>
  <dcterms:created xsi:type="dcterms:W3CDTF">2016-01-04T08:43:15Z</dcterms:created>
  <dcterms:modified xsi:type="dcterms:W3CDTF">2017-05-28T18:21:59Z</dcterms:modified>
</cp:coreProperties>
</file>