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90" r:id="rId2"/>
    <p:sldId id="317" r:id="rId3"/>
    <p:sldId id="318" r:id="rId4"/>
    <p:sldId id="291" r:id="rId5"/>
    <p:sldId id="257" r:id="rId6"/>
    <p:sldId id="306" r:id="rId7"/>
    <p:sldId id="301" r:id="rId8"/>
    <p:sldId id="293" r:id="rId9"/>
    <p:sldId id="307" r:id="rId10"/>
    <p:sldId id="325" r:id="rId11"/>
    <p:sldId id="298" r:id="rId12"/>
    <p:sldId id="294" r:id="rId13"/>
    <p:sldId id="299" r:id="rId14"/>
    <p:sldId id="300" r:id="rId15"/>
    <p:sldId id="302" r:id="rId16"/>
    <p:sldId id="310" r:id="rId17"/>
    <p:sldId id="332" r:id="rId18"/>
    <p:sldId id="311" r:id="rId19"/>
    <p:sldId id="297" r:id="rId20"/>
    <p:sldId id="333" r:id="rId21"/>
    <p:sldId id="308" r:id="rId22"/>
    <p:sldId id="304" r:id="rId23"/>
    <p:sldId id="305" r:id="rId24"/>
    <p:sldId id="319" r:id="rId25"/>
    <p:sldId id="320" r:id="rId26"/>
    <p:sldId id="321" r:id="rId27"/>
    <p:sldId id="322" r:id="rId28"/>
    <p:sldId id="323" r:id="rId29"/>
    <p:sldId id="335" r:id="rId30"/>
    <p:sldId id="334" r:id="rId31"/>
    <p:sldId id="312" r:id="rId32"/>
    <p:sldId id="313" r:id="rId33"/>
    <p:sldId id="314" r:id="rId34"/>
    <p:sldId id="315" r:id="rId35"/>
    <p:sldId id="331" r:id="rId36"/>
    <p:sldId id="326" r:id="rId37"/>
    <p:sldId id="324" r:id="rId38"/>
    <p:sldId id="327" r:id="rId39"/>
    <p:sldId id="336" r:id="rId40"/>
    <p:sldId id="329" r:id="rId41"/>
    <p:sldId id="330" r:id="rId42"/>
    <p:sldId id="316" r:id="rId43"/>
    <p:sldId id="328" r:id="rId44"/>
    <p:sldId id="284" r:id="rId4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7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606"/>
    <p:restoredTop sz="93106"/>
  </p:normalViewPr>
  <p:slideViewPr>
    <p:cSldViewPr>
      <p:cViewPr>
        <p:scale>
          <a:sx n="128" d="100"/>
          <a:sy n="128" d="100"/>
        </p:scale>
        <p:origin x="1560" y="384"/>
      </p:cViewPr>
      <p:guideLst>
        <p:guide orient="horz" pos="1620"/>
        <p:guide pos="2880"/>
      </p:guideLst>
    </p:cSldViewPr>
  </p:slideViewPr>
  <p:outlineViewPr>
    <p:cViewPr>
      <p:scale>
        <a:sx n="33" d="100"/>
        <a:sy n="33" d="100"/>
      </p:scale>
      <p:origin x="0" y="-3384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B7C4DA-7C9C-864C-8268-5AD93967BB10}" type="datetimeFigureOut">
              <a:rPr lang="en-US" smtClean="0"/>
              <a:t>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59C6BC-88A5-4741-A059-C55EB107E9A6}" type="slidenum">
              <a:rPr lang="en-US" smtClean="0"/>
              <a:t>‹#›</a:t>
            </a:fld>
            <a:endParaRPr lang="en-US"/>
          </a:p>
        </p:txBody>
      </p:sp>
    </p:spTree>
    <p:extLst>
      <p:ext uri="{BB962C8B-B14F-4D97-AF65-F5344CB8AC3E}">
        <p14:creationId xmlns:p14="http://schemas.microsoft.com/office/powerpoint/2010/main" val="1837101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1</a:t>
            </a:fld>
            <a:endParaRPr lang="en-IN"/>
          </a:p>
        </p:txBody>
      </p:sp>
    </p:spTree>
    <p:extLst>
      <p:ext uri="{BB962C8B-B14F-4D97-AF65-F5344CB8AC3E}">
        <p14:creationId xmlns:p14="http://schemas.microsoft.com/office/powerpoint/2010/main" val="9090564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9C6BC-88A5-4741-A059-C55EB107E9A6}" type="slidenum">
              <a:rPr lang="en-US" smtClean="0"/>
              <a:t>21</a:t>
            </a:fld>
            <a:endParaRPr lang="en-US"/>
          </a:p>
        </p:txBody>
      </p:sp>
    </p:spTree>
    <p:extLst>
      <p:ext uri="{BB962C8B-B14F-4D97-AF65-F5344CB8AC3E}">
        <p14:creationId xmlns:p14="http://schemas.microsoft.com/office/powerpoint/2010/main" val="1371744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4</a:t>
            </a:fld>
            <a:endParaRPr lang="en-IN"/>
          </a:p>
        </p:txBody>
      </p:sp>
    </p:spTree>
    <p:extLst>
      <p:ext uri="{BB962C8B-B14F-4D97-AF65-F5344CB8AC3E}">
        <p14:creationId xmlns:p14="http://schemas.microsoft.com/office/powerpoint/2010/main" val="176401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7</a:t>
            </a:fld>
            <a:endParaRPr lang="en-IN"/>
          </a:p>
        </p:txBody>
      </p:sp>
    </p:spTree>
    <p:extLst>
      <p:ext uri="{BB962C8B-B14F-4D97-AF65-F5344CB8AC3E}">
        <p14:creationId xmlns:p14="http://schemas.microsoft.com/office/powerpoint/2010/main" val="19407587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9C6BC-88A5-4741-A059-C55EB107E9A6}" type="slidenum">
              <a:rPr lang="en-US" smtClean="0"/>
              <a:t>11</a:t>
            </a:fld>
            <a:endParaRPr lang="en-US"/>
          </a:p>
        </p:txBody>
      </p:sp>
    </p:spTree>
    <p:extLst>
      <p:ext uri="{BB962C8B-B14F-4D97-AF65-F5344CB8AC3E}">
        <p14:creationId xmlns:p14="http://schemas.microsoft.com/office/powerpoint/2010/main" val="3259261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15</a:t>
            </a:fld>
            <a:endParaRPr lang="en-IN"/>
          </a:p>
        </p:txBody>
      </p:sp>
    </p:spTree>
    <p:extLst>
      <p:ext uri="{BB962C8B-B14F-4D97-AF65-F5344CB8AC3E}">
        <p14:creationId xmlns:p14="http://schemas.microsoft.com/office/powerpoint/2010/main" val="88412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16</a:t>
            </a:fld>
            <a:endParaRPr lang="en-IN"/>
          </a:p>
        </p:txBody>
      </p:sp>
    </p:spTree>
    <p:extLst>
      <p:ext uri="{BB962C8B-B14F-4D97-AF65-F5344CB8AC3E}">
        <p14:creationId xmlns:p14="http://schemas.microsoft.com/office/powerpoint/2010/main" val="241640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17</a:t>
            </a:fld>
            <a:endParaRPr lang="en-IN"/>
          </a:p>
        </p:txBody>
      </p:sp>
    </p:spTree>
    <p:extLst>
      <p:ext uri="{BB962C8B-B14F-4D97-AF65-F5344CB8AC3E}">
        <p14:creationId xmlns:p14="http://schemas.microsoft.com/office/powerpoint/2010/main" val="1733316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a:t>   </a:t>
            </a:r>
          </a:p>
        </p:txBody>
      </p:sp>
      <p:sp>
        <p:nvSpPr>
          <p:cNvPr id="4" name="Slide Number Placeholder 3"/>
          <p:cNvSpPr>
            <a:spLocks noGrp="1"/>
          </p:cNvSpPr>
          <p:nvPr>
            <p:ph type="sldNum" sz="quarter" idx="10"/>
          </p:nvPr>
        </p:nvSpPr>
        <p:spPr/>
        <p:txBody>
          <a:bodyPr/>
          <a:lstStyle/>
          <a:p>
            <a:fld id="{9B595BB5-331B-46F1-87F3-F97887758ABB}" type="slidenum">
              <a:rPr lang="en-IN" smtClean="0"/>
              <a:pPr/>
              <a:t>18</a:t>
            </a:fld>
            <a:endParaRPr lang="en-IN"/>
          </a:p>
        </p:txBody>
      </p:sp>
    </p:spTree>
    <p:extLst>
      <p:ext uri="{BB962C8B-B14F-4D97-AF65-F5344CB8AC3E}">
        <p14:creationId xmlns:p14="http://schemas.microsoft.com/office/powerpoint/2010/main" val="1842904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859C6BC-88A5-4741-A059-C55EB107E9A6}" type="slidenum">
              <a:rPr lang="en-US" smtClean="0"/>
              <a:t>19</a:t>
            </a:fld>
            <a:endParaRPr lang="en-US"/>
          </a:p>
        </p:txBody>
      </p:sp>
    </p:spTree>
    <p:extLst>
      <p:ext uri="{BB962C8B-B14F-4D97-AF65-F5344CB8AC3E}">
        <p14:creationId xmlns:p14="http://schemas.microsoft.com/office/powerpoint/2010/main" val="11963614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C7BFB6C3-5BED-4750-9A6A-5226D9078DDA}" type="datetimeFigureOut">
              <a:rPr lang="en-US" smtClean="0"/>
              <a:pPr/>
              <a:t>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BFB6C3-5BED-4750-9A6A-5226D9078DDA}" type="datetimeFigureOut">
              <a:rPr lang="en-US" smtClean="0"/>
              <a:pPr/>
              <a:t>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BFB6C3-5BED-4750-9A6A-5226D9078DDA}" type="datetimeFigureOut">
              <a:rPr lang="en-US" smtClean="0"/>
              <a:pPr/>
              <a:t>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BFB6C3-5BED-4750-9A6A-5226D9078DDA}" type="datetimeFigureOut">
              <a:rPr lang="en-US" smtClean="0"/>
              <a:pPr/>
              <a:t>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7BFB6C3-5BED-4750-9A6A-5226D9078DDA}" type="datetimeFigureOut">
              <a:rPr lang="en-US" smtClean="0"/>
              <a:pPr/>
              <a:t>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7BFB6C3-5BED-4750-9A6A-5226D9078DDA}" type="datetimeFigureOut">
              <a:rPr lang="en-US" smtClean="0"/>
              <a:pPr/>
              <a:t>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7BFB6C3-5BED-4750-9A6A-5226D9078DDA}" type="datetimeFigureOut">
              <a:rPr lang="en-US" smtClean="0"/>
              <a:pPr/>
              <a:t>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7BFB6C3-5BED-4750-9A6A-5226D9078DDA}" type="datetimeFigureOut">
              <a:rPr lang="en-US" smtClean="0"/>
              <a:pPr/>
              <a:t>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7BFB6C3-5BED-4750-9A6A-5226D9078DDA}" type="datetimeFigureOut">
              <a:rPr lang="en-US" smtClean="0"/>
              <a:pPr/>
              <a:t>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BFB6C3-5BED-4750-9A6A-5226D9078DDA}" type="datetimeFigureOut">
              <a:rPr lang="en-US" smtClean="0"/>
              <a:pPr/>
              <a:t>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7BFB6C3-5BED-4750-9A6A-5226D9078DDA}" type="datetimeFigureOut">
              <a:rPr lang="en-US" smtClean="0"/>
              <a:pPr/>
              <a:t>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F580FB7-3E66-408B-95E6-69507264EFF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C7BFB6C3-5BED-4750-9A6A-5226D9078DDA}" type="datetimeFigureOut">
              <a:rPr lang="en-US" smtClean="0"/>
              <a:pPr/>
              <a:t>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F580FB7-3E66-408B-95E6-69507264EFF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gstcouncil.gov.in/sites/default/files/ruling-new/Maharashtra_AAR_114_2018-19_Aarel%20Import_24.04.19.pdf" TargetMode="External"/><Relationship Id="rId2" Type="http://schemas.openxmlformats.org/officeDocument/2006/relationships/hyperlink" Target="http://gstcouncil.gov.in/sites/default/files/ruling-new/Maha-GST-ARA-48-B" TargetMode="External"/><Relationship Id="rId1" Type="http://schemas.openxmlformats.org/officeDocument/2006/relationships/slideLayout" Target="../slideLayouts/slideLayout2.xml"/><Relationship Id="rId4" Type="http://schemas.openxmlformats.org/officeDocument/2006/relationships/hyperlink" Target="http://gstcouncil.gov.in/sites/default/files/ruling-new/Maharashtra_AAR_112_2018-19_GORIL_15.04.19.pdf" TargetMode="Externa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taxguru.in/goods-and-service-tax/president-assents-central-goods-services-tax-act-2017.html/" TargetMode="External"/><Relationship Id="rId2" Type="http://schemas.openxmlformats.org/officeDocument/2006/relationships/hyperlink" Target="https://taxguru.in/goods-and-service-tax/president-assents-integrated-goods-services-tax-act-2017.html/" TargetMode="External"/><Relationship Id="rId1" Type="http://schemas.openxmlformats.org/officeDocument/2006/relationships/slideLayout" Target="../slideLayouts/slideLayout2.xml"/><Relationship Id="rId4" Type="http://schemas.openxmlformats.org/officeDocument/2006/relationships/hyperlink" Target="https://taxguru.in/service-tax/jurisdiction-online-services-non-taxable-territory.html"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taxguru.in/goods-and-service-tax/president-assents-central-goods-services-tax-act-2017.html/"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s://taxguru.in/goods-and-service-tax/gst-liable-goods-purchased-sold-outside-india-aar.html"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taxguru.in/goods-and-service-tax/president-assents-integrated-goods-services-tax-act-2017.html/" TargetMode="External"/><Relationship Id="rId2" Type="http://schemas.openxmlformats.org/officeDocument/2006/relationships/hyperlink" Target="https://taxguru.in/goods-and-service-tax/gst-back-office-support-services-overseas-companies.htm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s://taxguru.in/goods-and-service-tax/gst-information-technology-enabled-services-ites-services.html"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latin typeface="Times New Roman" panose="02020603050405020304" pitchFamily="18" charset="0"/>
                <a:cs typeface="Times New Roman" panose="02020603050405020304" pitchFamily="18" charset="0"/>
              </a:rPr>
              <a:pPr/>
              <a:t>1</a:t>
            </a:fld>
            <a:endParaRPr lang="en-IN">
              <a:latin typeface="Times New Roman" panose="02020603050405020304" pitchFamily="18" charset="0"/>
              <a:cs typeface="Times New Roman" panose="02020603050405020304" pitchFamily="18" charset="0"/>
            </a:endParaRPr>
          </a:p>
        </p:txBody>
      </p:sp>
      <p:sp>
        <p:nvSpPr>
          <p:cNvPr id="2" name="Title 1"/>
          <p:cNvSpPr>
            <a:spLocks noGrp="1"/>
          </p:cNvSpPr>
          <p:nvPr>
            <p:ph type="ctrTitle"/>
          </p:nvPr>
        </p:nvSpPr>
        <p:spPr>
          <a:xfrm>
            <a:off x="152400" y="1635646"/>
            <a:ext cx="8763000" cy="1481328"/>
          </a:xfrm>
        </p:spPr>
        <p:txBody>
          <a:bodyPr>
            <a:noAutofit/>
          </a:bodyPr>
          <a:lstStyle/>
          <a:p>
            <a:r>
              <a:rPr lang="en-IN" dirty="0">
                <a:latin typeface="Times New Roman" panose="02020603050405020304" pitchFamily="18" charset="0"/>
                <a:cs typeface="Times New Roman" panose="02020603050405020304" pitchFamily="18" charset="0"/>
              </a:rPr>
              <a:t>Place of Supply under GST</a:t>
            </a:r>
            <a:br>
              <a:rPr lang="en-IN" dirty="0">
                <a:latin typeface="Times New Roman" panose="02020603050405020304" pitchFamily="18" charset="0"/>
                <a:cs typeface="Times New Roman" panose="02020603050405020304" pitchFamily="18" charset="0"/>
              </a:rPr>
            </a:br>
            <a:r>
              <a:rPr lang="en-IN" dirty="0">
                <a:latin typeface="Times New Roman" panose="02020603050405020304" pitchFamily="18" charset="0"/>
                <a:cs typeface="Times New Roman" panose="02020603050405020304" pitchFamily="18" charset="0"/>
              </a:rPr>
              <a:t>(IGST Act)</a:t>
            </a:r>
            <a:endParaRPr lang="en-IN" sz="2400" dirty="0">
              <a:latin typeface="Times New Roman" panose="02020603050405020304" pitchFamily="18" charset="0"/>
              <a:cs typeface="Times New Roman" panose="02020603050405020304" pitchFamily="18" charset="0"/>
            </a:endParaRPr>
          </a:p>
        </p:txBody>
      </p:sp>
      <p:sp>
        <p:nvSpPr>
          <p:cNvPr id="3" name="Subtitle 2"/>
          <p:cNvSpPr>
            <a:spLocks noGrp="1"/>
          </p:cNvSpPr>
          <p:nvPr>
            <p:ph type="subTitle" idx="1"/>
          </p:nvPr>
        </p:nvSpPr>
        <p:spPr>
          <a:xfrm>
            <a:off x="899592" y="2647950"/>
            <a:ext cx="7406208" cy="2128071"/>
          </a:xfrm>
        </p:spPr>
        <p:txBody>
          <a:bodyPr>
            <a:noAutofit/>
          </a:bodyPr>
          <a:lstStyle/>
          <a:p>
            <a:pPr algn="r"/>
            <a:endParaRPr lang="en-IN" sz="1800" b="1" dirty="0">
              <a:latin typeface="Times New Roman" panose="02020603050405020304" pitchFamily="18" charset="0"/>
              <a:cs typeface="Times New Roman" panose="02020603050405020304" pitchFamily="18" charset="0"/>
            </a:endParaRPr>
          </a:p>
          <a:p>
            <a:pPr algn="r"/>
            <a:endParaRPr lang="en-IN" sz="1800" dirty="0">
              <a:latin typeface="Times New Roman" panose="02020603050405020304" pitchFamily="18" charset="0"/>
              <a:cs typeface="Times New Roman" panose="02020603050405020304" pitchFamily="18" charset="0"/>
            </a:endParaRPr>
          </a:p>
          <a:p>
            <a:pPr algn="r"/>
            <a:r>
              <a:rPr lang="en-IN" sz="1800" dirty="0">
                <a:latin typeface="Times New Roman" panose="02020603050405020304" pitchFamily="18" charset="0"/>
                <a:cs typeface="Times New Roman" panose="02020603050405020304" pitchFamily="18" charset="0"/>
              </a:rPr>
              <a:t>Presented by:</a:t>
            </a:r>
          </a:p>
          <a:p>
            <a:pPr algn="r"/>
            <a:r>
              <a:rPr lang="en-IN" sz="1800" b="1" dirty="0">
                <a:latin typeface="Times New Roman" panose="02020603050405020304" pitchFamily="18" charset="0"/>
                <a:cs typeface="Times New Roman" panose="02020603050405020304" pitchFamily="18" charset="0"/>
              </a:rPr>
              <a:t>CA. Naveen Garg</a:t>
            </a:r>
          </a:p>
          <a:p>
            <a:pPr algn="r"/>
            <a:r>
              <a:rPr lang="en-IN" sz="1800" dirty="0">
                <a:latin typeface="Times New Roman" panose="02020603050405020304" pitchFamily="18" charset="0"/>
                <a:cs typeface="Times New Roman" panose="02020603050405020304" pitchFamily="18" charset="0"/>
              </a:rPr>
              <a:t>9911-283-111</a:t>
            </a:r>
            <a:br>
              <a:rPr lang="en-IN" sz="1800" dirty="0">
                <a:latin typeface="Times New Roman" panose="02020603050405020304" pitchFamily="18" charset="0"/>
                <a:cs typeface="Times New Roman" panose="02020603050405020304" pitchFamily="18" charset="0"/>
              </a:rPr>
            </a:br>
            <a:r>
              <a:rPr lang="en-IN" sz="1800" dirty="0" err="1">
                <a:latin typeface="Times New Roman" panose="02020603050405020304" pitchFamily="18" charset="0"/>
                <a:cs typeface="Times New Roman" panose="02020603050405020304" pitchFamily="18" charset="0"/>
              </a:rPr>
              <a:t>naveen@dmrn.in</a:t>
            </a:r>
            <a:endParaRPr lang="en-IN" sz="18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361950"/>
            <a:ext cx="1600200" cy="1538064"/>
          </a:xfrm>
          <a:prstGeom prst="rect">
            <a:avLst/>
          </a:prstGeom>
        </p:spPr>
      </p:pic>
    </p:spTree>
    <p:extLst>
      <p:ext uri="{BB962C8B-B14F-4D97-AF65-F5344CB8AC3E}">
        <p14:creationId xmlns:p14="http://schemas.microsoft.com/office/powerpoint/2010/main" val="14304747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500" b="1" dirty="0">
                <a:latin typeface="Times New Roman" panose="02020603050405020304" pitchFamily="18" charset="0"/>
                <a:cs typeface="Times New Roman" panose="02020603050405020304" pitchFamily="18" charset="0"/>
              </a:rPr>
              <a:t>M/s. Penna Cement Industries Limited (GST AAR Telangana)</a:t>
            </a:r>
            <a:br>
              <a:rPr lang="en-US" sz="2500" b="1" dirty="0">
                <a:latin typeface="Times New Roman" panose="02020603050405020304" pitchFamily="18" charset="0"/>
                <a:cs typeface="Times New Roman" panose="02020603050405020304" pitchFamily="18" charset="0"/>
              </a:rPr>
            </a:br>
            <a:endParaRPr lang="en-US" sz="25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Autofit/>
          </a:bodyPr>
          <a:lstStyle/>
          <a:p>
            <a:pPr algn="just"/>
            <a:r>
              <a:rPr lang="en-US" sz="1600" dirty="0">
                <a:latin typeface="Times New Roman" panose="02020603050405020304" pitchFamily="18" charset="0"/>
                <a:cs typeface="Times New Roman" panose="02020603050405020304" pitchFamily="18" charset="0"/>
              </a:rPr>
              <a:t>As it is always said that </a:t>
            </a:r>
            <a:r>
              <a:rPr lang="en-US" sz="1600" dirty="0">
                <a:solidFill>
                  <a:schemeClr val="accent3">
                    <a:lumMod val="75000"/>
                  </a:schemeClr>
                </a:solidFill>
                <a:latin typeface="Times New Roman" panose="02020603050405020304" pitchFamily="18" charset="0"/>
                <a:cs typeface="Times New Roman" panose="02020603050405020304" pitchFamily="18" charset="0"/>
              </a:rPr>
              <a:t>GST is a destination-based tax</a:t>
            </a:r>
            <a:r>
              <a:rPr lang="en-US" sz="1600" dirty="0">
                <a:latin typeface="Times New Roman" panose="02020603050405020304" pitchFamily="18" charset="0"/>
                <a:cs typeface="Times New Roman" panose="02020603050405020304" pitchFamily="18" charset="0"/>
              </a:rPr>
              <a:t>. It means that GST is levied on goods/ services at the place where they are </a:t>
            </a:r>
            <a:r>
              <a:rPr lang="en-US" sz="1600" dirty="0">
                <a:solidFill>
                  <a:schemeClr val="accent3">
                    <a:lumMod val="75000"/>
                  </a:schemeClr>
                </a:solidFill>
                <a:latin typeface="Times New Roman" panose="02020603050405020304" pitchFamily="18" charset="0"/>
                <a:cs typeface="Times New Roman" panose="02020603050405020304" pitchFamily="18" charset="0"/>
              </a:rPr>
              <a:t>consumed rather than the place of its origin</a:t>
            </a:r>
            <a:r>
              <a:rPr lang="en-US" sz="1600" dirty="0">
                <a:latin typeface="Times New Roman" panose="02020603050405020304" pitchFamily="18" charset="0"/>
                <a:cs typeface="Times New Roman" panose="02020603050405020304" pitchFamily="18" charset="0"/>
              </a:rPr>
              <a:t>. </a:t>
            </a:r>
          </a:p>
          <a:p>
            <a:pPr algn="just"/>
            <a:r>
              <a:rPr lang="en-US" sz="1600" dirty="0">
                <a:latin typeface="Times New Roman" panose="02020603050405020304" pitchFamily="18" charset="0"/>
                <a:cs typeface="Times New Roman" panose="02020603050405020304" pitchFamily="18" charset="0"/>
              </a:rPr>
              <a:t>So taking this basic concept in mind, IGST applicable on ex-factory Supply, </a:t>
            </a:r>
            <a:r>
              <a:rPr lang="en-US" sz="1600" dirty="0" err="1">
                <a:latin typeface="Times New Roman" panose="02020603050405020304" pitchFamily="18" charset="0"/>
                <a:cs typeface="Times New Roman" panose="02020603050405020304" pitchFamily="18" charset="0"/>
              </a:rPr>
              <a:t>i.e</a:t>
            </a:r>
            <a:r>
              <a:rPr lang="en-US" sz="1600" dirty="0">
                <a:latin typeface="Times New Roman" panose="02020603050405020304" pitchFamily="18" charset="0"/>
                <a:cs typeface="Times New Roman" panose="02020603050405020304" pitchFamily="18" charset="0"/>
              </a:rPr>
              <a:t>, the state where the goods or services are terminated or where goods and services are consumed, has the right to retain GST on such goods and services. </a:t>
            </a:r>
          </a:p>
          <a:p>
            <a:pPr algn="just"/>
            <a:r>
              <a:rPr lang="en-US" sz="1600" dirty="0">
                <a:latin typeface="Times New Roman" panose="02020603050405020304" pitchFamily="18" charset="0"/>
                <a:cs typeface="Times New Roman" panose="02020603050405020304" pitchFamily="18" charset="0"/>
              </a:rPr>
              <a:t>Issue- However, there are some transactions like when the receiver takes the goods ex-factory where the property in goods is obtained by the recipient on the factory gate itself. Whereas goods are actually delivered to another state. </a:t>
            </a:r>
          </a:p>
          <a:p>
            <a:pPr algn="just"/>
            <a:r>
              <a:rPr lang="en-US" sz="1600" dirty="0">
                <a:latin typeface="Times New Roman" panose="02020603050405020304" pitchFamily="18" charset="0"/>
                <a:cs typeface="Times New Roman" panose="02020603050405020304" pitchFamily="18" charset="0"/>
              </a:rPr>
              <a:t>In this matter Advance Ruling has clarified that IGST would be levied in case of Ex factory Interstate supply. Held by Hon’ble AAR: Thus applying the legal provisions of the GST Act it can be concluded that in case of supply of goods on ex-factory basis, if the “location of the supplier” and the place where the goods are consigned for are situated in two different states then such a transaction qualifies for interstate supply and IGST is </a:t>
            </a:r>
            <a:r>
              <a:rPr lang="en-US" sz="1600" dirty="0" err="1">
                <a:latin typeface="Times New Roman" panose="02020603050405020304" pitchFamily="18" charset="0"/>
                <a:cs typeface="Times New Roman" panose="02020603050405020304" pitchFamily="18" charset="0"/>
              </a:rPr>
              <a:t>leviable</a:t>
            </a:r>
            <a:r>
              <a:rPr lang="en-US" sz="1600" dirty="0">
                <a:latin typeface="Times New Roman" panose="02020603050405020304" pitchFamily="18" charset="0"/>
                <a:cs typeface="Times New Roman" panose="02020603050405020304" pitchFamily="18" charset="0"/>
              </a:rPr>
              <a:t> on such a transaction</a:t>
            </a:r>
          </a:p>
        </p:txBody>
      </p:sp>
    </p:spTree>
    <p:extLst>
      <p:ext uri="{BB962C8B-B14F-4D97-AF65-F5344CB8AC3E}">
        <p14:creationId xmlns:p14="http://schemas.microsoft.com/office/powerpoint/2010/main" val="1979008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4088" y="8214"/>
            <a:ext cx="8429596" cy="637946"/>
          </a:xfrm>
        </p:spPr>
        <p:txBody>
          <a:bodyPr>
            <a:normAutofit fontScale="90000"/>
          </a:bodyPr>
          <a:lstStyle/>
          <a:p>
            <a:r>
              <a:rPr lang="en-US" sz="3600" b="1" dirty="0">
                <a:latin typeface="Times New Roman" panose="02020603050405020304" pitchFamily="18" charset="0"/>
                <a:cs typeface="Times New Roman" pitchFamily="18" charset="0"/>
              </a:rPr>
              <a:t>Sec. 12 – Domestic Place of Supply-Service</a:t>
            </a:r>
          </a:p>
        </p:txBody>
      </p:sp>
      <p:sp>
        <p:nvSpPr>
          <p:cNvPr id="10" name="Rectangle 9"/>
          <p:cNvSpPr/>
          <p:nvPr/>
        </p:nvSpPr>
        <p:spPr>
          <a:xfrm>
            <a:off x="251107" y="982122"/>
            <a:ext cx="2700353" cy="1033653"/>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Registered Person </a:t>
            </a:r>
          </a:p>
        </p:txBody>
      </p:sp>
      <p:cxnSp>
        <p:nvCxnSpPr>
          <p:cNvPr id="12" name="Straight Arrow Connector 11"/>
          <p:cNvCxnSpPr/>
          <p:nvPr/>
        </p:nvCxnSpPr>
        <p:spPr>
          <a:xfrm>
            <a:off x="2954480" y="1513770"/>
            <a:ext cx="1437483" cy="32767"/>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382790" y="982121"/>
            <a:ext cx="4021015" cy="1033654"/>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lvl="1"/>
            <a:r>
              <a:rPr lang="en-US" sz="1600" dirty="0">
                <a:latin typeface="Times New Roman" panose="02020603050405020304" pitchFamily="18" charset="0"/>
                <a:cs typeface="Times New Roman" panose="02020603050405020304" pitchFamily="18" charset="0"/>
              </a:rPr>
              <a:t>Location of Registered Person</a:t>
            </a:r>
          </a:p>
        </p:txBody>
      </p:sp>
      <p:sp>
        <p:nvSpPr>
          <p:cNvPr id="16" name="Rectangle 15"/>
          <p:cNvSpPr/>
          <p:nvPr/>
        </p:nvSpPr>
        <p:spPr>
          <a:xfrm>
            <a:off x="4398058" y="2529040"/>
            <a:ext cx="1276703" cy="1719110"/>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r>
              <a:rPr lang="en-US" sz="1600" dirty="0">
                <a:latin typeface="Times New Roman" panose="02020603050405020304" pitchFamily="18" charset="0"/>
                <a:cs typeface="Times New Roman" panose="02020603050405020304" pitchFamily="18" charset="0"/>
              </a:rPr>
              <a:t>Address on record exists</a:t>
            </a:r>
          </a:p>
        </p:txBody>
      </p:sp>
      <p:sp>
        <p:nvSpPr>
          <p:cNvPr id="17" name="Rectangle 16"/>
          <p:cNvSpPr/>
          <p:nvPr/>
        </p:nvSpPr>
        <p:spPr>
          <a:xfrm>
            <a:off x="257204" y="2571750"/>
            <a:ext cx="2717938" cy="1676400"/>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Unregistered Person</a:t>
            </a:r>
          </a:p>
        </p:txBody>
      </p:sp>
      <p:cxnSp>
        <p:nvCxnSpPr>
          <p:cNvPr id="20" name="Straight Arrow Connector 19"/>
          <p:cNvCxnSpPr/>
          <p:nvPr/>
        </p:nvCxnSpPr>
        <p:spPr>
          <a:xfrm flipV="1">
            <a:off x="2975142" y="3073908"/>
            <a:ext cx="1413744" cy="167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18" name="Rectangle 17"/>
          <p:cNvSpPr/>
          <p:nvPr/>
        </p:nvSpPr>
        <p:spPr>
          <a:xfrm>
            <a:off x="6077009" y="2529040"/>
            <a:ext cx="2332892" cy="544868"/>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r>
              <a:rPr lang="en-US" sz="1600" dirty="0">
                <a:latin typeface="Times New Roman" panose="02020603050405020304" pitchFamily="18" charset="0"/>
                <a:cs typeface="Times New Roman" panose="02020603050405020304" pitchFamily="18" charset="0"/>
              </a:rPr>
              <a:t>Location of Address of Recipient</a:t>
            </a:r>
          </a:p>
        </p:txBody>
      </p:sp>
      <p:sp>
        <p:nvSpPr>
          <p:cNvPr id="21" name="Rectangle 20"/>
          <p:cNvSpPr/>
          <p:nvPr/>
        </p:nvSpPr>
        <p:spPr>
          <a:xfrm>
            <a:off x="6077009" y="3481828"/>
            <a:ext cx="2332892" cy="544868"/>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r>
              <a:rPr lang="en-US" sz="1600" dirty="0">
                <a:latin typeface="Times New Roman" panose="02020603050405020304" pitchFamily="18" charset="0"/>
                <a:cs typeface="Times New Roman" panose="02020603050405020304" pitchFamily="18" charset="0"/>
              </a:rPr>
              <a:t>Location </a:t>
            </a:r>
            <a:r>
              <a:rPr lang="en-US" sz="1600">
                <a:latin typeface="Times New Roman" panose="02020603050405020304" pitchFamily="18" charset="0"/>
                <a:cs typeface="Times New Roman" panose="02020603050405020304" pitchFamily="18" charset="0"/>
              </a:rPr>
              <a:t>of Supplier</a:t>
            </a:r>
            <a:endParaRPr lang="en-US" sz="1600" dirty="0">
              <a:latin typeface="Times New Roman" panose="02020603050405020304" pitchFamily="18" charset="0"/>
              <a:cs typeface="Times New Roman" panose="02020603050405020304" pitchFamily="18" charset="0"/>
            </a:endParaRPr>
          </a:p>
        </p:txBody>
      </p:sp>
      <p:cxnSp>
        <p:nvCxnSpPr>
          <p:cNvPr id="25" name="Straight Arrow Connector 24"/>
          <p:cNvCxnSpPr/>
          <p:nvPr/>
        </p:nvCxnSpPr>
        <p:spPr>
          <a:xfrm>
            <a:off x="5677810" y="2865002"/>
            <a:ext cx="396151" cy="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641199" y="2442785"/>
            <a:ext cx="190963"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Y</a:t>
            </a:r>
          </a:p>
        </p:txBody>
      </p:sp>
      <p:sp>
        <p:nvSpPr>
          <p:cNvPr id="7" name="TextBox 6"/>
          <p:cNvSpPr txBox="1"/>
          <p:nvPr/>
        </p:nvSpPr>
        <p:spPr>
          <a:xfrm>
            <a:off x="5638186" y="3259249"/>
            <a:ext cx="351378"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N</a:t>
            </a:r>
          </a:p>
        </p:txBody>
      </p:sp>
      <p:cxnSp>
        <p:nvCxnSpPr>
          <p:cNvPr id="26" name="Straight Arrow Connector 25"/>
          <p:cNvCxnSpPr/>
          <p:nvPr/>
        </p:nvCxnSpPr>
        <p:spPr>
          <a:xfrm>
            <a:off x="5706655" y="3707460"/>
            <a:ext cx="396151" cy="1"/>
          </a:xfrm>
          <a:prstGeom prst="straightConnector1">
            <a:avLst/>
          </a:prstGeom>
          <a:ln w="57150">
            <a:solidFill>
              <a:srgbClr val="00A7E2"/>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74088" y="4671860"/>
            <a:ext cx="8665112" cy="369332"/>
          </a:xfrm>
          <a:prstGeom prst="rect">
            <a:avLst/>
          </a:prstGeom>
          <a:solidFill>
            <a:schemeClr val="accent1">
              <a:lumMod val="40000"/>
              <a:lumOff val="60000"/>
            </a:schemeClr>
          </a:solidFill>
          <a:ln>
            <a:solidFill>
              <a:schemeClr val="accent1"/>
            </a:solidFill>
          </a:ln>
        </p:spPr>
        <p:txBody>
          <a:bodyPr wrap="square" rtlCol="0">
            <a:spAutoFit/>
          </a:bodyPr>
          <a:lstStyle/>
          <a:p>
            <a:r>
              <a:rPr lang="en-US" dirty="0">
                <a:latin typeface="Times New Roman" panose="02020603050405020304" pitchFamily="18" charset="0"/>
                <a:cs typeface="Times New Roman" panose="02020603050405020304" pitchFamily="18" charset="0"/>
              </a:rPr>
              <a:t>Except Special Cases where POS is mentioned </a:t>
            </a:r>
            <a:r>
              <a:rPr lang="en-US" dirty="0" err="1">
                <a:latin typeface="Times New Roman" panose="02020603050405020304" pitchFamily="18" charset="0"/>
                <a:cs typeface="Times New Roman" panose="02020603050405020304" pitchFamily="18" charset="0"/>
              </a:rPr>
              <a:t>wrt</a:t>
            </a:r>
            <a:r>
              <a:rPr lang="en-US" dirty="0">
                <a:latin typeface="Times New Roman" panose="02020603050405020304" pitchFamily="18" charset="0"/>
                <a:cs typeface="Times New Roman" panose="02020603050405020304" pitchFamily="18" charset="0"/>
              </a:rPr>
              <a:t> specific service </a:t>
            </a:r>
          </a:p>
        </p:txBody>
      </p:sp>
      <p:sp>
        <p:nvSpPr>
          <p:cNvPr id="3" name="TextBox 2"/>
          <p:cNvSpPr txBox="1"/>
          <p:nvPr/>
        </p:nvSpPr>
        <p:spPr>
          <a:xfrm>
            <a:off x="174088" y="4301761"/>
            <a:ext cx="8665112" cy="338554"/>
          </a:xfrm>
          <a:prstGeom prst="rect">
            <a:avLst/>
          </a:prstGeom>
          <a:solidFill>
            <a:schemeClr val="accent5">
              <a:lumMod val="40000"/>
              <a:lumOff val="60000"/>
            </a:schemeClr>
          </a:solidFill>
        </p:spPr>
        <p:txBody>
          <a:bodyPr wrap="square" rtlCol="0">
            <a:spAutoFit/>
          </a:bodyPr>
          <a:lstStyle/>
          <a:p>
            <a:r>
              <a:rPr lang="en-US" sz="1600" dirty="0"/>
              <a:t>2(</a:t>
            </a:r>
            <a:r>
              <a:rPr lang="en-US" sz="1600" i="1" dirty="0"/>
              <a:t>3</a:t>
            </a:r>
            <a:r>
              <a:rPr lang="en-US" sz="1600" dirty="0"/>
              <a:t>) “address on record” means the address of the recipient as available in the records of the supplier; </a:t>
            </a:r>
          </a:p>
        </p:txBody>
      </p:sp>
    </p:spTree>
    <p:extLst>
      <p:ext uri="{BB962C8B-B14F-4D97-AF65-F5344CB8AC3E}">
        <p14:creationId xmlns:p14="http://schemas.microsoft.com/office/powerpoint/2010/main" val="178433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ox(in)">
                                      <p:cBhvr>
                                        <p:cTn id="32" dur="10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1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box(in)">
                                      <p:cBhvr>
                                        <p:cTn id="42" dur="10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10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nodeType="click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box(in)">
                                      <p:cBhvr>
                                        <p:cTn id="52" dur="10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blinds(horizontal)">
                                      <p:cBhvr>
                                        <p:cTn id="57" dur="10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7"/>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17" grpId="0" animBg="1"/>
      <p:bldP spid="18" grpId="0" animBg="1"/>
      <p:bldP spid="21" grpId="0" animBg="1"/>
      <p:bldP spid="6" grpId="0"/>
      <p:bldP spid="7" grpId="0"/>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7151"/>
            <a:ext cx="8229599" cy="304799"/>
          </a:xfrm>
        </p:spPr>
        <p:txBody>
          <a:bodyPr>
            <a:normAutofit fontScale="90000"/>
          </a:bodyPr>
          <a:lstStyle/>
          <a:p>
            <a:r>
              <a:rPr lang="en-US" dirty="0">
                <a:latin typeface="Times New Roman" panose="02020603050405020304" pitchFamily="18" charset="0"/>
                <a:cs typeface="Times New Roman" panose="02020603050405020304" pitchFamily="18" charset="0"/>
              </a:rPr>
              <a:t>Sec.12 Place of Supply</a:t>
            </a:r>
            <a:r>
              <a:rPr lang="mr-IN" dirty="0">
                <a:latin typeface="Times New Roman" panose="02020603050405020304" pitchFamily="18" charset="0"/>
              </a:rPr>
              <a:t>…</a:t>
            </a:r>
            <a:r>
              <a:rPr lang="en-US" dirty="0">
                <a:latin typeface="Times New Roman" panose="02020603050405020304" pitchFamily="18" charset="0"/>
                <a:cs typeface="Times New Roman" panose="02020603050405020304" pitchFamily="18" charset="0"/>
              </a:rPr>
              <a:t>..</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98666022"/>
              </p:ext>
            </p:extLst>
          </p:nvPr>
        </p:nvGraphicFramePr>
        <p:xfrm>
          <a:off x="76198" y="450647"/>
          <a:ext cx="8991601" cy="4603156"/>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490451">
                  <a:extLst>
                    <a:ext uri="{9D8B030D-6E8A-4147-A177-3AD203B41FA5}">
                      <a16:colId xmlns:a16="http://schemas.microsoft.com/office/drawing/2014/main" val="20000"/>
                    </a:ext>
                  </a:extLst>
                </a:gridCol>
                <a:gridCol w="4087092">
                  <a:extLst>
                    <a:ext uri="{9D8B030D-6E8A-4147-A177-3AD203B41FA5}">
                      <a16:colId xmlns:a16="http://schemas.microsoft.com/office/drawing/2014/main" val="20001"/>
                    </a:ext>
                  </a:extLst>
                </a:gridCol>
                <a:gridCol w="1968750">
                  <a:extLst>
                    <a:ext uri="{9D8B030D-6E8A-4147-A177-3AD203B41FA5}">
                      <a16:colId xmlns:a16="http://schemas.microsoft.com/office/drawing/2014/main" val="20002"/>
                    </a:ext>
                  </a:extLst>
                </a:gridCol>
                <a:gridCol w="2445308">
                  <a:extLst>
                    <a:ext uri="{9D8B030D-6E8A-4147-A177-3AD203B41FA5}">
                      <a16:colId xmlns:a16="http://schemas.microsoft.com/office/drawing/2014/main" val="20003"/>
                    </a:ext>
                  </a:extLst>
                </a:gridCol>
              </a:tblGrid>
              <a:tr h="367143">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S. No.</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 Nature of Service</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Condition</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Place of Supply</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1782855">
                <a:tc rowSpan="2">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12(3)</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171450" indent="-171450">
                        <a:buFont typeface="Arial" charset="0"/>
                        <a:buChar char="•"/>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Supply in relation to immovable</a:t>
                      </a: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 property:</a:t>
                      </a:r>
                      <a:r>
                        <a:rPr lang="en-US" sz="1400" kern="1200" dirty="0">
                          <a:solidFill>
                            <a:schemeClr val="dk1"/>
                          </a:solidFill>
                          <a:effectLst/>
                          <a:latin typeface="Times New Roman" panose="02020603050405020304" pitchFamily="18" charset="0"/>
                          <a:ea typeface="+mn-ea"/>
                          <a:cs typeface="Times New Roman" panose="02020603050405020304" pitchFamily="18" charset="0"/>
                        </a:rPr>
                        <a:t> </a:t>
                      </a:r>
                    </a:p>
                    <a:p>
                      <a:pPr marL="171450" indent="-171450">
                        <a:buFont typeface="Arial" charset="0"/>
                        <a:buChar char="•"/>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Architects, interior decorators, surveyors, engineers, real estate agent</a:t>
                      </a:r>
                      <a:r>
                        <a:rPr lang="mr-IN" sz="1400" kern="1200" dirty="0">
                          <a:solidFill>
                            <a:schemeClr val="dk1"/>
                          </a:solidFill>
                          <a:effectLst/>
                          <a:latin typeface="Times New Roman" panose="02020603050405020304" pitchFamily="18" charset="0"/>
                          <a:ea typeface="+mn-ea"/>
                          <a:cs typeface="+mn-cs"/>
                        </a:rPr>
                        <a:t>……</a:t>
                      </a:r>
                      <a:endParaRPr lang="en-US" sz="1400" kern="1200" dirty="0">
                        <a:solidFill>
                          <a:schemeClr val="dk1"/>
                        </a:solidFill>
                        <a:effectLst/>
                        <a:latin typeface="Times New Roman" panose="02020603050405020304" pitchFamily="18" charset="0"/>
                        <a:ea typeface="+mn-ea"/>
                        <a:cs typeface="Times New Roman" panose="02020603050405020304" pitchFamily="18" charset="0"/>
                      </a:endParaRPr>
                    </a:p>
                    <a:p>
                      <a:pPr marL="171450" indent="-171450">
                        <a:buFont typeface="Arial" charset="0"/>
                        <a:buChar char="•"/>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Hotel,</a:t>
                      </a: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 Guest House</a:t>
                      </a:r>
                    </a:p>
                    <a:p>
                      <a:pPr marL="171450" indent="-171450">
                        <a:buFont typeface="Arial" charset="0"/>
                        <a:buChar cha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Renting </a:t>
                      </a:r>
                    </a:p>
                    <a:p>
                      <a:pPr marL="171450" indent="-171450">
                        <a:buFont typeface="Arial" charset="0"/>
                        <a:buChar cha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Construction</a:t>
                      </a:r>
                    </a:p>
                    <a:p>
                      <a:pPr marL="171450" indent="-171450">
                        <a:buFont typeface="Arial" charset="0"/>
                        <a:buChar cha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Accommodation for o</a:t>
                      </a:r>
                      <a:r>
                        <a:rPr lang="en-US" sz="1400" kern="1200" dirty="0">
                          <a:solidFill>
                            <a:schemeClr val="dk1"/>
                          </a:solidFill>
                          <a:effectLst/>
                          <a:latin typeface="Times New Roman" panose="02020603050405020304" pitchFamily="18" charset="0"/>
                          <a:ea typeface="+mn-ea"/>
                          <a:cs typeface="Times New Roman" panose="02020603050405020304" pitchFamily="18" charset="0"/>
                        </a:rPr>
                        <a:t>rganizing any marriage or reception or matters related thereto, official, social, cultural, religious or business function</a:t>
                      </a:r>
                      <a:endParaRPr lang="en-US" sz="1400" dirty="0">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Including ancillary Service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Immovable Property</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294749">
                <a:tc vMerge="1">
                  <a:txBody>
                    <a:bodyPr/>
                    <a:lstStyle/>
                    <a:p>
                      <a:pPr algn="just" fontAlgn="ctr"/>
                      <a:endParaRPr lang="en-GB" sz="1400" b="0" i="0" u="none" strike="noStrike" dirty="0">
                        <a:solidFill>
                          <a:srgbClr val="333333"/>
                        </a:solidFill>
                        <a:effectLst/>
                        <a:latin typeface="Arial"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buFontTx/>
                        <a:buNone/>
                      </a:pPr>
                      <a:r>
                        <a:rPr lang="en-US" sz="1400" dirty="0">
                          <a:latin typeface="Times New Roman" panose="02020603050405020304" pitchFamily="18" charset="0"/>
                          <a:cs typeface="Times New Roman" panose="02020603050405020304" pitchFamily="18" charset="0"/>
                        </a:rPr>
                        <a:t>  Immovable</a:t>
                      </a:r>
                      <a:r>
                        <a:rPr lang="en-US" sz="1400" baseline="0" dirty="0">
                          <a:latin typeface="Times New Roman" panose="02020603050405020304" pitchFamily="18" charset="0"/>
                          <a:cs typeface="Times New Roman" panose="02020603050405020304" pitchFamily="18" charset="0"/>
                        </a:rPr>
                        <a:t> Property situated outside India</a:t>
                      </a:r>
                      <a:endParaRPr lang="en-US" sz="1400" dirty="0">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endParaRPr lang="en-US" sz="1400" dirty="0">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Recipient</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795703">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12(4)</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Restaurant, catering services, personal grooming, fitness, beauty treatment, health service, cosmetic and plastic surgery </a:t>
                      </a: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NIL</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Location</a:t>
                      </a:r>
                      <a:r>
                        <a:rPr lang="en-US" sz="1400" u="none" strike="noStrike" baseline="0" dirty="0">
                          <a:effectLst/>
                          <a:latin typeface="Times New Roman" panose="02020603050405020304" pitchFamily="18" charset="0"/>
                          <a:cs typeface="Times New Roman" panose="02020603050405020304" pitchFamily="18" charset="0"/>
                        </a:rPr>
                        <a:t> of Performance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294749">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12(5)</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Training and performance appraisal </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Unregistered</a:t>
                      </a:r>
                      <a:r>
                        <a:rPr lang="en-US" sz="1400" b="1" u="none" strike="noStrike" baseline="0" dirty="0">
                          <a:effectLst/>
                          <a:latin typeface="Times New Roman" panose="02020603050405020304" pitchFamily="18" charset="0"/>
                          <a:cs typeface="Times New Roman" panose="02020603050405020304" pitchFamily="18" charset="0"/>
                        </a:rPr>
                        <a:t> Person</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Location</a:t>
                      </a:r>
                      <a:r>
                        <a:rPr lang="en-US" sz="1400" u="none" strike="noStrike" baseline="0" dirty="0">
                          <a:effectLst/>
                          <a:latin typeface="Times New Roman" panose="02020603050405020304" pitchFamily="18" charset="0"/>
                          <a:cs typeface="Times New Roman" panose="02020603050405020304" pitchFamily="18" charset="0"/>
                        </a:rPr>
                        <a:t> of Performance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r h="795703">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12(6)</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Admission to-</a:t>
                      </a:r>
                    </a:p>
                    <a:p>
                      <a:pPr algn="just" fontAlgn="ctr"/>
                      <a:r>
                        <a:rPr lang="en-US" sz="1400" b="0" u="none" strike="noStrike" dirty="0">
                          <a:effectLst/>
                          <a:latin typeface="Times New Roman" panose="02020603050405020304" pitchFamily="18" charset="0"/>
                          <a:cs typeface="Times New Roman" panose="02020603050405020304" pitchFamily="18" charset="0"/>
                        </a:rPr>
                        <a:t>Cultural/</a:t>
                      </a:r>
                      <a:r>
                        <a:rPr lang="en-US" sz="1400" b="0" u="none" strike="noStrike" baseline="0" dirty="0">
                          <a:effectLst/>
                          <a:latin typeface="Times New Roman" panose="02020603050405020304" pitchFamily="18" charset="0"/>
                          <a:cs typeface="Times New Roman" panose="02020603050405020304" pitchFamily="18" charset="0"/>
                        </a:rPr>
                        <a:t> educational/sport/entertainment event</a:t>
                      </a:r>
                    </a:p>
                    <a:p>
                      <a:pPr algn="just" fontAlgn="ctr"/>
                      <a:r>
                        <a:rPr lang="en-US" sz="1400" b="0" u="none" strike="noStrike" baseline="0" dirty="0">
                          <a:effectLst/>
                          <a:latin typeface="Times New Roman" panose="02020603050405020304" pitchFamily="18" charset="0"/>
                          <a:cs typeface="Times New Roman" panose="02020603050405020304" pitchFamily="18" charset="0"/>
                        </a:rPr>
                        <a:t>Amusement Park or any other place</a:t>
                      </a:r>
                    </a:p>
                    <a:p>
                      <a:pPr algn="just" fontAlgn="ctr"/>
                      <a:r>
                        <a:rPr lang="en-US" sz="1400" b="1" u="none" strike="noStrike" dirty="0">
                          <a:effectLst/>
                          <a:latin typeface="Times New Roman" panose="02020603050405020304" pitchFamily="18" charset="0"/>
                          <a:cs typeface="Times New Roman" panose="02020603050405020304" pitchFamily="18" charset="0"/>
                        </a:rPr>
                        <a:t> </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1" u="none" strike="noStrike" dirty="0">
                          <a:effectLst/>
                          <a:latin typeface="Times New Roman" panose="02020603050405020304" pitchFamily="18" charset="0"/>
                          <a:cs typeface="Times New Roman" panose="02020603050405020304" pitchFamily="18" charset="0"/>
                        </a:rPr>
                        <a:t>Including ancillary Service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Location</a:t>
                      </a:r>
                      <a:r>
                        <a:rPr lang="en-US" sz="1400" u="none" strike="noStrike" baseline="0" dirty="0">
                          <a:effectLst/>
                          <a:latin typeface="Times New Roman" panose="02020603050405020304" pitchFamily="18" charset="0"/>
                          <a:cs typeface="Times New Roman" panose="02020603050405020304" pitchFamily="18" charset="0"/>
                        </a:rPr>
                        <a:t> of Performance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1985534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5979"/>
            <a:ext cx="8229599" cy="45719"/>
          </a:xfrm>
        </p:spPr>
        <p:txBody>
          <a:bodyPr>
            <a:normAutofit fontScale="90000"/>
          </a:bodyPr>
          <a:lstStyle/>
          <a:p>
            <a:r>
              <a:rPr lang="en-US" dirty="0"/>
              <a:t>Sec.12 </a:t>
            </a:r>
            <a:r>
              <a:rPr lang="mr-IN" dirty="0"/>
              <a:t>………</a:t>
            </a:r>
            <a:r>
              <a:rPr lang="en-US" dirty="0"/>
              <a:t>.Place of Supply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24168924"/>
              </p:ext>
            </p:extLst>
          </p:nvPr>
        </p:nvGraphicFramePr>
        <p:xfrm>
          <a:off x="152400" y="501398"/>
          <a:ext cx="8839200" cy="4530171"/>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10417">
                  <a:extLst>
                    <a:ext uri="{9D8B030D-6E8A-4147-A177-3AD203B41FA5}">
                      <a16:colId xmlns:a16="http://schemas.microsoft.com/office/drawing/2014/main" val="20000"/>
                    </a:ext>
                  </a:extLst>
                </a:gridCol>
                <a:gridCol w="4045410">
                  <a:extLst>
                    <a:ext uri="{9D8B030D-6E8A-4147-A177-3AD203B41FA5}">
                      <a16:colId xmlns:a16="http://schemas.microsoft.com/office/drawing/2014/main" val="20001"/>
                    </a:ext>
                  </a:extLst>
                </a:gridCol>
                <a:gridCol w="1910462">
                  <a:extLst>
                    <a:ext uri="{9D8B030D-6E8A-4147-A177-3AD203B41FA5}">
                      <a16:colId xmlns:a16="http://schemas.microsoft.com/office/drawing/2014/main" val="20002"/>
                    </a:ext>
                  </a:extLst>
                </a:gridCol>
                <a:gridCol w="2372911">
                  <a:extLst>
                    <a:ext uri="{9D8B030D-6E8A-4147-A177-3AD203B41FA5}">
                      <a16:colId xmlns:a16="http://schemas.microsoft.com/office/drawing/2014/main" val="20003"/>
                    </a:ext>
                  </a:extLst>
                </a:gridCol>
              </a:tblGrid>
              <a:tr h="395193">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S. No.</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 Nature of Service</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Condition</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Place of Supply</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1391697">
                <a:tc rowSpan="2">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12(7)</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indent="0">
                        <a:buFontTx/>
                        <a:buNone/>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Organizing of Event (Event Management</a:t>
                      </a: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 Company)</a:t>
                      </a:r>
                      <a:r>
                        <a:rPr lang="en-US" sz="1400" kern="1200" dirty="0">
                          <a:solidFill>
                            <a:schemeClr val="dk1"/>
                          </a:solidFill>
                          <a:effectLst/>
                          <a:latin typeface="Times New Roman" panose="02020603050405020304" pitchFamily="18" charset="0"/>
                          <a:ea typeface="+mn-ea"/>
                          <a:cs typeface="Times New Roman" panose="02020603050405020304" pitchFamily="18" charset="0"/>
                        </a:rPr>
                        <a:t>:</a:t>
                      </a:r>
                    </a:p>
                    <a:p>
                      <a:pPr marL="0" indent="0">
                        <a:buFontTx/>
                        <a:buNone/>
                      </a:pPr>
                      <a:endParaRPr lang="en-US" sz="1400" kern="1200" dirty="0">
                        <a:solidFill>
                          <a:schemeClr val="dk1"/>
                        </a:solidFill>
                        <a:effectLst/>
                        <a:latin typeface="Times New Roman" panose="02020603050405020304" pitchFamily="18" charset="0"/>
                        <a:ea typeface="+mn-ea"/>
                        <a:cs typeface="Times New Roman" panose="02020603050405020304" pitchFamily="18" charset="0"/>
                      </a:endParaRPr>
                    </a:p>
                    <a:p>
                      <a:pPr marL="285750" marR="0" indent="-285750" algn="just" defTabSz="914400" rtl="0" eaLnBrk="1" fontAlgn="auto" latinLnBrk="0" hangingPunct="1">
                        <a:lnSpc>
                          <a:spcPct val="100000"/>
                        </a:lnSpc>
                        <a:spcBef>
                          <a:spcPts val="0"/>
                        </a:spcBef>
                        <a:spcAft>
                          <a:spcPts val="0"/>
                        </a:spcAft>
                        <a:buClrTx/>
                        <a:buSzTx/>
                        <a:buFont typeface="Arial" charset="0"/>
                        <a:buChar char="•"/>
                        <a:tabLst/>
                        <a:defRPr/>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Cultural, artistic, sporting, scientific, educational or entertainment event</a:t>
                      </a:r>
                    </a:p>
                    <a:p>
                      <a:pPr marL="285750" marR="0" indent="-285750" algn="just" defTabSz="914400" rtl="0" eaLnBrk="1" fontAlgn="auto" latinLnBrk="0" hangingPunct="1">
                        <a:lnSpc>
                          <a:spcPct val="100000"/>
                        </a:lnSpc>
                        <a:spcBef>
                          <a:spcPts val="0"/>
                        </a:spcBef>
                        <a:spcAft>
                          <a:spcPts val="0"/>
                        </a:spcAft>
                        <a:buClrTx/>
                        <a:buSzTx/>
                        <a:buFont typeface="Arial" charset="0"/>
                        <a:buChar char="•"/>
                        <a:tabLst/>
                        <a:defRPr/>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Supply of services in relation to a conference, fair, exhibition, celebration or similar events </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fontAlgn="ctr"/>
                      <a:r>
                        <a:rPr lang="en-US" sz="1400" b="1" i="0" u="none" strike="noStrike" dirty="0">
                          <a:solidFill>
                            <a:schemeClr val="dk1"/>
                          </a:solidFill>
                          <a:effectLst/>
                          <a:latin typeface="Times New Roman" panose="02020603050405020304" pitchFamily="18" charset="0"/>
                          <a:cs typeface="Times New Roman" panose="02020603050405020304" pitchFamily="18" charset="0"/>
                        </a:rPr>
                        <a:t>Unregistered</a:t>
                      </a:r>
                      <a:r>
                        <a:rPr lang="en-US" sz="1400" b="1" i="0" u="none" strike="noStrike" baseline="0" dirty="0">
                          <a:solidFill>
                            <a:schemeClr val="dk1"/>
                          </a:solidFill>
                          <a:effectLst/>
                          <a:latin typeface="Times New Roman" panose="02020603050405020304" pitchFamily="18" charset="0"/>
                          <a:cs typeface="Times New Roman" panose="02020603050405020304" pitchFamily="18" charset="0"/>
                        </a:rPr>
                        <a:t> Person</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Performance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279021">
                <a:tc vMerge="1">
                  <a:txBody>
                    <a:bodyPr/>
                    <a:lstStyle/>
                    <a:p>
                      <a:endParaRPr lang="en-US"/>
                    </a:p>
                  </a:txBody>
                  <a:tcPr/>
                </a:tc>
                <a:tc>
                  <a:txBody>
                    <a:bodyPr/>
                    <a:lstStyle/>
                    <a:p>
                      <a:pPr marL="0" indent="0">
                        <a:buFontTx/>
                        <a:buNone/>
                      </a:pPr>
                      <a:r>
                        <a:rPr lang="en-US" sz="1400" dirty="0">
                          <a:latin typeface="Times New Roman" panose="02020603050405020304" pitchFamily="18" charset="0"/>
                          <a:cs typeface="Times New Roman" panose="02020603050405020304" pitchFamily="18" charset="0"/>
                        </a:rPr>
                        <a:t>Event is organizing outside India</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vMerge="1">
                  <a:txBody>
                    <a:bodyPr/>
                    <a:lstStyle/>
                    <a:p>
                      <a:endParaRPr lang="en-US"/>
                    </a:p>
                  </a:txBody>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Recipient</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973671">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12(8)</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Transportation of Goods</a:t>
                      </a:r>
                    </a:p>
                    <a:p>
                      <a:pPr marL="0" marR="0" indent="0" algn="just" defTabSz="914400" rtl="0" eaLnBrk="1" fontAlgn="ctr" latinLnBrk="0" hangingPunct="1">
                        <a:lnSpc>
                          <a:spcPct val="100000"/>
                        </a:lnSpc>
                        <a:spcBef>
                          <a:spcPts val="0"/>
                        </a:spcBef>
                        <a:spcAft>
                          <a:spcPts val="0"/>
                        </a:spcAft>
                        <a:buClrTx/>
                        <a:buSzTx/>
                        <a:buFontTx/>
                        <a:buNone/>
                        <a:tabLst/>
                        <a:defRP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(including mail and courier)</a:t>
                      </a: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r>
                        <a:rPr lang="en-US" sz="1100" kern="1200" dirty="0">
                          <a:solidFill>
                            <a:schemeClr val="dk1"/>
                          </a:solidFill>
                          <a:effectLst/>
                          <a:latin typeface="Times New Roman" panose="02020603050405020304" pitchFamily="18" charset="0"/>
                          <a:ea typeface="+mn-ea"/>
                          <a:cs typeface="Times New Roman" panose="02020603050405020304" pitchFamily="18" charset="0"/>
                        </a:rPr>
                        <a:t>"Provided that where the transportation of goods is to a place outside India, the place of supply shall be the place of destination of such goods.". 01-02-2019</a:t>
                      </a:r>
                      <a:endParaRPr lang="en-US" sz="1100" dirty="0">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B2C</a:t>
                      </a:r>
                    </a:p>
                    <a:p>
                      <a:pPr algn="ctr" fontAlgn="ctr"/>
                      <a:r>
                        <a:rPr lang="en-US" sz="1400" u="none" strike="noStrike" dirty="0">
                          <a:effectLst/>
                          <a:latin typeface="Times New Roman" panose="02020603050405020304" pitchFamily="18" charset="0"/>
                          <a:cs typeface="Times New Roman" panose="02020603050405020304" pitchFamily="18" charset="0"/>
                        </a:rPr>
                        <a:t>Location</a:t>
                      </a:r>
                      <a:r>
                        <a:rPr lang="en-US" sz="1400" u="none" strike="noStrike" baseline="0" dirty="0">
                          <a:effectLst/>
                          <a:latin typeface="Times New Roman" panose="02020603050405020304" pitchFamily="18" charset="0"/>
                          <a:cs typeface="Times New Roman" panose="02020603050405020304" pitchFamily="18" charset="0"/>
                        </a:rPr>
                        <a:t> of Goods loaded/handed over</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621870">
                <a:tc rowSpan="2">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12(9)</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Transportation of Passenger </a:t>
                      </a:r>
                    </a:p>
                    <a:p>
                      <a:endParaRPr lang="en-US" sz="1400" kern="1200" baseline="0" dirty="0">
                        <a:solidFill>
                          <a:schemeClr val="dk1"/>
                        </a:solidFill>
                        <a:effectLst/>
                        <a:latin typeface="Times New Roman" panose="02020603050405020304" pitchFamily="18" charset="0"/>
                        <a:ea typeface="+mn-ea"/>
                        <a:cs typeface="Times New Roman" panose="02020603050405020304" pitchFamily="18" charset="0"/>
                      </a:endParaRPr>
                    </a:p>
                    <a:p>
                      <a:endParaRPr lang="en-US" sz="1400" kern="1200" baseline="0" dirty="0">
                        <a:solidFill>
                          <a:schemeClr val="dk1"/>
                        </a:solidFill>
                        <a:effectLst/>
                        <a:latin typeface="Times New Roman" panose="02020603050405020304" pitchFamily="18" charset="0"/>
                        <a:ea typeface="+mn-ea"/>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rowSpan="2">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Unregistered</a:t>
                      </a:r>
                      <a:r>
                        <a:rPr lang="en-US" sz="1400" b="1" u="none" strike="noStrike" baseline="0" dirty="0">
                          <a:effectLst/>
                          <a:latin typeface="Times New Roman" panose="02020603050405020304" pitchFamily="18" charset="0"/>
                          <a:cs typeface="Times New Roman" panose="02020603050405020304" pitchFamily="18" charset="0"/>
                        </a:rPr>
                        <a:t> Person</a:t>
                      </a:r>
                    </a:p>
                    <a:p>
                      <a:pPr algn="ctr" fontAlgn="ctr"/>
                      <a:r>
                        <a:rPr lang="en-US" sz="1400" b="1" i="0" u="none" strike="noStrike" baseline="0" dirty="0">
                          <a:solidFill>
                            <a:srgbClr val="333333"/>
                          </a:solidFill>
                          <a:effectLst/>
                          <a:latin typeface="Times New Roman" panose="02020603050405020304" pitchFamily="18" charset="0"/>
                          <a:cs typeface="Times New Roman" panose="02020603050405020304" pitchFamily="18" charset="0"/>
                        </a:rPr>
                        <a:t>Return Journey- </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Embark</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s on conveyance for continuous Journey </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r h="358019">
                <a:tc vMerge="1">
                  <a:txBody>
                    <a:bodyPr/>
                    <a:lstStyle/>
                    <a:p>
                      <a:endParaRPr lang="en-US"/>
                    </a:p>
                  </a:txBody>
                  <a:tcPr/>
                </a:tc>
                <a:tc>
                  <a:txBody>
                    <a:bodyPr/>
                    <a:lstStyle/>
                    <a:p>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Future journey without knowing the embarkation</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vMerge="1">
                  <a:txBody>
                    <a:bodyPr/>
                    <a:lstStyle/>
                    <a:p>
                      <a:endParaRPr lang="en-US" dirty="0"/>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2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General Rule 12(2)-Address on record otherwise Place of Supplier</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5"/>
                  </a:ext>
                </a:extLst>
              </a:tr>
              <a:tr h="416653">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12(10)</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On Board Services</a:t>
                      </a:r>
                      <a:endParaRPr lang="en-US" sz="1400" b="0" u="none" strike="noStrike" baseline="0" dirty="0">
                        <a:effectLst/>
                        <a:latin typeface="Times New Roman" panose="02020603050405020304" pitchFamily="18" charset="0"/>
                        <a:cs typeface="Times New Roman" panose="02020603050405020304" pitchFamily="18" charset="0"/>
                      </a:endParaRPr>
                    </a:p>
                    <a:p>
                      <a:pPr algn="just" fontAlgn="ctr"/>
                      <a:r>
                        <a:rPr lang="en-US" sz="1400" b="1" u="none" strike="noStrike" dirty="0">
                          <a:effectLst/>
                          <a:latin typeface="Times New Roman" panose="02020603050405020304" pitchFamily="18" charset="0"/>
                          <a:cs typeface="Times New Roman" panose="02020603050405020304" pitchFamily="18" charset="0"/>
                        </a:rPr>
                        <a:t> </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NIL</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Place of first schedule departure of</a:t>
                      </a:r>
                      <a:r>
                        <a:rPr lang="en-US" sz="1400" u="none" strike="noStrike" baseline="0" dirty="0">
                          <a:effectLst/>
                          <a:latin typeface="Times New Roman" panose="02020603050405020304" pitchFamily="18" charset="0"/>
                          <a:cs typeface="Times New Roman" panose="02020603050405020304" pitchFamily="18" charset="0"/>
                        </a:rPr>
                        <a:t> conveyance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032655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05979"/>
            <a:ext cx="8229599" cy="45719"/>
          </a:xfrm>
        </p:spPr>
        <p:txBody>
          <a:bodyPr>
            <a:normAutofit fontScale="90000"/>
          </a:bodyPr>
          <a:lstStyle/>
          <a:p>
            <a:r>
              <a:rPr lang="en-US" dirty="0"/>
              <a:t>Sec.12 </a:t>
            </a:r>
            <a:r>
              <a:rPr lang="mr-IN" dirty="0"/>
              <a:t>………</a:t>
            </a:r>
            <a:r>
              <a:rPr lang="en-US" dirty="0"/>
              <a:t>.Place of Supply</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84655355"/>
              </p:ext>
            </p:extLst>
          </p:nvPr>
        </p:nvGraphicFramePr>
        <p:xfrm>
          <a:off x="114299" y="666750"/>
          <a:ext cx="8915401" cy="4183661"/>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42677">
                  <a:extLst>
                    <a:ext uri="{9D8B030D-6E8A-4147-A177-3AD203B41FA5}">
                      <a16:colId xmlns:a16="http://schemas.microsoft.com/office/drawing/2014/main" val="20000"/>
                    </a:ext>
                  </a:extLst>
                </a:gridCol>
                <a:gridCol w="3798736">
                  <a:extLst>
                    <a:ext uri="{9D8B030D-6E8A-4147-A177-3AD203B41FA5}">
                      <a16:colId xmlns:a16="http://schemas.microsoft.com/office/drawing/2014/main" val="20001"/>
                    </a:ext>
                  </a:extLst>
                </a:gridCol>
                <a:gridCol w="1867193">
                  <a:extLst>
                    <a:ext uri="{9D8B030D-6E8A-4147-A177-3AD203B41FA5}">
                      <a16:colId xmlns:a16="http://schemas.microsoft.com/office/drawing/2014/main" val="20002"/>
                    </a:ext>
                  </a:extLst>
                </a:gridCol>
                <a:gridCol w="2706795">
                  <a:extLst>
                    <a:ext uri="{9D8B030D-6E8A-4147-A177-3AD203B41FA5}">
                      <a16:colId xmlns:a16="http://schemas.microsoft.com/office/drawing/2014/main" val="20003"/>
                    </a:ext>
                  </a:extLst>
                </a:gridCol>
              </a:tblGrid>
              <a:tr h="431706">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S. No.</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 Nature of Service</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Condition</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Place of Supply</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377279">
                <a:tc rowSpan="5">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12(11)</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gridSpan="3">
                  <a:txBody>
                    <a:bodyPr/>
                    <a:lstStyle/>
                    <a:p>
                      <a:pPr marL="0" indent="0" algn="ctr">
                        <a:buFontTx/>
                        <a:buNone/>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Telecommunication/Cable Services:</a:t>
                      </a:r>
                    </a:p>
                    <a:p>
                      <a:pPr marL="0" indent="0">
                        <a:buFontTx/>
                        <a:buNone/>
                      </a:pPr>
                      <a:endParaRPr lang="en-US" sz="14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pPr algn="ctr" fontAlgn="ctr"/>
                      <a:endParaRPr lang="en-GB" sz="14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fontAlgn="ctr"/>
                      <a:endParaRPr lang="en-GB" sz="14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chemeClr val="dk1">
                            <a:tint val="20000"/>
                            <a:shade val="30000"/>
                            <a:satMod val="115000"/>
                          </a:schemeClr>
                        </a:gs>
                        <a:gs pos="50000">
                          <a:schemeClr val="dk1">
                            <a:tint val="20000"/>
                            <a:shade val="67500"/>
                            <a:satMod val="115000"/>
                          </a:schemeClr>
                        </a:gs>
                        <a:gs pos="100000">
                          <a:schemeClr val="dk1">
                            <a:tint val="20000"/>
                            <a:shade val="100000"/>
                            <a:satMod val="115000"/>
                          </a:schemeClr>
                        </a:gs>
                      </a:gsLst>
                      <a:path path="circle">
                        <a:fillToRect l="100000" t="100000"/>
                      </a:path>
                      <a:tileRect r="-100000" b="-100000"/>
                    </a:gradFill>
                  </a:tcPr>
                </a:tc>
                <a:extLst>
                  <a:ext uri="{0D108BD9-81ED-4DB2-BD59-A6C34878D82A}">
                    <a16:rowId xmlns:a16="http://schemas.microsoft.com/office/drawing/2014/main" val="10001"/>
                  </a:ext>
                </a:extLst>
              </a:tr>
              <a:tr h="361951">
                <a:tc vMerge="1">
                  <a:txBody>
                    <a:bodyPr/>
                    <a:lstStyle/>
                    <a:p>
                      <a:endParaRPr lang="en-US"/>
                    </a:p>
                  </a:txBody>
                  <a:tcPr/>
                </a:tc>
                <a:tc>
                  <a:txBody>
                    <a:bodyPr/>
                    <a:lstStyle/>
                    <a:p>
                      <a:pPr marL="0" indent="0">
                        <a:buFontTx/>
                        <a:buNone/>
                      </a:pPr>
                      <a:r>
                        <a:rPr lang="en-US" sz="1400" dirty="0">
                          <a:latin typeface="Times New Roman" panose="02020603050405020304" pitchFamily="18" charset="0"/>
                          <a:cs typeface="Times New Roman" panose="02020603050405020304" pitchFamily="18" charset="0"/>
                        </a:rPr>
                        <a:t>Fixed Line, Cable, dish Installed:</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a:solidFill>
                            <a:srgbClr val="333333"/>
                          </a:solidFill>
                          <a:effectLst/>
                          <a:latin typeface="Times New Roman" panose="02020603050405020304" pitchFamily="18" charset="0"/>
                          <a:cs typeface="Times New Roman" panose="02020603050405020304" pitchFamily="18" charset="0"/>
                        </a:rPr>
                        <a:t>NIL</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Such Installed</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361951">
                <a:tc vMerge="1">
                  <a:txBody>
                    <a:bodyPr/>
                    <a:lstStyle/>
                    <a:p>
                      <a:endParaRPr lang="en-US"/>
                    </a:p>
                  </a:txBody>
                  <a:tcPr/>
                </a:tc>
                <a:tc>
                  <a:txBody>
                    <a:bodyPr/>
                    <a:lstStyle/>
                    <a:p>
                      <a:pPr marL="0" indent="0">
                        <a:buFontTx/>
                        <a:buNone/>
                      </a:pPr>
                      <a:r>
                        <a:rPr lang="en-US" sz="1400" dirty="0">
                          <a:latin typeface="Times New Roman" panose="02020603050405020304" pitchFamily="18" charset="0"/>
                          <a:cs typeface="Times New Roman" panose="02020603050405020304" pitchFamily="18" charset="0"/>
                        </a:rPr>
                        <a:t>Postpaid Mobile:</a:t>
                      </a:r>
                    </a:p>
                    <a:p>
                      <a:pPr marL="0" indent="0">
                        <a:buFontTx/>
                        <a:buNone/>
                      </a:pPr>
                      <a:r>
                        <a:rPr lang="en-US" sz="1400" dirty="0">
                          <a:latin typeface="Times New Roman" panose="02020603050405020304" pitchFamily="18" charset="0"/>
                          <a:cs typeface="Times New Roman" panose="02020603050405020304" pitchFamily="18" charset="0"/>
                        </a:rPr>
                        <a:t>including other cases</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a:solidFill>
                            <a:srgbClr val="333333"/>
                          </a:solidFill>
                          <a:effectLst/>
                          <a:latin typeface="Times New Roman" panose="02020603050405020304" pitchFamily="18" charset="0"/>
                          <a:cs typeface="Times New Roman" panose="02020603050405020304" pitchFamily="18" charset="0"/>
                        </a:rPr>
                        <a:t>NIL</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Address on record</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361951">
                <a:tc vMerge="1">
                  <a:txBody>
                    <a:bodyPr/>
                    <a:lstStyle/>
                    <a:p>
                      <a:endParaRPr lang="en-US"/>
                    </a:p>
                  </a:txBody>
                  <a:tcPr/>
                </a:tc>
                <a:tc>
                  <a:txBody>
                    <a:bodyPr/>
                    <a:lstStyle/>
                    <a:p>
                      <a:pPr marL="0" indent="0">
                        <a:buFontTx/>
                        <a:buNone/>
                      </a:pPr>
                      <a:r>
                        <a:rPr lang="en-US" sz="1400" baseline="0" dirty="0">
                          <a:latin typeface="Times New Roman" panose="02020603050405020304" pitchFamily="18" charset="0"/>
                          <a:cs typeface="Times New Roman" panose="02020603050405020304" pitchFamily="18" charset="0"/>
                        </a:rPr>
                        <a:t>Prepaid connection through distributer/ agent</a:t>
                      </a:r>
                      <a:endParaRPr lang="en-US" sz="1400" dirty="0">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NIL</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Address of such agent</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r h="361951">
                <a:tc vMerge="1">
                  <a:txBody>
                    <a:bodyPr/>
                    <a:lstStyle/>
                    <a:p>
                      <a:endParaRPr lang="en-US"/>
                    </a:p>
                  </a:txBody>
                  <a:tcPr/>
                </a:tc>
                <a:tc>
                  <a:txBody>
                    <a:bodyPr/>
                    <a:lstStyle/>
                    <a:p>
                      <a:pPr marL="0" indent="0">
                        <a:buFontTx/>
                        <a:buNone/>
                      </a:pPr>
                      <a:r>
                        <a:rPr lang="en-US" sz="1400" dirty="0">
                          <a:latin typeface="Times New Roman" panose="02020603050405020304" pitchFamily="18" charset="0"/>
                          <a:cs typeface="Times New Roman" panose="02020603050405020304" pitchFamily="18" charset="0"/>
                        </a:rPr>
                        <a:t>Prepaid</a:t>
                      </a:r>
                      <a:r>
                        <a:rPr lang="en-US" sz="1400" baseline="0" dirty="0">
                          <a:latin typeface="Times New Roman" panose="02020603050405020304" pitchFamily="18" charset="0"/>
                          <a:cs typeface="Times New Roman" panose="02020603050405020304" pitchFamily="18" charset="0"/>
                        </a:rPr>
                        <a:t> connection through others</a:t>
                      </a:r>
                      <a:endParaRPr lang="en-US" sz="1400" dirty="0">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a:solidFill>
                            <a:srgbClr val="333333"/>
                          </a:solidFill>
                          <a:effectLst/>
                          <a:latin typeface="Times New Roman" panose="02020603050405020304" pitchFamily="18" charset="0"/>
                          <a:cs typeface="Times New Roman" panose="02020603050405020304" pitchFamily="18" charset="0"/>
                        </a:rPr>
                        <a:t>NIL</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Location</a:t>
                      </a:r>
                      <a:r>
                        <a:rPr lang="en-GB" sz="1400" b="0" i="0" u="none" strike="noStrike" baseline="0" dirty="0">
                          <a:solidFill>
                            <a:srgbClr val="333333"/>
                          </a:solidFill>
                          <a:effectLst/>
                          <a:latin typeface="Times New Roman" panose="02020603050405020304" pitchFamily="18" charset="0"/>
                          <a:cs typeface="Times New Roman" panose="02020603050405020304" pitchFamily="18" charset="0"/>
                        </a:rPr>
                        <a:t> of payment </a:t>
                      </a:r>
                      <a:r>
                        <a:rPr lang="en-GB" sz="1400" b="0" i="0" u="none" strike="noStrike" baseline="0" dirty="0" err="1">
                          <a:solidFill>
                            <a:srgbClr val="333333"/>
                          </a:solidFill>
                          <a:effectLst/>
                          <a:latin typeface="Times New Roman" panose="02020603050405020304" pitchFamily="18" charset="0"/>
                          <a:cs typeface="Times New Roman" panose="02020603050405020304" pitchFamily="18" charset="0"/>
                        </a:rPr>
                        <a:t>Rcd</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5"/>
                  </a:ext>
                </a:extLst>
              </a:tr>
              <a:tr h="406256">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12(12)</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Banking, Stock broking services</a:t>
                      </a: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Registered</a:t>
                      </a:r>
                      <a:r>
                        <a:rPr lang="en-GB" sz="1400" b="0" i="0" u="none" strike="noStrike" baseline="0" dirty="0">
                          <a:solidFill>
                            <a:srgbClr val="333333"/>
                          </a:solidFill>
                          <a:effectLst/>
                          <a:latin typeface="Times New Roman" panose="02020603050405020304" pitchFamily="18" charset="0"/>
                          <a:cs typeface="Times New Roman" panose="02020603050405020304" pitchFamily="18" charset="0"/>
                        </a:rPr>
                        <a:t> and Unregistered</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Address of Recipient on Record</a:t>
                      </a:r>
                    </a:p>
                    <a:p>
                      <a:pPr algn="ctr" fontAlgn="ctr"/>
                      <a:r>
                        <a:rPr lang="en-US" sz="1400" b="0" i="0" u="none" strike="noStrike" dirty="0">
                          <a:solidFill>
                            <a:srgbClr val="333333"/>
                          </a:solidFill>
                          <a:effectLst/>
                          <a:latin typeface="Times New Roman" panose="02020603050405020304" pitchFamily="18" charset="0"/>
                          <a:cs typeface="Times New Roman" panose="02020603050405020304" pitchFamily="18" charset="0"/>
                        </a:rPr>
                        <a:t>Otherwise</a:t>
                      </a:r>
                    </a:p>
                    <a:p>
                      <a:pPr algn="ctr" fontAlgn="ctr"/>
                      <a:r>
                        <a:rPr lang="en-US" sz="1400" b="0" i="0" u="none" strike="noStrike" dirty="0">
                          <a:solidFill>
                            <a:srgbClr val="333333"/>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rgbClr val="333333"/>
                          </a:solidFill>
                          <a:effectLst/>
                          <a:latin typeface="Times New Roman" panose="02020603050405020304" pitchFamily="18" charset="0"/>
                          <a:cs typeface="Times New Roman" panose="02020603050405020304" pitchFamily="18" charset="0"/>
                        </a:rPr>
                        <a:t> of Supplier</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6"/>
                  </a:ext>
                </a:extLst>
              </a:tr>
              <a:tr h="346582">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12(13)</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Insurance</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Unregistered</a:t>
                      </a:r>
                      <a:r>
                        <a:rPr lang="en-US" sz="1400" b="1" u="none" strike="noStrike" baseline="0" dirty="0">
                          <a:effectLst/>
                          <a:latin typeface="Times New Roman" panose="02020603050405020304" pitchFamily="18" charset="0"/>
                          <a:cs typeface="Times New Roman" panose="02020603050405020304" pitchFamily="18" charset="0"/>
                        </a:rPr>
                        <a:t> Person</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General</a:t>
                      </a:r>
                      <a:r>
                        <a:rPr lang="en-US" sz="1400" u="none" strike="noStrike" baseline="0" dirty="0">
                          <a:effectLst/>
                          <a:latin typeface="Times New Roman" panose="02020603050405020304" pitchFamily="18" charset="0"/>
                          <a:cs typeface="Times New Roman" panose="02020603050405020304" pitchFamily="18" charset="0"/>
                        </a:rPr>
                        <a:t> Provision 12(2)</a:t>
                      </a:r>
                      <a:endParaRPr lang="en-US" sz="1400" u="none" strike="noStrike" dirty="0">
                        <a:effectLst/>
                        <a:latin typeface="Times New Roman" panose="02020603050405020304" pitchFamily="18" charset="0"/>
                        <a:cs typeface="Times New Roman" panose="02020603050405020304" pitchFamily="18" charset="0"/>
                      </a:endParaRPr>
                    </a:p>
                    <a:p>
                      <a:pPr algn="ctr" fontAlgn="ctr"/>
                      <a:r>
                        <a:rPr lang="en-US" sz="1400" u="none" strike="noStrike" dirty="0">
                          <a:effectLst/>
                          <a:latin typeface="Times New Roman" panose="02020603050405020304" pitchFamily="18" charset="0"/>
                          <a:cs typeface="Times New Roman" panose="02020603050405020304" pitchFamily="18" charset="0"/>
                        </a:rPr>
                        <a:t>Address of Recipient on Record</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7"/>
                  </a:ext>
                </a:extLst>
              </a:tr>
              <a:tr h="720002">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12(14)</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Advertisement</a:t>
                      </a:r>
                      <a:r>
                        <a:rPr lang="en-US" sz="1400" b="0" u="none" strike="noStrike" baseline="0" dirty="0">
                          <a:effectLst/>
                          <a:latin typeface="Times New Roman" panose="02020603050405020304" pitchFamily="18" charset="0"/>
                          <a:cs typeface="Times New Roman" panose="02020603050405020304" pitchFamily="18" charset="0"/>
                        </a:rPr>
                        <a:t> service to Govt.</a:t>
                      </a:r>
                    </a:p>
                    <a:p>
                      <a:pPr algn="just" fontAlgn="ctr"/>
                      <a:r>
                        <a:rPr lang="en-US" sz="1400" b="1" u="none" strike="noStrike" dirty="0">
                          <a:effectLst/>
                          <a:latin typeface="Times New Roman" panose="02020603050405020304" pitchFamily="18" charset="0"/>
                          <a:cs typeface="Times New Roman" panose="02020603050405020304" pitchFamily="18" charset="0"/>
                        </a:rPr>
                        <a:t> </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NIL</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State-Adv. Related</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421935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15</a:t>
            </a:fld>
            <a:endParaRPr lang="en-IN"/>
          </a:p>
        </p:txBody>
      </p:sp>
      <p:sp>
        <p:nvSpPr>
          <p:cNvPr id="2" name="Title 1"/>
          <p:cNvSpPr>
            <a:spLocks noGrp="1"/>
          </p:cNvSpPr>
          <p:nvPr>
            <p:ph type="ctrTitle"/>
          </p:nvPr>
        </p:nvSpPr>
        <p:spPr>
          <a:xfrm>
            <a:off x="899592" y="1635646"/>
            <a:ext cx="7772400" cy="1481328"/>
          </a:xfrm>
        </p:spPr>
        <p:style>
          <a:lnRef idx="3">
            <a:schemeClr val="lt1"/>
          </a:lnRef>
          <a:fillRef idx="1">
            <a:schemeClr val="accent1"/>
          </a:fillRef>
          <a:effectRef idx="1">
            <a:schemeClr val="accent1"/>
          </a:effectRef>
          <a:fontRef idx="minor">
            <a:schemeClr val="lt1"/>
          </a:fontRef>
        </p:style>
        <p:txBody>
          <a:bodyPr>
            <a:noAutofit/>
          </a:bodyPr>
          <a:lstStyle/>
          <a:p>
            <a:r>
              <a:rPr lang="en-IN" dirty="0"/>
              <a:t>Place of Supply</a:t>
            </a:r>
            <a:br>
              <a:rPr lang="en-IN" dirty="0"/>
            </a:br>
            <a:r>
              <a:rPr lang="en-IN" dirty="0"/>
              <a:t>Cross Boarder Transaction</a:t>
            </a:r>
            <a:endParaRPr lang="en-IN" sz="2400" dirty="0"/>
          </a:p>
        </p:txBody>
      </p:sp>
    </p:spTree>
    <p:extLst>
      <p:ext uri="{BB962C8B-B14F-4D97-AF65-F5344CB8AC3E}">
        <p14:creationId xmlns:p14="http://schemas.microsoft.com/office/powerpoint/2010/main" val="14504862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16</a:t>
            </a:fld>
            <a:endParaRPr lang="en-IN"/>
          </a:p>
        </p:txBody>
      </p:sp>
      <p:sp>
        <p:nvSpPr>
          <p:cNvPr id="2" name="Title 1"/>
          <p:cNvSpPr>
            <a:spLocks noGrp="1"/>
          </p:cNvSpPr>
          <p:nvPr>
            <p:ph type="ctrTitle"/>
          </p:nvPr>
        </p:nvSpPr>
        <p:spPr>
          <a:xfrm>
            <a:off x="685800" y="209550"/>
            <a:ext cx="7772400" cy="861239"/>
          </a:xfrm>
        </p:spPr>
        <p:style>
          <a:lnRef idx="3">
            <a:schemeClr val="lt1"/>
          </a:lnRef>
          <a:fillRef idx="1">
            <a:schemeClr val="accent1"/>
          </a:fillRef>
          <a:effectRef idx="1">
            <a:schemeClr val="accent1"/>
          </a:effectRef>
          <a:fontRef idx="minor">
            <a:schemeClr val="lt1"/>
          </a:fontRef>
        </p:style>
        <p:txBody>
          <a:bodyPr>
            <a:noAutofit/>
          </a:bodyPr>
          <a:lstStyle/>
          <a:p>
            <a:r>
              <a:rPr lang="en-IN" dirty="0"/>
              <a:t>Export of Goods</a:t>
            </a:r>
            <a:endParaRPr lang="en-IN" sz="2400" dirty="0"/>
          </a:p>
        </p:txBody>
      </p:sp>
      <p:sp>
        <p:nvSpPr>
          <p:cNvPr id="3" name="TextBox 2"/>
          <p:cNvSpPr txBox="1"/>
          <p:nvPr/>
        </p:nvSpPr>
        <p:spPr>
          <a:xfrm>
            <a:off x="304800" y="1428750"/>
            <a:ext cx="8610600" cy="3785652"/>
          </a:xfrm>
          <a:prstGeom prst="rect">
            <a:avLst/>
          </a:prstGeom>
          <a:noFill/>
        </p:spPr>
        <p:txBody>
          <a:bodyPr wrap="square" rtlCol="0">
            <a:spAutoFit/>
          </a:bodyPr>
          <a:lstStyle/>
          <a:p>
            <a:pPr algn="just"/>
            <a:r>
              <a:rPr lang="en-US" sz="1200" dirty="0">
                <a:latin typeface="Times New Roman" panose="02020603050405020304" pitchFamily="18" charset="0"/>
                <a:ea typeface="Apple Braille" charset="0"/>
                <a:cs typeface="Times New Roman" panose="02020603050405020304" pitchFamily="18" charset="0"/>
              </a:rPr>
              <a:t>Sec. 2(</a:t>
            </a:r>
            <a:r>
              <a:rPr lang="en-US" sz="1200" i="1" dirty="0">
                <a:latin typeface="Times New Roman" panose="02020603050405020304" pitchFamily="18" charset="0"/>
                <a:ea typeface="Apple Braille" charset="0"/>
                <a:cs typeface="Times New Roman" panose="02020603050405020304" pitchFamily="18" charset="0"/>
              </a:rPr>
              <a:t>5</a:t>
            </a:r>
            <a:r>
              <a:rPr lang="en-US" sz="1200" dirty="0">
                <a:latin typeface="Times New Roman" panose="02020603050405020304" pitchFamily="18" charset="0"/>
                <a:ea typeface="Apple Braille" charset="0"/>
                <a:cs typeface="Times New Roman" panose="02020603050405020304" pitchFamily="18" charset="0"/>
              </a:rPr>
              <a:t>) “export of goods” </a:t>
            </a:r>
          </a:p>
          <a:p>
            <a:pPr algn="just"/>
            <a:r>
              <a:rPr lang="en-US" sz="1200" dirty="0">
                <a:latin typeface="Times New Roman" panose="02020603050405020304" pitchFamily="18" charset="0"/>
                <a:ea typeface="Apple Braille" charset="0"/>
                <a:cs typeface="Times New Roman" panose="02020603050405020304" pitchFamily="18" charset="0"/>
              </a:rPr>
              <a:t>-with its grammatical variations and cognate expressions, means taking goods out of India to a place outside India; </a:t>
            </a:r>
          </a:p>
          <a:p>
            <a:pPr algn="just"/>
            <a:endParaRPr lang="en-US" sz="1200" dirty="0">
              <a:latin typeface="Times New Roman" panose="02020603050405020304" pitchFamily="18" charset="0"/>
              <a:ea typeface="Apple Braille" charset="0"/>
              <a:cs typeface="Times New Roman" panose="02020603050405020304" pitchFamily="18" charset="0"/>
            </a:endParaRPr>
          </a:p>
          <a:p>
            <a:pPr algn="just"/>
            <a:r>
              <a:rPr lang="en-US" sz="1200" dirty="0" err="1">
                <a:latin typeface="Times New Roman" panose="02020603050405020304" pitchFamily="18" charset="0"/>
                <a:ea typeface="Apple Braille" charset="0"/>
                <a:cs typeface="Times New Roman" panose="02020603050405020304" pitchFamily="18" charset="0"/>
              </a:rPr>
              <a:t>N.No</a:t>
            </a:r>
            <a:r>
              <a:rPr lang="en-US" sz="1200" dirty="0">
                <a:latin typeface="Times New Roman" panose="02020603050405020304" pitchFamily="18" charset="0"/>
                <a:ea typeface="Apple Braille" charset="0"/>
                <a:cs typeface="Times New Roman" panose="02020603050405020304" pitchFamily="18" charset="0"/>
              </a:rPr>
              <a:t>. 16/2020 CGST, dated 23th March, 2020</a:t>
            </a:r>
          </a:p>
          <a:p>
            <a:pPr algn="just"/>
            <a:r>
              <a:rPr lang="en-US" sz="1200" b="1" dirty="0">
                <a:latin typeface="Times New Roman" panose="02020603050405020304" pitchFamily="18" charset="0"/>
                <a:cs typeface="Times New Roman" panose="02020603050405020304" pitchFamily="18" charset="0"/>
              </a:rPr>
              <a:t>[Recovery of refund of </a:t>
            </a:r>
            <a:r>
              <a:rPr lang="en-US" sz="1200" b="1" dirty="0" err="1">
                <a:latin typeface="Times New Roman" panose="02020603050405020304" pitchFamily="18" charset="0"/>
                <a:cs typeface="Times New Roman" panose="02020603050405020304" pitchFamily="18" charset="0"/>
              </a:rPr>
              <a:t>unutilised</a:t>
            </a:r>
            <a:r>
              <a:rPr lang="en-US" sz="1200" b="1" dirty="0">
                <a:latin typeface="Times New Roman" panose="02020603050405020304" pitchFamily="18" charset="0"/>
                <a:cs typeface="Times New Roman" panose="02020603050405020304" pitchFamily="18" charset="0"/>
              </a:rPr>
              <a:t> input tax credit or integrated tax paid on export of goods where export proceeds not </a:t>
            </a:r>
            <a:r>
              <a:rPr lang="en-US" sz="1200" b="1" dirty="0" err="1">
                <a:latin typeface="Times New Roman" panose="02020603050405020304" pitchFamily="18" charset="0"/>
                <a:cs typeface="Times New Roman" panose="02020603050405020304" pitchFamily="18" charset="0"/>
              </a:rPr>
              <a:t>realised</a:t>
            </a:r>
            <a:r>
              <a:rPr lang="en-US" sz="1200" dirty="0">
                <a:latin typeface="Times New Roman" panose="02020603050405020304" pitchFamily="18" charset="0"/>
                <a:cs typeface="Times New Roman" panose="02020603050405020304" pitchFamily="18" charset="0"/>
              </a:rPr>
              <a:t>.</a:t>
            </a:r>
          </a:p>
          <a:p>
            <a:pPr algn="just"/>
            <a:r>
              <a:rPr lang="en-US" sz="1200" b="1" dirty="0">
                <a:latin typeface="Times New Roman" panose="02020603050405020304" pitchFamily="18" charset="0"/>
                <a:cs typeface="Times New Roman" panose="02020603050405020304" pitchFamily="18" charset="0"/>
              </a:rPr>
              <a:t>96B. </a:t>
            </a:r>
            <a:r>
              <a:rPr lang="en-US" sz="1200" i="1" dirty="0">
                <a:latin typeface="Times New Roman" panose="02020603050405020304" pitchFamily="18" charset="0"/>
                <a:cs typeface="Times New Roman" panose="02020603050405020304" pitchFamily="18" charset="0"/>
              </a:rPr>
              <a:t>(1) Where any refund of </a:t>
            </a:r>
            <a:r>
              <a:rPr lang="en-US" sz="1200" i="1" dirty="0" err="1">
                <a:latin typeface="Times New Roman" panose="02020603050405020304" pitchFamily="18" charset="0"/>
                <a:cs typeface="Times New Roman" panose="02020603050405020304" pitchFamily="18" charset="0"/>
              </a:rPr>
              <a:t>unutilised</a:t>
            </a:r>
            <a:r>
              <a:rPr lang="en-US" sz="1200" i="1" dirty="0">
                <a:latin typeface="Times New Roman" panose="02020603050405020304" pitchFamily="18" charset="0"/>
                <a:cs typeface="Times New Roman" panose="02020603050405020304" pitchFamily="18" charset="0"/>
              </a:rPr>
              <a:t> input tax credit on account of export of goods or of integrated tax paid on export of goods has been paid to an applicant but </a:t>
            </a:r>
            <a:r>
              <a:rPr lang="en-US" sz="1200" b="1" i="1" dirty="0">
                <a:solidFill>
                  <a:schemeClr val="accent3">
                    <a:lumMod val="75000"/>
                  </a:schemeClr>
                </a:solidFill>
                <a:latin typeface="Times New Roman" panose="02020603050405020304" pitchFamily="18" charset="0"/>
                <a:cs typeface="Times New Roman" panose="02020603050405020304" pitchFamily="18" charset="0"/>
              </a:rPr>
              <a:t>the sale proceeds in respect of such export goods have not been </a:t>
            </a:r>
            <a:r>
              <a:rPr lang="en-US" sz="1200" b="1" i="1" dirty="0" err="1">
                <a:solidFill>
                  <a:schemeClr val="accent3">
                    <a:lumMod val="75000"/>
                  </a:schemeClr>
                </a:solidFill>
                <a:latin typeface="Times New Roman" panose="02020603050405020304" pitchFamily="18" charset="0"/>
                <a:cs typeface="Times New Roman" panose="02020603050405020304" pitchFamily="18" charset="0"/>
              </a:rPr>
              <a:t>realised</a:t>
            </a:r>
            <a:r>
              <a:rPr lang="en-US" sz="1200" b="1" i="1" dirty="0">
                <a:solidFill>
                  <a:schemeClr val="accent3">
                    <a:lumMod val="75000"/>
                  </a:schemeClr>
                </a:solidFill>
                <a:latin typeface="Times New Roman" panose="02020603050405020304" pitchFamily="18" charset="0"/>
                <a:cs typeface="Times New Roman" panose="02020603050405020304" pitchFamily="18" charset="0"/>
              </a:rPr>
              <a:t>, in full or in part</a:t>
            </a:r>
            <a:r>
              <a:rPr lang="en-US" sz="1200" i="1" dirty="0">
                <a:latin typeface="Times New Roman" panose="02020603050405020304" pitchFamily="18" charset="0"/>
                <a:cs typeface="Times New Roman" panose="02020603050405020304" pitchFamily="18" charset="0"/>
              </a:rPr>
              <a:t>, in India within the period allowed under the Foreign Exchange Management Act, 1999 (42 of 1999), including any extension of such period, the person to whom the refund has been made shall deposit the amount so refunded, to the extent of non-</a:t>
            </a:r>
            <a:r>
              <a:rPr lang="en-US" sz="1200" i="1" dirty="0" err="1">
                <a:latin typeface="Times New Roman" panose="02020603050405020304" pitchFamily="18" charset="0"/>
                <a:cs typeface="Times New Roman" panose="02020603050405020304" pitchFamily="18" charset="0"/>
              </a:rPr>
              <a:t>realisation</a:t>
            </a:r>
            <a:r>
              <a:rPr lang="en-US" sz="1200" i="1" dirty="0">
                <a:latin typeface="Times New Roman" panose="02020603050405020304" pitchFamily="18" charset="0"/>
                <a:cs typeface="Times New Roman" panose="02020603050405020304" pitchFamily="18" charset="0"/>
              </a:rPr>
              <a:t> of sale proceeds, </a:t>
            </a:r>
            <a:r>
              <a:rPr lang="en-US" sz="1200" b="1" i="1" dirty="0">
                <a:solidFill>
                  <a:schemeClr val="accent3">
                    <a:lumMod val="75000"/>
                  </a:schemeClr>
                </a:solidFill>
                <a:latin typeface="Times New Roman" panose="02020603050405020304" pitchFamily="18" charset="0"/>
                <a:cs typeface="Times New Roman" panose="02020603050405020304" pitchFamily="18" charset="0"/>
              </a:rPr>
              <a:t>along with applicable interest within thirty days of the expiry of the said period </a:t>
            </a:r>
            <a:r>
              <a:rPr lang="en-US" sz="1200" i="1" dirty="0">
                <a:latin typeface="Times New Roman" panose="02020603050405020304" pitchFamily="18" charset="0"/>
                <a:cs typeface="Times New Roman" panose="02020603050405020304" pitchFamily="18" charset="0"/>
              </a:rPr>
              <a:t>or, as the case may be, the extended period, failing which the amount refunded shall be recovered in accordance with the provisions of section 73 or 74 of the Act, as the case may be, as is applicable for recovery of erroneous refund, along with interest under section 50:</a:t>
            </a:r>
            <a:endParaRPr lang="en-US" sz="1200" dirty="0">
              <a:latin typeface="Times New Roman" panose="02020603050405020304" pitchFamily="18" charset="0"/>
              <a:cs typeface="Times New Roman" panose="02020603050405020304" pitchFamily="18" charset="0"/>
            </a:endParaRPr>
          </a:p>
          <a:p>
            <a:pPr algn="just"/>
            <a:r>
              <a:rPr lang="en-US" sz="1200" b="1" dirty="0">
                <a:latin typeface="Times New Roman" panose="02020603050405020304" pitchFamily="18" charset="0"/>
                <a:cs typeface="Times New Roman" panose="02020603050405020304" pitchFamily="18" charset="0"/>
              </a:rPr>
              <a:t>Provided</a:t>
            </a:r>
            <a:r>
              <a:rPr lang="en-US" sz="1200" dirty="0">
                <a:latin typeface="Times New Roman" panose="02020603050405020304" pitchFamily="18" charset="0"/>
                <a:cs typeface="Times New Roman" panose="02020603050405020304" pitchFamily="18" charset="0"/>
              </a:rPr>
              <a:t> </a:t>
            </a:r>
            <a:r>
              <a:rPr lang="en-US" sz="1200" i="1" dirty="0">
                <a:latin typeface="Times New Roman" panose="02020603050405020304" pitchFamily="18" charset="0"/>
                <a:cs typeface="Times New Roman" panose="02020603050405020304" pitchFamily="18" charset="0"/>
              </a:rPr>
              <a:t>that where sale proceeds, or any part thereof, in respect of such export goods are not </a:t>
            </a:r>
            <a:r>
              <a:rPr lang="en-US" sz="1200" i="1" dirty="0" err="1">
                <a:latin typeface="Times New Roman" panose="02020603050405020304" pitchFamily="18" charset="0"/>
                <a:cs typeface="Times New Roman" panose="02020603050405020304" pitchFamily="18" charset="0"/>
              </a:rPr>
              <a:t>realised</a:t>
            </a:r>
            <a:r>
              <a:rPr lang="en-US" sz="1200" i="1" dirty="0">
                <a:latin typeface="Times New Roman" panose="02020603050405020304" pitchFamily="18" charset="0"/>
                <a:cs typeface="Times New Roman" panose="02020603050405020304" pitchFamily="18" charset="0"/>
              </a:rPr>
              <a:t> by the applicant within the period allowed under the Foreign Exchange Management Act, 1999 (42 of 1999), but the Reserve Bank of India writes off the requirement of </a:t>
            </a:r>
            <a:r>
              <a:rPr lang="en-US" sz="1200" i="1" dirty="0" err="1">
                <a:latin typeface="Times New Roman" panose="02020603050405020304" pitchFamily="18" charset="0"/>
                <a:cs typeface="Times New Roman" panose="02020603050405020304" pitchFamily="18" charset="0"/>
              </a:rPr>
              <a:t>realisation</a:t>
            </a:r>
            <a:r>
              <a:rPr lang="en-US" sz="1200" i="1" dirty="0">
                <a:latin typeface="Times New Roman" panose="02020603050405020304" pitchFamily="18" charset="0"/>
                <a:cs typeface="Times New Roman" panose="02020603050405020304" pitchFamily="18" charset="0"/>
              </a:rPr>
              <a:t> of sale proceeds on merits, the refund paid to the applicant shall not be recovered.</a:t>
            </a:r>
            <a:endParaRPr lang="en-US" sz="1200" dirty="0">
              <a:latin typeface="Times New Roman" panose="02020603050405020304" pitchFamily="18" charset="0"/>
              <a:cs typeface="Times New Roman" panose="02020603050405020304" pitchFamily="18" charset="0"/>
            </a:endParaRPr>
          </a:p>
          <a:p>
            <a:pPr algn="just"/>
            <a:r>
              <a:rPr lang="en-US" sz="1200" i="1" dirty="0">
                <a:latin typeface="Times New Roman" panose="02020603050405020304" pitchFamily="18" charset="0"/>
                <a:cs typeface="Times New Roman" panose="02020603050405020304" pitchFamily="18" charset="0"/>
              </a:rPr>
              <a:t>(2) Where the sale proceeds are </a:t>
            </a:r>
            <a:r>
              <a:rPr lang="en-US" sz="1200" i="1" dirty="0" err="1">
                <a:latin typeface="Times New Roman" panose="02020603050405020304" pitchFamily="18" charset="0"/>
                <a:cs typeface="Times New Roman" panose="02020603050405020304" pitchFamily="18" charset="0"/>
              </a:rPr>
              <a:t>realised</a:t>
            </a:r>
            <a:r>
              <a:rPr lang="en-US" sz="1200" i="1" dirty="0">
                <a:latin typeface="Times New Roman" panose="02020603050405020304" pitchFamily="18" charset="0"/>
                <a:cs typeface="Times New Roman" panose="02020603050405020304" pitchFamily="18" charset="0"/>
              </a:rPr>
              <a:t> by the applicant, in full or part, after the amount of refund has been recovered from him under sub-rule (1) and the applicant produces evidence </a:t>
            </a:r>
            <a:r>
              <a:rPr lang="en-US" sz="1200" b="1" i="1" dirty="0">
                <a:latin typeface="Times New Roman" panose="02020603050405020304" pitchFamily="18" charset="0"/>
                <a:cs typeface="Times New Roman" panose="02020603050405020304" pitchFamily="18" charset="0"/>
              </a:rPr>
              <a:t>about such </a:t>
            </a:r>
            <a:r>
              <a:rPr lang="en-US" sz="1200" b="1" i="1" dirty="0" err="1">
                <a:latin typeface="Times New Roman" panose="02020603050405020304" pitchFamily="18" charset="0"/>
                <a:cs typeface="Times New Roman" panose="02020603050405020304" pitchFamily="18" charset="0"/>
              </a:rPr>
              <a:t>realisation</a:t>
            </a:r>
            <a:r>
              <a:rPr lang="en-US" sz="1200" b="1" i="1" dirty="0">
                <a:latin typeface="Times New Roman" panose="02020603050405020304" pitchFamily="18" charset="0"/>
                <a:cs typeface="Times New Roman" panose="02020603050405020304" pitchFamily="18" charset="0"/>
              </a:rPr>
              <a:t> within a period of three months from the date of </a:t>
            </a:r>
            <a:r>
              <a:rPr lang="en-US" sz="1200" b="1" i="1" dirty="0" err="1">
                <a:latin typeface="Times New Roman" panose="02020603050405020304" pitchFamily="18" charset="0"/>
                <a:cs typeface="Times New Roman" panose="02020603050405020304" pitchFamily="18" charset="0"/>
              </a:rPr>
              <a:t>realisation</a:t>
            </a:r>
            <a:r>
              <a:rPr lang="en-US" sz="1200" b="1" i="1" dirty="0">
                <a:latin typeface="Times New Roman" panose="02020603050405020304" pitchFamily="18" charset="0"/>
                <a:cs typeface="Times New Roman" panose="02020603050405020304" pitchFamily="18" charset="0"/>
              </a:rPr>
              <a:t> of sale proceeds, the amount so recovered shall be refunded </a:t>
            </a:r>
            <a:r>
              <a:rPr lang="en-US" sz="1200" i="1" dirty="0">
                <a:latin typeface="Times New Roman" panose="02020603050405020304" pitchFamily="18" charset="0"/>
                <a:cs typeface="Times New Roman" panose="02020603050405020304" pitchFamily="18" charset="0"/>
              </a:rPr>
              <a:t>by the proper officer, to the applicant to the extent of </a:t>
            </a:r>
            <a:r>
              <a:rPr lang="en-US" sz="1200" i="1" dirty="0" err="1">
                <a:latin typeface="Times New Roman" panose="02020603050405020304" pitchFamily="18" charset="0"/>
                <a:cs typeface="Times New Roman" panose="02020603050405020304" pitchFamily="18" charset="0"/>
              </a:rPr>
              <a:t>realisation</a:t>
            </a:r>
            <a:r>
              <a:rPr lang="en-US" sz="1200" i="1" dirty="0">
                <a:latin typeface="Times New Roman" panose="02020603050405020304" pitchFamily="18" charset="0"/>
                <a:cs typeface="Times New Roman" panose="02020603050405020304" pitchFamily="18" charset="0"/>
              </a:rPr>
              <a:t> of sale proceeds, </a:t>
            </a:r>
            <a:r>
              <a:rPr lang="en-US" sz="1200" b="1" i="1" dirty="0">
                <a:latin typeface="Times New Roman" panose="02020603050405020304" pitchFamily="18" charset="0"/>
                <a:cs typeface="Times New Roman" panose="02020603050405020304" pitchFamily="18" charset="0"/>
              </a:rPr>
              <a:t>provided the sale proceeds have been </a:t>
            </a:r>
            <a:r>
              <a:rPr lang="en-US" sz="1200" b="1" i="1" dirty="0" err="1">
                <a:latin typeface="Times New Roman" panose="02020603050405020304" pitchFamily="18" charset="0"/>
                <a:cs typeface="Times New Roman" panose="02020603050405020304" pitchFamily="18" charset="0"/>
              </a:rPr>
              <a:t>realised</a:t>
            </a:r>
            <a:r>
              <a:rPr lang="en-US" sz="1200" b="1" i="1" dirty="0">
                <a:latin typeface="Times New Roman" panose="02020603050405020304" pitchFamily="18" charset="0"/>
                <a:cs typeface="Times New Roman" panose="02020603050405020304" pitchFamily="18" charset="0"/>
              </a:rPr>
              <a:t> within such extended period as permitted by the Reserve Bank of India</a:t>
            </a:r>
            <a:r>
              <a:rPr lang="en-US" sz="1200" dirty="0">
                <a:latin typeface="Times New Roman" panose="02020603050405020304" pitchFamily="18" charset="0"/>
                <a:cs typeface="Times New Roman" panose="02020603050405020304" pitchFamily="18" charset="0"/>
              </a:rPr>
              <a:t>.</a:t>
            </a:r>
            <a:r>
              <a:rPr lang="en-US" sz="1200" b="1" dirty="0">
                <a:latin typeface="Times New Roman" panose="02020603050405020304" pitchFamily="18" charset="0"/>
                <a:cs typeface="Times New Roman" panose="02020603050405020304" pitchFamily="18" charset="0"/>
              </a:rPr>
              <a:t>]</a:t>
            </a:r>
            <a:endParaRPr lang="en-US" sz="1200" dirty="0">
              <a:latin typeface="Times New Roman" panose="02020603050405020304" pitchFamily="18" charset="0"/>
              <a:cs typeface="Times New Roman" panose="02020603050405020304" pitchFamily="18" charset="0"/>
            </a:endParaRPr>
          </a:p>
          <a:p>
            <a:pPr algn="just"/>
            <a:endParaRPr lang="en-US" sz="1200" dirty="0">
              <a:latin typeface="Times New Roman" panose="02020603050405020304" pitchFamily="18" charset="0"/>
              <a:ea typeface="Apple Braille" charset="0"/>
              <a:cs typeface="Times New Roman" panose="02020603050405020304" pitchFamily="18" charset="0"/>
            </a:endParaRPr>
          </a:p>
        </p:txBody>
      </p:sp>
    </p:spTree>
    <p:extLst>
      <p:ext uri="{BB962C8B-B14F-4D97-AF65-F5344CB8AC3E}">
        <p14:creationId xmlns:p14="http://schemas.microsoft.com/office/powerpoint/2010/main" val="194127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17</a:t>
            </a:fld>
            <a:endParaRPr lang="en-IN"/>
          </a:p>
        </p:txBody>
      </p:sp>
      <p:sp>
        <p:nvSpPr>
          <p:cNvPr id="2" name="Title 1"/>
          <p:cNvSpPr>
            <a:spLocks noGrp="1"/>
          </p:cNvSpPr>
          <p:nvPr>
            <p:ph type="ctrTitle"/>
          </p:nvPr>
        </p:nvSpPr>
        <p:spPr>
          <a:xfrm>
            <a:off x="685800" y="209550"/>
            <a:ext cx="7772400" cy="861239"/>
          </a:xfrm>
        </p:spPr>
        <p:style>
          <a:lnRef idx="3">
            <a:schemeClr val="lt1"/>
          </a:lnRef>
          <a:fillRef idx="1">
            <a:schemeClr val="accent1"/>
          </a:fillRef>
          <a:effectRef idx="1">
            <a:schemeClr val="accent1"/>
          </a:effectRef>
          <a:fontRef idx="minor">
            <a:schemeClr val="lt1"/>
          </a:fontRef>
        </p:style>
        <p:txBody>
          <a:bodyPr>
            <a:noAutofit/>
          </a:bodyPr>
          <a:lstStyle/>
          <a:p>
            <a:r>
              <a:rPr lang="en-IN" dirty="0"/>
              <a:t>Export </a:t>
            </a:r>
            <a:r>
              <a:rPr lang="en-IN"/>
              <a:t>of Services</a:t>
            </a:r>
            <a:endParaRPr lang="en-IN" sz="2400" dirty="0"/>
          </a:p>
        </p:txBody>
      </p:sp>
      <p:sp>
        <p:nvSpPr>
          <p:cNvPr id="3" name="TextBox 2"/>
          <p:cNvSpPr txBox="1"/>
          <p:nvPr/>
        </p:nvSpPr>
        <p:spPr>
          <a:xfrm>
            <a:off x="299884" y="1176309"/>
            <a:ext cx="8610600" cy="2585323"/>
          </a:xfrm>
          <a:prstGeom prst="rect">
            <a:avLst/>
          </a:prstGeom>
          <a:noFill/>
        </p:spPr>
        <p:txBody>
          <a:bodyPr wrap="square" rtlCol="0">
            <a:spAutoFit/>
          </a:bodyPr>
          <a:lstStyle/>
          <a:p>
            <a:pPr algn="just"/>
            <a:endParaRPr lang="en-US" dirty="0">
              <a:latin typeface="Times New Roman" panose="02020603050405020304" pitchFamily="18" charset="0"/>
              <a:ea typeface="Apple Braille" charset="0"/>
              <a:cs typeface="Times New Roman" panose="02020603050405020304" pitchFamily="18" charset="0"/>
            </a:endParaRPr>
          </a:p>
          <a:p>
            <a:pPr algn="just"/>
            <a:r>
              <a:rPr lang="en-US" dirty="0">
                <a:latin typeface="Times New Roman" panose="02020603050405020304" pitchFamily="18" charset="0"/>
                <a:ea typeface="Apple Braille" charset="0"/>
                <a:cs typeface="Times New Roman" panose="02020603050405020304" pitchFamily="18" charset="0"/>
              </a:rPr>
              <a:t>Sec. 2(</a:t>
            </a:r>
            <a:r>
              <a:rPr lang="en-US" i="1" dirty="0">
                <a:latin typeface="Times New Roman" panose="02020603050405020304" pitchFamily="18" charset="0"/>
                <a:ea typeface="Apple Braille" charset="0"/>
                <a:cs typeface="Times New Roman" panose="02020603050405020304" pitchFamily="18" charset="0"/>
              </a:rPr>
              <a:t>6</a:t>
            </a:r>
            <a:r>
              <a:rPr lang="en-US" dirty="0">
                <a:latin typeface="Times New Roman" panose="02020603050405020304" pitchFamily="18" charset="0"/>
                <a:ea typeface="Apple Braille" charset="0"/>
                <a:cs typeface="Times New Roman" panose="02020603050405020304" pitchFamily="18" charset="0"/>
              </a:rPr>
              <a:t>) “export of services” ––</a:t>
            </a:r>
          </a:p>
          <a:p>
            <a:pPr marL="400050" indent="-400050" algn="just">
              <a:buAutoNum type="romanLcParenBoth"/>
            </a:pPr>
            <a:r>
              <a:rPr lang="en-US" dirty="0">
                <a:latin typeface="Times New Roman" panose="02020603050405020304" pitchFamily="18" charset="0"/>
                <a:ea typeface="Apple Braille" charset="0"/>
                <a:cs typeface="Times New Roman" panose="02020603050405020304" pitchFamily="18" charset="0"/>
              </a:rPr>
              <a:t>the supplier of service is located in India;</a:t>
            </a:r>
          </a:p>
          <a:p>
            <a:pPr marL="400050" indent="-400050" algn="just">
              <a:buAutoNum type="romanLcParenBoth"/>
            </a:pPr>
            <a:r>
              <a:rPr lang="en-US" dirty="0">
                <a:latin typeface="Times New Roman" panose="02020603050405020304" pitchFamily="18" charset="0"/>
                <a:ea typeface="Apple Braille" charset="0"/>
                <a:cs typeface="Times New Roman" panose="02020603050405020304" pitchFamily="18" charset="0"/>
              </a:rPr>
              <a:t>the recipient of service is located outside India;</a:t>
            </a:r>
          </a:p>
          <a:p>
            <a:pPr marL="400050" indent="-400050" algn="just">
              <a:buAutoNum type="romanLcParenBoth"/>
            </a:pPr>
            <a:r>
              <a:rPr lang="en-US" dirty="0">
                <a:solidFill>
                  <a:schemeClr val="accent3">
                    <a:lumMod val="75000"/>
                  </a:schemeClr>
                </a:solidFill>
                <a:latin typeface="Times New Roman" panose="02020603050405020304" pitchFamily="18" charset="0"/>
                <a:ea typeface="Apple Braille" charset="0"/>
                <a:cs typeface="Times New Roman" panose="02020603050405020304" pitchFamily="18" charset="0"/>
              </a:rPr>
              <a:t>the place of supply of service is outside India;</a:t>
            </a:r>
          </a:p>
          <a:p>
            <a:pPr marL="400050" indent="-400050" algn="just">
              <a:buAutoNum type="romanLcParenBoth"/>
            </a:pPr>
            <a:r>
              <a:rPr lang="en-US" dirty="0">
                <a:latin typeface="Times New Roman" panose="02020603050405020304" pitchFamily="18" charset="0"/>
                <a:ea typeface="Apple Braille" charset="0"/>
                <a:cs typeface="Times New Roman" panose="02020603050405020304" pitchFamily="18" charset="0"/>
              </a:rPr>
              <a:t> the payment for such service has been received by the supplier of service in convertible foreign exchange; and </a:t>
            </a:r>
          </a:p>
          <a:p>
            <a:pPr marL="400050" indent="-400050" algn="just">
              <a:buAutoNum type="romanLcParenBoth"/>
            </a:pPr>
            <a:r>
              <a:rPr lang="en-US" dirty="0">
                <a:latin typeface="Times New Roman" panose="02020603050405020304" pitchFamily="18" charset="0"/>
                <a:ea typeface="Apple Braille" charset="0"/>
                <a:cs typeface="Times New Roman" panose="02020603050405020304" pitchFamily="18" charset="0"/>
              </a:rPr>
              <a:t>the supplier of service and the recipient of service are not merely establishments of a distinct person in accordance with </a:t>
            </a:r>
            <a:r>
              <a:rPr lang="en-US" i="1" dirty="0">
                <a:latin typeface="Times New Roman" panose="02020603050405020304" pitchFamily="18" charset="0"/>
                <a:ea typeface="Apple Braille" charset="0"/>
                <a:cs typeface="Times New Roman" panose="02020603050405020304" pitchFamily="18" charset="0"/>
              </a:rPr>
              <a:t>Explanation </a:t>
            </a:r>
            <a:r>
              <a:rPr lang="en-US" dirty="0">
                <a:latin typeface="Times New Roman" panose="02020603050405020304" pitchFamily="18" charset="0"/>
                <a:ea typeface="Apple Braille" charset="0"/>
                <a:cs typeface="Times New Roman" panose="02020603050405020304" pitchFamily="18" charset="0"/>
              </a:rPr>
              <a:t>1 in section 8; </a:t>
            </a:r>
          </a:p>
        </p:txBody>
      </p:sp>
      <p:sp>
        <p:nvSpPr>
          <p:cNvPr id="4" name="TextBox 3"/>
          <p:cNvSpPr txBox="1"/>
          <p:nvPr/>
        </p:nvSpPr>
        <p:spPr>
          <a:xfrm>
            <a:off x="304800" y="3867150"/>
            <a:ext cx="8534400" cy="1200329"/>
          </a:xfrm>
          <a:prstGeom prst="rect">
            <a:avLst/>
          </a:prstGeom>
          <a:noFill/>
        </p:spPr>
        <p:txBody>
          <a:bodyPr wrap="square" rtlCol="0">
            <a:spAutoFit/>
          </a:bodyPr>
          <a:lstStyle/>
          <a:p>
            <a:r>
              <a:rPr lang="en-US" i="1" dirty="0"/>
              <a:t>Explanation </a:t>
            </a:r>
            <a:r>
              <a:rPr lang="en-US" dirty="0"/>
              <a:t>1.––For the purposes of this Act, where a person has,–– </a:t>
            </a:r>
          </a:p>
          <a:p>
            <a:r>
              <a:rPr lang="en-US" dirty="0"/>
              <a:t>(</a:t>
            </a:r>
            <a:r>
              <a:rPr lang="en-US" i="1" dirty="0" err="1"/>
              <a:t>i</a:t>
            </a:r>
            <a:r>
              <a:rPr lang="en-US" dirty="0"/>
              <a:t>) an establishment in India and any other establishment outside India; </a:t>
            </a:r>
          </a:p>
          <a:p>
            <a:r>
              <a:rPr lang="en-US" dirty="0"/>
              <a:t>.. </a:t>
            </a:r>
          </a:p>
          <a:p>
            <a:r>
              <a:rPr lang="en-US" dirty="0"/>
              <a:t>then such establishments shall be treated as establishments of distinct persons. </a:t>
            </a:r>
          </a:p>
        </p:txBody>
      </p:sp>
    </p:spTree>
    <p:extLst>
      <p:ext uri="{BB962C8B-B14F-4D97-AF65-F5344CB8AC3E}">
        <p14:creationId xmlns:p14="http://schemas.microsoft.com/office/powerpoint/2010/main" val="15231593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18</a:t>
            </a:fld>
            <a:endParaRPr lang="en-IN"/>
          </a:p>
        </p:txBody>
      </p:sp>
      <p:sp>
        <p:nvSpPr>
          <p:cNvPr id="2" name="Title 1"/>
          <p:cNvSpPr>
            <a:spLocks noGrp="1"/>
          </p:cNvSpPr>
          <p:nvPr>
            <p:ph type="ctrTitle"/>
          </p:nvPr>
        </p:nvSpPr>
        <p:spPr>
          <a:xfrm>
            <a:off x="685800" y="209550"/>
            <a:ext cx="7772400" cy="861239"/>
          </a:xfrm>
        </p:spPr>
        <p:style>
          <a:lnRef idx="3">
            <a:schemeClr val="lt1"/>
          </a:lnRef>
          <a:fillRef idx="1">
            <a:schemeClr val="accent1"/>
          </a:fillRef>
          <a:effectRef idx="1">
            <a:schemeClr val="accent1"/>
          </a:effectRef>
          <a:fontRef idx="minor">
            <a:schemeClr val="lt1"/>
          </a:fontRef>
        </p:style>
        <p:txBody>
          <a:bodyPr>
            <a:noAutofit/>
          </a:bodyPr>
          <a:lstStyle/>
          <a:p>
            <a:r>
              <a:rPr lang="en-IN" dirty="0"/>
              <a:t>Import</a:t>
            </a:r>
            <a:endParaRPr lang="en-IN" sz="2400" dirty="0"/>
          </a:p>
        </p:txBody>
      </p:sp>
      <p:sp>
        <p:nvSpPr>
          <p:cNvPr id="3" name="TextBox 2"/>
          <p:cNvSpPr txBox="1"/>
          <p:nvPr/>
        </p:nvSpPr>
        <p:spPr>
          <a:xfrm>
            <a:off x="304800" y="1428750"/>
            <a:ext cx="8610600" cy="2585323"/>
          </a:xfrm>
          <a:prstGeom prst="rect">
            <a:avLst/>
          </a:prstGeom>
          <a:noFill/>
        </p:spPr>
        <p:txBody>
          <a:bodyPr wrap="square" rtlCol="0">
            <a:spAutoFit/>
          </a:bodyPr>
          <a:lstStyle/>
          <a:p>
            <a:pPr algn="just"/>
            <a:r>
              <a:rPr lang="en-US" dirty="0">
                <a:latin typeface="Apple Braille" charset="0"/>
                <a:ea typeface="Apple Braille" charset="0"/>
                <a:cs typeface="Apple Braille" charset="0"/>
              </a:rPr>
              <a:t>Sec. 2(</a:t>
            </a:r>
            <a:r>
              <a:rPr lang="en-US" i="1" dirty="0">
                <a:latin typeface="Apple Braille" charset="0"/>
                <a:ea typeface="Apple Braille" charset="0"/>
                <a:cs typeface="Apple Braille" charset="0"/>
              </a:rPr>
              <a:t>10</a:t>
            </a:r>
            <a:r>
              <a:rPr lang="en-US" dirty="0">
                <a:latin typeface="Apple Braille" charset="0"/>
                <a:ea typeface="Apple Braille" charset="0"/>
                <a:cs typeface="Apple Braille" charset="0"/>
              </a:rPr>
              <a:t>) “import of goods” </a:t>
            </a:r>
          </a:p>
          <a:p>
            <a:r>
              <a:rPr lang="en-US" dirty="0">
                <a:latin typeface="Apple Braille" charset="0"/>
                <a:ea typeface="Apple Braille" charset="0"/>
                <a:cs typeface="Apple Braille" charset="0"/>
              </a:rPr>
              <a:t>-</a:t>
            </a:r>
            <a:r>
              <a:rPr lang="en-US" dirty="0"/>
              <a:t>with its grammatical variations and cognate expressions, means bringing goods into India from a place outside India;</a:t>
            </a:r>
            <a:br>
              <a:rPr lang="en-US" dirty="0"/>
            </a:br>
            <a:endParaRPr lang="en-US" dirty="0"/>
          </a:p>
          <a:p>
            <a:pPr algn="just"/>
            <a:endParaRPr lang="en-US" dirty="0">
              <a:latin typeface="Apple Braille" charset="0"/>
              <a:ea typeface="Apple Braille" charset="0"/>
              <a:cs typeface="Apple Braille" charset="0"/>
            </a:endParaRPr>
          </a:p>
          <a:p>
            <a:pPr algn="just"/>
            <a:r>
              <a:rPr lang="en-US" dirty="0">
                <a:latin typeface="Apple Braille" charset="0"/>
                <a:ea typeface="Apple Braille" charset="0"/>
                <a:cs typeface="Apple Braille" charset="0"/>
              </a:rPr>
              <a:t>Sec. 2(</a:t>
            </a:r>
            <a:r>
              <a:rPr lang="en-US" i="1" dirty="0">
                <a:latin typeface="Apple Braille" charset="0"/>
                <a:ea typeface="Apple Braille" charset="0"/>
                <a:cs typeface="Apple Braille" charset="0"/>
              </a:rPr>
              <a:t>11</a:t>
            </a:r>
            <a:r>
              <a:rPr lang="en-US" dirty="0">
                <a:latin typeface="Apple Braille" charset="0"/>
                <a:ea typeface="Apple Braille" charset="0"/>
                <a:cs typeface="Apple Braille" charset="0"/>
              </a:rPr>
              <a:t>) “import of services” ––</a:t>
            </a:r>
          </a:p>
          <a:p>
            <a:pPr marL="400050" indent="-400050">
              <a:buAutoNum type="romanLcParenBoth"/>
            </a:pPr>
            <a:r>
              <a:rPr lang="en-US" dirty="0"/>
              <a:t>the supplier of service is located outside India;</a:t>
            </a:r>
          </a:p>
          <a:p>
            <a:pPr marL="400050" indent="-400050">
              <a:buAutoNum type="romanLcParenBoth"/>
            </a:pPr>
            <a:r>
              <a:rPr lang="en-US" dirty="0"/>
              <a:t> the recipient of service is located in India; and</a:t>
            </a:r>
          </a:p>
          <a:p>
            <a:pPr marL="400050" indent="-400050">
              <a:buAutoNum type="romanLcParenBoth"/>
            </a:pPr>
            <a:r>
              <a:rPr lang="en-US" dirty="0"/>
              <a:t> </a:t>
            </a:r>
            <a:r>
              <a:rPr lang="en-US" dirty="0">
                <a:solidFill>
                  <a:schemeClr val="accent3">
                    <a:lumMod val="75000"/>
                  </a:schemeClr>
                </a:solidFill>
              </a:rPr>
              <a:t>the place of supply of service is in India</a:t>
            </a:r>
            <a:r>
              <a:rPr lang="en-US" dirty="0">
                <a:solidFill>
                  <a:schemeClr val="accent3">
                    <a:lumMod val="60000"/>
                    <a:lumOff val="40000"/>
                  </a:schemeClr>
                </a:solidFill>
              </a:rPr>
              <a:t>; </a:t>
            </a:r>
          </a:p>
        </p:txBody>
      </p:sp>
    </p:spTree>
    <p:extLst>
      <p:ext uri="{BB962C8B-B14F-4D97-AF65-F5344CB8AC3E}">
        <p14:creationId xmlns:p14="http://schemas.microsoft.com/office/powerpoint/2010/main" val="1963599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dirty="0">
                <a:latin typeface="Times New Roman" panose="02020603050405020304" pitchFamily="18" charset="0"/>
                <a:cs typeface="Times New Roman" pitchFamily="18" charset="0"/>
              </a:rPr>
              <a:t>Sec. 11 Supply of Goods-Outside India</a:t>
            </a:r>
          </a:p>
        </p:txBody>
      </p:sp>
      <p:sp>
        <p:nvSpPr>
          <p:cNvPr id="10" name="Rectangle 9"/>
          <p:cNvSpPr/>
          <p:nvPr/>
        </p:nvSpPr>
        <p:spPr>
          <a:xfrm>
            <a:off x="304800" y="1962150"/>
            <a:ext cx="2667000" cy="1447800"/>
          </a:xfrm>
          <a:prstGeom prst="rect">
            <a:avLst/>
          </a:prstGeo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Place of Supply</a:t>
            </a:r>
          </a:p>
        </p:txBody>
      </p:sp>
      <p:sp>
        <p:nvSpPr>
          <p:cNvPr id="15" name="Rectangle 14"/>
          <p:cNvSpPr/>
          <p:nvPr/>
        </p:nvSpPr>
        <p:spPr>
          <a:xfrm>
            <a:off x="5181600" y="971550"/>
            <a:ext cx="2826256" cy="1447800"/>
          </a:xfrm>
          <a:prstGeom prst="rect">
            <a:avLst/>
          </a:prstGeo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Times New Roman" panose="02020603050405020304" pitchFamily="18" charset="0"/>
                <a:cs typeface="Times New Roman" panose="02020603050405020304" pitchFamily="18" charset="0"/>
              </a:rPr>
              <a:t>Location of Importer</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18" name="Straight Arrow Connector 17"/>
          <p:cNvCxnSpPr>
            <a:endCxn id="15" idx="1"/>
          </p:cNvCxnSpPr>
          <p:nvPr/>
        </p:nvCxnSpPr>
        <p:spPr>
          <a:xfrm flipV="1">
            <a:off x="3008376" y="1695450"/>
            <a:ext cx="2173224" cy="1076326"/>
          </a:xfrm>
          <a:prstGeom prst="straightConnector1">
            <a:avLst/>
          </a:prstGeom>
          <a:ln w="57150">
            <a:solidFill>
              <a:schemeClr val="accent2">
                <a:lumMod val="20000"/>
                <a:lumOff val="80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rot="20011990">
            <a:off x="3498350" y="1916168"/>
            <a:ext cx="947695" cy="369332"/>
          </a:xfrm>
          <a:prstGeom prst="rect">
            <a:avLst/>
          </a:prstGeom>
          <a:noFill/>
        </p:spPr>
        <p:txBody>
          <a:bodyPr wrap="none" rtlCol="0">
            <a:spAutoFit/>
          </a:bodyPr>
          <a:lstStyle/>
          <a:p>
            <a:r>
              <a:rPr lang="en-US" b="1" dirty="0">
                <a:latin typeface="Times New Roman" panose="02020603050405020304" pitchFamily="18" charset="0"/>
                <a:cs typeface="Times New Roman" pitchFamily="18" charset="0"/>
              </a:rPr>
              <a:t>Import </a:t>
            </a:r>
            <a:endParaRPr lang="en-US" dirty="0">
              <a:latin typeface="Times New Roman" panose="02020603050405020304" pitchFamily="18" charset="0"/>
              <a:cs typeface="Times New Roman" panose="02020603050405020304" pitchFamily="18" charset="0"/>
            </a:endParaRPr>
          </a:p>
        </p:txBody>
      </p:sp>
      <p:sp>
        <p:nvSpPr>
          <p:cNvPr id="20" name="Rectangle 19"/>
          <p:cNvSpPr/>
          <p:nvPr/>
        </p:nvSpPr>
        <p:spPr>
          <a:xfrm>
            <a:off x="5181600" y="2771776"/>
            <a:ext cx="2826256" cy="1447800"/>
          </a:xfrm>
          <a:prstGeom prst="rect">
            <a:avLst/>
          </a:prstGeo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Times New Roman" panose="02020603050405020304" pitchFamily="18" charset="0"/>
                <a:cs typeface="Times New Roman" panose="02020603050405020304" pitchFamily="18" charset="0"/>
              </a:rPr>
              <a:t>Location outside India</a:t>
            </a:r>
            <a:endParaRPr lang="en-US" dirty="0">
              <a:solidFill>
                <a:schemeClr val="tx1"/>
              </a:solidFill>
              <a:latin typeface="Times New Roman" panose="02020603050405020304" pitchFamily="18" charset="0"/>
              <a:cs typeface="Times New Roman" panose="02020603050405020304" pitchFamily="18" charset="0"/>
            </a:endParaRPr>
          </a:p>
        </p:txBody>
      </p:sp>
      <p:cxnSp>
        <p:nvCxnSpPr>
          <p:cNvPr id="21" name="Straight Arrow Connector 20"/>
          <p:cNvCxnSpPr/>
          <p:nvPr/>
        </p:nvCxnSpPr>
        <p:spPr>
          <a:xfrm>
            <a:off x="3008376" y="2805766"/>
            <a:ext cx="2209800" cy="823260"/>
          </a:xfrm>
          <a:prstGeom prst="straightConnector1">
            <a:avLst/>
          </a:prstGeom>
          <a:ln w="57150">
            <a:solidFill>
              <a:schemeClr val="accent2">
                <a:lumMod val="20000"/>
                <a:lumOff val="8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314793">
            <a:off x="3504808" y="3178803"/>
            <a:ext cx="877163" cy="369332"/>
          </a:xfrm>
          <a:prstGeom prst="rect">
            <a:avLst/>
          </a:prstGeom>
          <a:noFill/>
        </p:spPr>
        <p:txBody>
          <a:bodyPr wrap="none" rtlCol="0">
            <a:spAutoFit/>
          </a:bodyPr>
          <a:lstStyle/>
          <a:p>
            <a:r>
              <a:rPr lang="en-US" b="1" dirty="0">
                <a:latin typeface="Times New Roman" panose="02020603050405020304" pitchFamily="18" charset="0"/>
                <a:cs typeface="Times New Roman" pitchFamily="18" charset="0"/>
              </a:rPr>
              <a:t>Export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314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ox(in)">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ox(in)">
                                      <p:cBhvr>
                                        <p:cTn id="3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82178"/>
            <a:ext cx="8229600" cy="857250"/>
          </a:xfrm>
        </p:spPr>
        <p:txBody>
          <a:bodyPr/>
          <a:lstStyle/>
          <a:p>
            <a:r>
              <a:rPr lang="en-US" dirty="0">
                <a:latin typeface="Times New Roman" panose="02020603050405020304" pitchFamily="18" charset="0"/>
                <a:cs typeface="Times New Roman" panose="02020603050405020304" pitchFamily="18" charset="0"/>
              </a:rPr>
              <a:t>Preface of POS</a:t>
            </a:r>
          </a:p>
        </p:txBody>
      </p:sp>
      <p:sp>
        <p:nvSpPr>
          <p:cNvPr id="3" name="Content Placeholder 2"/>
          <p:cNvSpPr>
            <a:spLocks noGrp="1"/>
          </p:cNvSpPr>
          <p:nvPr>
            <p:ph idx="1"/>
          </p:nvPr>
        </p:nvSpPr>
        <p:spPr>
          <a:xfrm>
            <a:off x="381000" y="1276350"/>
            <a:ext cx="8229600" cy="3394472"/>
          </a:xfrm>
        </p:spPr>
        <p:txBody>
          <a:bodyPr>
            <a:normAutofit fontScale="47500" lnSpcReduction="20000"/>
          </a:bodyPr>
          <a:lstStyle/>
          <a:p>
            <a:pPr algn="just"/>
            <a:r>
              <a:rPr lang="en-US" dirty="0">
                <a:latin typeface="Times New Roman" panose="02020603050405020304" pitchFamily="18" charset="0"/>
                <a:cs typeface="Times New Roman" panose="02020603050405020304" pitchFamily="18" charset="0"/>
              </a:rPr>
              <a:t>Places of supply provisions have been framed for goods and services, keeping in mind the destination/consumption principle. In other words, the </a:t>
            </a:r>
            <a:r>
              <a:rPr lang="en-US" dirty="0">
                <a:solidFill>
                  <a:schemeClr val="accent3">
                    <a:lumMod val="75000"/>
                  </a:schemeClr>
                </a:solidFill>
                <a:latin typeface="Times New Roman" panose="02020603050405020304" pitchFamily="18" charset="0"/>
                <a:cs typeface="Times New Roman" panose="02020603050405020304" pitchFamily="18" charset="0"/>
              </a:rPr>
              <a:t>POS is based on the place of consumption</a:t>
            </a:r>
            <a:r>
              <a:rPr lang="en-US" dirty="0">
                <a:latin typeface="Times New Roman" panose="02020603050405020304" pitchFamily="18" charset="0"/>
                <a:cs typeface="Times New Roman" panose="02020603050405020304" pitchFamily="18" charset="0"/>
              </a:rPr>
              <a:t> of goods or services. As goods are tangible, the determination of their place of supply, based on the consumption principle, is not difficult. Generally, the place of delivery of goods becomes the place of supply. However, the services being intangible in nature, it is not easy to determine the exact place where services are acquired, enjoyed and consumed. In respect of certain categories of services, the place of supply is determined with reference to a proxy. </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A distinction has been made between B2B (Business to Business) &amp; B2C (Business to Consumer) transactions, as B2B transactions are wash transactions since the ITC is availed by the registered person (recipient) and no real revenue accrues to the Government. </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Separate provisions for the supply of goods and services have been made for the determination of their place of supply. Separate provisions for the determination of the place of supply in respect of domestic supplies and cross border supplies have been framed. </a:t>
            </a: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7044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Case Study</a:t>
            </a:r>
          </a:p>
        </p:txBody>
      </p:sp>
      <p:sp>
        <p:nvSpPr>
          <p:cNvPr id="3" name="Content Placeholder 2"/>
          <p:cNvSpPr>
            <a:spLocks noGrp="1"/>
          </p:cNvSpPr>
          <p:nvPr>
            <p:ph idx="1"/>
          </p:nvPr>
        </p:nvSpPr>
        <p:spPr>
          <a:xfrm>
            <a:off x="381000" y="1073850"/>
            <a:ext cx="8229600" cy="3394472"/>
          </a:xfrm>
        </p:spPr>
        <p:txBody>
          <a:bodyPr>
            <a:noAutofit/>
          </a:bodyPr>
          <a:lstStyle/>
          <a:p>
            <a:pPr algn="just"/>
            <a:r>
              <a:rPr lang="en-US" sz="1400" dirty="0">
                <a:latin typeface="Times New Roman" panose="02020603050405020304" pitchFamily="18" charset="0"/>
                <a:cs typeface="Times New Roman" panose="02020603050405020304" pitchFamily="18" charset="0"/>
              </a:rPr>
              <a:t>Registered in Delhi-Import at Gujrat Port-Directly Supply at Karnataka</a:t>
            </a:r>
          </a:p>
          <a:p>
            <a:pPr algn="just"/>
            <a:endParaRPr lang="en-US" sz="1400" dirty="0">
              <a:latin typeface="Times New Roman" panose="02020603050405020304" pitchFamily="18" charset="0"/>
              <a:cs typeface="Times New Roman" panose="02020603050405020304" pitchFamily="18" charset="0"/>
            </a:endParaRPr>
          </a:p>
          <a:p>
            <a:pPr algn="just"/>
            <a:r>
              <a:rPr lang="en-US" sz="1400" dirty="0">
                <a:latin typeface="Times New Roman" panose="02020603050405020304" pitchFamily="18" charset="0"/>
                <a:cs typeface="Times New Roman" panose="02020603050405020304" pitchFamily="18" charset="0"/>
              </a:rPr>
              <a:t>Importers do not need state-wise registration under GST regime</a:t>
            </a:r>
          </a:p>
          <a:p>
            <a:pPr algn="just"/>
            <a:r>
              <a:rPr lang="en-US" sz="1400" dirty="0">
                <a:latin typeface="Times New Roman" panose="02020603050405020304" pitchFamily="18" charset="0"/>
                <a:cs typeface="Times New Roman" panose="02020603050405020304" pitchFamily="18" charset="0"/>
              </a:rPr>
              <a:t>Held that No separate registration is required where imported goods are cleared in different state under invoice from head office in other state. i.e. Registration is not required of a location where goods are imported.</a:t>
            </a:r>
          </a:p>
          <a:p>
            <a:pPr algn="just"/>
            <a:endParaRPr lang="en-US" sz="1400" dirty="0">
              <a:latin typeface="Times New Roman" panose="02020603050405020304" pitchFamily="18" charset="0"/>
              <a:cs typeface="Times New Roman" panose="02020603050405020304" pitchFamily="18" charset="0"/>
            </a:endParaRPr>
          </a:p>
          <a:p>
            <a:pPr algn="just"/>
            <a:r>
              <a:rPr lang="en-US" sz="1400" dirty="0" err="1">
                <a:latin typeface="Times New Roman" panose="02020603050405020304" pitchFamily="18" charset="0"/>
                <a:cs typeface="Times New Roman" panose="02020603050405020304" pitchFamily="18" charset="0"/>
              </a:rPr>
              <a:t>Sonkamal</a:t>
            </a:r>
            <a:r>
              <a:rPr lang="en-US" sz="1400" dirty="0">
                <a:latin typeface="Times New Roman" panose="02020603050405020304" pitchFamily="18" charset="0"/>
                <a:cs typeface="Times New Roman" panose="02020603050405020304" pitchFamily="18" charset="0"/>
              </a:rPr>
              <a:t> Enterprises Private Limited-AAR </a:t>
            </a:r>
            <a:r>
              <a:rPr lang="en-US" sz="1400" dirty="0" err="1">
                <a:latin typeface="Times New Roman" panose="02020603050405020304" pitchFamily="18" charset="0"/>
                <a:cs typeface="Times New Roman" panose="02020603050405020304" pitchFamily="18" charset="0"/>
              </a:rPr>
              <a:t>Maharastra</a:t>
            </a:r>
            <a:endParaRPr lang="en-US" sz="1400" dirty="0">
              <a:latin typeface="Times New Roman" panose="02020603050405020304" pitchFamily="18" charset="0"/>
              <a:cs typeface="Times New Roman" panose="02020603050405020304" pitchFamily="18" charset="0"/>
            </a:endParaRPr>
          </a:p>
          <a:p>
            <a:pPr algn="just"/>
            <a:r>
              <a:rPr lang="en-US" sz="1400"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hlinkClick r:id="rId2"/>
              </a:rPr>
              <a:t>http://gstcouncil.gov.in/sites/default/files/ruling-new/Maha-GST-ARA-48-B</a:t>
            </a:r>
            <a:r>
              <a:rPr lang="en-US" sz="1400" dirty="0">
                <a:latin typeface="Times New Roman" panose="02020603050405020304" pitchFamily="18" charset="0"/>
                <a:cs typeface="Times New Roman" panose="02020603050405020304" pitchFamily="18" charset="0"/>
              </a:rPr>
              <a:t>123%20dt.%2027.09.18_SAPL.pdf </a:t>
            </a:r>
          </a:p>
          <a:p>
            <a:pPr algn="just"/>
            <a:r>
              <a:rPr lang="en-US" sz="1400" dirty="0" err="1">
                <a:latin typeface="Times New Roman" panose="02020603050405020304" pitchFamily="18" charset="0"/>
                <a:cs typeface="Times New Roman" panose="02020603050405020304" pitchFamily="18" charset="0"/>
              </a:rPr>
              <a:t>Aarel</a:t>
            </a:r>
            <a:r>
              <a:rPr lang="en-US" sz="1400" dirty="0">
                <a:latin typeface="Times New Roman" panose="02020603050405020304" pitchFamily="18" charset="0"/>
                <a:cs typeface="Times New Roman" panose="02020603050405020304" pitchFamily="18" charset="0"/>
              </a:rPr>
              <a:t> Import Export Private Limited-AAR, </a:t>
            </a:r>
            <a:r>
              <a:rPr lang="en-US" sz="1400" dirty="0" err="1">
                <a:latin typeface="Times New Roman" panose="02020603050405020304" pitchFamily="18" charset="0"/>
                <a:cs typeface="Times New Roman" panose="02020603050405020304" pitchFamily="18" charset="0"/>
              </a:rPr>
              <a:t>Maharastra</a:t>
            </a:r>
            <a:r>
              <a:rPr lang="en-US" sz="1400"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hlinkClick r:id="rId3" invalidUrl="http://gstcouncil.gov.in/sites/default/files/ruling-new/Maharashtra_AAR_114_2018-19_Aarel Import_24.04.19.pdf"/>
              </a:rPr>
              <a:t>http://gstcouncil.gov.in/sites/default/files/ruling-new/Maharashtra_AAR_114_2018-19_Aarel%20Import_24.04.19.pdf</a:t>
            </a:r>
            <a:endParaRPr lang="en-US" sz="1400" dirty="0">
              <a:latin typeface="Times New Roman" panose="02020603050405020304" pitchFamily="18" charset="0"/>
              <a:cs typeface="Times New Roman" panose="02020603050405020304" pitchFamily="18" charset="0"/>
            </a:endParaRPr>
          </a:p>
          <a:p>
            <a:pPr algn="just"/>
            <a:endParaRPr lang="en-US" sz="1400" dirty="0">
              <a:latin typeface="Times New Roman" panose="02020603050405020304" pitchFamily="18" charset="0"/>
              <a:cs typeface="Times New Roman" panose="02020603050405020304" pitchFamily="18" charset="0"/>
            </a:endParaRPr>
          </a:p>
          <a:p>
            <a:pPr algn="just"/>
            <a:r>
              <a:rPr lang="en-US" sz="1400" dirty="0" err="1">
                <a:latin typeface="Times New Roman" panose="02020603050405020304" pitchFamily="18" charset="0"/>
                <a:cs typeface="Times New Roman" panose="02020603050405020304" pitchFamily="18" charset="0"/>
              </a:rPr>
              <a:t>Gandhar</a:t>
            </a:r>
            <a:r>
              <a:rPr lang="en-US" sz="1400" dirty="0">
                <a:latin typeface="Times New Roman" panose="02020603050405020304" pitchFamily="18" charset="0"/>
                <a:cs typeface="Times New Roman" panose="02020603050405020304" pitchFamily="18" charset="0"/>
              </a:rPr>
              <a:t> Oil Refinery (India) Limited-AAR. </a:t>
            </a:r>
            <a:r>
              <a:rPr lang="en-US" sz="1400" dirty="0" err="1">
                <a:latin typeface="Times New Roman" panose="02020603050405020304" pitchFamily="18" charset="0"/>
                <a:cs typeface="Times New Roman" panose="02020603050405020304" pitchFamily="18" charset="0"/>
              </a:rPr>
              <a:t>Maharastra</a:t>
            </a:r>
            <a:endParaRPr lang="en-US" sz="1400" dirty="0">
              <a:latin typeface="Times New Roman" panose="02020603050405020304" pitchFamily="18" charset="0"/>
              <a:cs typeface="Times New Roman" panose="02020603050405020304" pitchFamily="18" charset="0"/>
            </a:endParaRPr>
          </a:p>
          <a:p>
            <a:pPr algn="just"/>
            <a:r>
              <a:rPr lang="en-US" sz="1400" dirty="0">
                <a:latin typeface="Times New Roman" panose="02020603050405020304" pitchFamily="18" charset="0"/>
                <a:cs typeface="Times New Roman" panose="02020603050405020304" pitchFamily="18" charset="0"/>
              </a:rPr>
              <a:t> </a:t>
            </a:r>
            <a:r>
              <a:rPr lang="en-US" sz="1400" dirty="0">
                <a:latin typeface="Times New Roman" panose="02020603050405020304" pitchFamily="18" charset="0"/>
                <a:cs typeface="Times New Roman" panose="02020603050405020304" pitchFamily="18" charset="0"/>
                <a:hlinkClick r:id="rId4"/>
              </a:rPr>
              <a:t>http://gstcouncil.gov.in/sites/default/files/ruling-new/Maharashtra_AAR_112_2018-19_GORIL_15.04.19.pdf</a:t>
            </a: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81109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2800" b="1" dirty="0">
                <a:latin typeface="Times New Roman" pitchFamily="18" charset="0"/>
                <a:cs typeface="Times New Roman" pitchFamily="18" charset="0"/>
              </a:rPr>
              <a:t>Sec. 13 Supply/Import of Service - Outside India </a:t>
            </a:r>
          </a:p>
        </p:txBody>
      </p:sp>
      <p:sp>
        <p:nvSpPr>
          <p:cNvPr id="10" name="Rectangle 9"/>
          <p:cNvSpPr/>
          <p:nvPr/>
        </p:nvSpPr>
        <p:spPr>
          <a:xfrm>
            <a:off x="304800" y="1962150"/>
            <a:ext cx="2667000" cy="1447800"/>
          </a:xfrm>
          <a:prstGeom prst="rect">
            <a:avLst/>
          </a:prstGeo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Cambria" pitchFamily="18" charset="0"/>
              </a:rPr>
              <a:t>Location of Supply</a:t>
            </a:r>
          </a:p>
        </p:txBody>
      </p:sp>
      <p:sp>
        <p:nvSpPr>
          <p:cNvPr id="15" name="Rectangle 14"/>
          <p:cNvSpPr/>
          <p:nvPr/>
        </p:nvSpPr>
        <p:spPr>
          <a:xfrm>
            <a:off x="5181600" y="971550"/>
            <a:ext cx="2826256" cy="1447800"/>
          </a:xfrm>
          <a:prstGeom prst="rect">
            <a:avLst/>
          </a:prstGeo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Cambria" pitchFamily="18" charset="0"/>
              </a:rPr>
              <a:t>Location of Service Receiver</a:t>
            </a:r>
            <a:endParaRPr lang="en-US" dirty="0">
              <a:solidFill>
                <a:schemeClr val="tx1"/>
              </a:solidFill>
            </a:endParaRPr>
          </a:p>
        </p:txBody>
      </p:sp>
      <p:cxnSp>
        <p:nvCxnSpPr>
          <p:cNvPr id="18" name="Straight Arrow Connector 17"/>
          <p:cNvCxnSpPr>
            <a:endCxn id="15" idx="1"/>
          </p:cNvCxnSpPr>
          <p:nvPr/>
        </p:nvCxnSpPr>
        <p:spPr>
          <a:xfrm flipV="1">
            <a:off x="3008376" y="1695450"/>
            <a:ext cx="2173224" cy="1076326"/>
          </a:xfrm>
          <a:prstGeom prst="straightConnector1">
            <a:avLst/>
          </a:prstGeom>
          <a:ln w="57150">
            <a:solidFill>
              <a:schemeClr val="accent2">
                <a:lumMod val="20000"/>
                <a:lumOff val="80000"/>
              </a:schemeClr>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57200" y="4672584"/>
            <a:ext cx="8102705" cy="369332"/>
          </a:xfrm>
          <a:prstGeom prst="rect">
            <a:avLst/>
          </a:prstGeom>
          <a:solidFill>
            <a:schemeClr val="accent3">
              <a:lumMod val="20000"/>
              <a:lumOff val="80000"/>
            </a:schemeClr>
          </a:solidFill>
          <a:ln>
            <a:solidFill>
              <a:schemeClr val="accent1"/>
            </a:solidFill>
          </a:ln>
        </p:spPr>
        <p:txBody>
          <a:bodyPr wrap="square" rtlCol="0">
            <a:spAutoFit/>
          </a:bodyPr>
          <a:lstStyle/>
          <a:p>
            <a:r>
              <a:rPr lang="en-US" dirty="0"/>
              <a:t>If Location of Recipient is not available then location of Supplier</a:t>
            </a:r>
          </a:p>
        </p:txBody>
      </p:sp>
      <p:sp>
        <p:nvSpPr>
          <p:cNvPr id="9" name="TextBox 8"/>
          <p:cNvSpPr txBox="1"/>
          <p:nvPr/>
        </p:nvSpPr>
        <p:spPr>
          <a:xfrm rot="20011990">
            <a:off x="2987472" y="1916168"/>
            <a:ext cx="1969450" cy="369332"/>
          </a:xfrm>
          <a:prstGeom prst="rect">
            <a:avLst/>
          </a:prstGeom>
          <a:noFill/>
        </p:spPr>
        <p:txBody>
          <a:bodyPr wrap="none" rtlCol="0">
            <a:spAutoFit/>
          </a:bodyPr>
          <a:lstStyle/>
          <a:p>
            <a:r>
              <a:rPr lang="en-US" b="1">
                <a:latin typeface="Times New Roman" pitchFamily="18" charset="0"/>
                <a:cs typeface="Times New Roman" pitchFamily="18" charset="0"/>
              </a:rPr>
              <a:t>General Provision</a:t>
            </a:r>
            <a:endParaRPr lang="en-US"/>
          </a:p>
        </p:txBody>
      </p:sp>
      <p:sp>
        <p:nvSpPr>
          <p:cNvPr id="20" name="Rectangle 19"/>
          <p:cNvSpPr/>
          <p:nvPr/>
        </p:nvSpPr>
        <p:spPr>
          <a:xfrm>
            <a:off x="5181600" y="2771776"/>
            <a:ext cx="2826256" cy="1447800"/>
          </a:xfrm>
          <a:prstGeom prst="rect">
            <a:avLst/>
          </a:prstGeom>
          <a:solidFill>
            <a:schemeClr val="accent3">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Cambria" pitchFamily="18" charset="0"/>
              </a:rPr>
              <a:t>Specific location as per sec. 13(3) to 13(13)</a:t>
            </a:r>
            <a:endParaRPr lang="en-US" dirty="0">
              <a:solidFill>
                <a:schemeClr val="tx1"/>
              </a:solidFill>
            </a:endParaRPr>
          </a:p>
        </p:txBody>
      </p:sp>
      <p:cxnSp>
        <p:nvCxnSpPr>
          <p:cNvPr id="21" name="Straight Arrow Connector 20"/>
          <p:cNvCxnSpPr/>
          <p:nvPr/>
        </p:nvCxnSpPr>
        <p:spPr>
          <a:xfrm>
            <a:off x="3008376" y="2805766"/>
            <a:ext cx="2209800" cy="823260"/>
          </a:xfrm>
          <a:prstGeom prst="straightConnector1">
            <a:avLst/>
          </a:prstGeom>
          <a:ln w="57150">
            <a:solidFill>
              <a:schemeClr val="accent2">
                <a:lumMod val="20000"/>
                <a:lumOff val="8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rot="1314793">
            <a:off x="3187413" y="3178803"/>
            <a:ext cx="1511952" cy="369332"/>
          </a:xfrm>
          <a:prstGeom prst="rect">
            <a:avLst/>
          </a:prstGeom>
          <a:noFill/>
        </p:spPr>
        <p:txBody>
          <a:bodyPr wrap="none" rtlCol="0">
            <a:spAutoFit/>
          </a:bodyPr>
          <a:lstStyle/>
          <a:p>
            <a:r>
              <a:rPr lang="en-US" b="1" dirty="0">
                <a:latin typeface="Times New Roman" pitchFamily="18" charset="0"/>
                <a:cs typeface="Times New Roman" pitchFamily="18" charset="0"/>
              </a:rPr>
              <a:t>Special Cases</a:t>
            </a:r>
            <a:endParaRPr lang="en-US" dirty="0"/>
          </a:p>
        </p:txBody>
      </p:sp>
    </p:spTree>
    <p:extLst>
      <p:ext uri="{BB962C8B-B14F-4D97-AF65-F5344CB8AC3E}">
        <p14:creationId xmlns:p14="http://schemas.microsoft.com/office/powerpoint/2010/main" val="1409675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10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box(in)">
                                      <p:cBhvr>
                                        <p:cTn id="22" dur="10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10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ox(in)">
                                      <p:cBhvr>
                                        <p:cTn id="32"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2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7151"/>
            <a:ext cx="8229599" cy="304799"/>
          </a:xfrm>
        </p:spPr>
        <p:txBody>
          <a:bodyPr>
            <a:normAutofit fontScale="90000"/>
          </a:bodyPr>
          <a:lstStyle/>
          <a:p>
            <a:r>
              <a:rPr lang="en-US" dirty="0"/>
              <a:t>Sec.13 Specific Service Cross Boarder..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41644318"/>
              </p:ext>
            </p:extLst>
          </p:nvPr>
        </p:nvGraphicFramePr>
        <p:xfrm>
          <a:off x="152401" y="590550"/>
          <a:ext cx="8915400" cy="4419600"/>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57212">
                  <a:extLst>
                    <a:ext uri="{9D8B030D-6E8A-4147-A177-3AD203B41FA5}">
                      <a16:colId xmlns:a16="http://schemas.microsoft.com/office/drawing/2014/main" val="20000"/>
                    </a:ext>
                  </a:extLst>
                </a:gridCol>
                <a:gridCol w="4059692">
                  <a:extLst>
                    <a:ext uri="{9D8B030D-6E8A-4147-A177-3AD203B41FA5}">
                      <a16:colId xmlns:a16="http://schemas.microsoft.com/office/drawing/2014/main" val="20001"/>
                    </a:ext>
                  </a:extLst>
                </a:gridCol>
                <a:gridCol w="1917208">
                  <a:extLst>
                    <a:ext uri="{9D8B030D-6E8A-4147-A177-3AD203B41FA5}">
                      <a16:colId xmlns:a16="http://schemas.microsoft.com/office/drawing/2014/main" val="20002"/>
                    </a:ext>
                  </a:extLst>
                </a:gridCol>
                <a:gridCol w="2381288">
                  <a:extLst>
                    <a:ext uri="{9D8B030D-6E8A-4147-A177-3AD203B41FA5}">
                      <a16:colId xmlns:a16="http://schemas.microsoft.com/office/drawing/2014/main" val="20003"/>
                    </a:ext>
                  </a:extLst>
                </a:gridCol>
              </a:tblGrid>
              <a:tr h="440547">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S. No.</a:t>
                      </a:r>
                      <a:endParaRPr lang="en-GB" sz="1400" b="1" i="0" u="none" strike="noStrike">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 Nature of Service</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Condition</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Place of Supply</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1686736">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13(3)</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indent="0">
                        <a:buFontTx/>
                        <a:buNone/>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Services to Goods</a:t>
                      </a: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 or Individual where physically required to available</a:t>
                      </a:r>
                    </a:p>
                    <a:p>
                      <a:pPr marL="0" marR="0" indent="0" algn="l"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effectLst/>
                          <a:latin typeface="Times New Roman" panose="02020603050405020304" pitchFamily="18" charset="0"/>
                          <a:ea typeface="+mn-ea"/>
                          <a:cs typeface="Times New Roman" panose="02020603050405020304" pitchFamily="18" charset="0"/>
                        </a:rPr>
                        <a:t>"</a:t>
                      </a:r>
                      <a:r>
                        <a:rPr lang="en-US" sz="1100" kern="1200" dirty="0">
                          <a:solidFill>
                            <a:schemeClr val="dk1"/>
                          </a:solidFill>
                          <a:effectLst/>
                          <a:latin typeface="Times New Roman" panose="02020603050405020304" pitchFamily="18" charset="0"/>
                          <a:ea typeface="+mn-ea"/>
                          <a:cs typeface="Times New Roman" panose="02020603050405020304" pitchFamily="18" charset="0"/>
                        </a:rPr>
                        <a:t>Provided further that nothing contained in this clause shall apply in the case of services supplied in respect of goods which are temporarily imported into India for repairs or for any other treatment or process and are exported after such repairs or treatment or process without being put to any use in India, other than that which is required for such repairs or treatment or process;". </a:t>
                      </a:r>
                      <a:r>
                        <a:rPr lang="en-US" sz="1400" kern="1200" baseline="0" dirty="0">
                          <a:solidFill>
                            <a:schemeClr val="dk1"/>
                          </a:solidFill>
                          <a:effectLst/>
                          <a:latin typeface="Times New Roman" panose="02020603050405020304" pitchFamily="18" charset="0"/>
                          <a:ea typeface="+mn-ea"/>
                          <a:cs typeface="Times New Roman" panose="02020603050405020304" pitchFamily="18" charset="0"/>
                        </a:rPr>
                        <a:t> (IGST Amendment Act)</a:t>
                      </a:r>
                      <a:endParaRPr lang="en-US" sz="1100" dirty="0">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If</a:t>
                      </a:r>
                      <a:r>
                        <a:rPr lang="en-GB" sz="1400" b="0" i="0" u="none" strike="noStrike" baseline="0" dirty="0">
                          <a:solidFill>
                            <a:srgbClr val="333333"/>
                          </a:solidFill>
                          <a:effectLst/>
                          <a:latin typeface="Times New Roman" panose="02020603050405020304" pitchFamily="18" charset="0"/>
                          <a:cs typeface="Times New Roman" panose="02020603050405020304" pitchFamily="18" charset="0"/>
                        </a:rPr>
                        <a:t> partially performed in India-POS would be India</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 of goods</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where </a:t>
                      </a:r>
                      <a:r>
                        <a:rPr lang="en-US" sz="1400" b="0" i="0" u="none" strike="noStrike" dirty="0">
                          <a:solidFill>
                            <a:schemeClr val="dk1"/>
                          </a:solidFill>
                          <a:effectLst/>
                          <a:latin typeface="Times New Roman" panose="02020603050405020304" pitchFamily="18" charset="0"/>
                          <a:cs typeface="Times New Roman" panose="02020603050405020304" pitchFamily="18" charset="0"/>
                        </a:rPr>
                        <a:t>Services</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Performed</a:t>
                      </a:r>
                    </a:p>
                    <a:p>
                      <a:pPr algn="ctr" fontAlgn="ctr"/>
                      <a:endParaRPr lang="en-US" sz="1400" b="0" i="0" u="none" strike="noStrike" baseline="0" dirty="0">
                        <a:solidFill>
                          <a:schemeClr val="dk1"/>
                        </a:solidFill>
                        <a:effectLst/>
                        <a:latin typeface="Times New Roman" panose="02020603050405020304" pitchFamily="18" charset="0"/>
                        <a:cs typeface="Times New Roman" panose="02020603050405020304" pitchFamily="18" charset="0"/>
                      </a:endParaRPr>
                    </a:p>
                    <a:p>
                      <a:pPr algn="ctr" fontAlgn="ct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Goods temporarily imported in India for Repair only- POS outside India</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1095245">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13(4)</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Immovable</a:t>
                      </a:r>
                      <a:r>
                        <a:rPr lang="en-US" sz="1400" b="0" u="none" strike="noStrike" baseline="0" dirty="0">
                          <a:effectLst/>
                          <a:latin typeface="Times New Roman" panose="02020603050405020304" pitchFamily="18" charset="0"/>
                          <a:cs typeface="Times New Roman" panose="02020603050405020304" pitchFamily="18" charset="0"/>
                        </a:rPr>
                        <a:t> Property:</a:t>
                      </a:r>
                    </a:p>
                    <a:p>
                      <a:pPr algn="just" fontAlgn="ctr"/>
                      <a:r>
                        <a:rPr lang="en-US" sz="1400" b="0" u="none" strike="noStrike" baseline="0" dirty="0">
                          <a:effectLst/>
                          <a:latin typeface="Times New Roman" panose="02020603050405020304" pitchFamily="18" charset="0"/>
                          <a:cs typeface="Times New Roman" panose="02020603050405020304" pitchFamily="18" charset="0"/>
                        </a:rPr>
                        <a:t>Real estate experts and agent</a:t>
                      </a:r>
                      <a:endParaRPr lang="en-US" sz="1400" b="0" u="none" strike="noStrike" dirty="0">
                        <a:effectLst/>
                        <a:latin typeface="Times New Roman" panose="02020603050405020304" pitchFamily="18" charset="0"/>
                        <a:cs typeface="Times New Roman" panose="02020603050405020304" pitchFamily="18" charset="0"/>
                      </a:endParaRPr>
                    </a:p>
                    <a:p>
                      <a:pPr algn="just" fontAlgn="ctr"/>
                      <a:r>
                        <a:rPr lang="en-US" sz="1400" b="0" u="none" strike="noStrike" dirty="0">
                          <a:solidFill>
                            <a:srgbClr val="FF0000"/>
                          </a:solidFill>
                          <a:effectLst/>
                          <a:latin typeface="Times New Roman" panose="02020603050405020304" pitchFamily="18" charset="0"/>
                          <a:cs typeface="Times New Roman" panose="02020603050405020304" pitchFamily="18" charset="0"/>
                        </a:rPr>
                        <a:t>Accommodation</a:t>
                      </a:r>
                      <a:r>
                        <a:rPr lang="en-US" sz="1400" b="0" u="none" strike="noStrike" dirty="0">
                          <a:effectLst/>
                          <a:latin typeface="Times New Roman" panose="02020603050405020304" pitchFamily="18" charset="0"/>
                          <a:cs typeface="Times New Roman" panose="02020603050405020304" pitchFamily="18" charset="0"/>
                        </a:rPr>
                        <a:t> services</a:t>
                      </a:r>
                      <a:r>
                        <a:rPr lang="en-US" sz="1400" b="0" u="none" strike="noStrike" baseline="0" dirty="0">
                          <a:effectLst/>
                          <a:latin typeface="Times New Roman" panose="02020603050405020304" pitchFamily="18" charset="0"/>
                          <a:cs typeface="Times New Roman" panose="02020603050405020304" pitchFamily="18" charset="0"/>
                        </a:rPr>
                        <a:t> by</a:t>
                      </a:r>
                      <a:r>
                        <a:rPr lang="en-US" sz="1400" b="0" u="none" strike="noStrike" dirty="0">
                          <a:effectLst/>
                          <a:latin typeface="Times New Roman" panose="02020603050405020304" pitchFamily="18" charset="0"/>
                          <a:cs typeface="Times New Roman" panose="02020603050405020304" pitchFamily="18" charset="0"/>
                        </a:rPr>
                        <a:t> Hotel, club, etc..</a:t>
                      </a:r>
                      <a:r>
                        <a:rPr lang="en-US" sz="1400" b="0" u="none" strike="noStrike" baseline="0" dirty="0">
                          <a:effectLst/>
                          <a:latin typeface="Times New Roman" panose="02020603050405020304" pitchFamily="18" charset="0"/>
                          <a:cs typeface="Times New Roman" panose="02020603050405020304" pitchFamily="18" charset="0"/>
                        </a:rPr>
                        <a:t>  </a:t>
                      </a:r>
                    </a:p>
                    <a:p>
                      <a:pPr algn="just" fontAlgn="ctr"/>
                      <a:r>
                        <a:rPr lang="en-US" sz="1400" b="0" u="none" strike="noStrike" baseline="0" dirty="0">
                          <a:effectLst/>
                          <a:latin typeface="Times New Roman" panose="02020603050405020304" pitchFamily="18" charset="0"/>
                          <a:cs typeface="Times New Roman" panose="02020603050405020304" pitchFamily="18" charset="0"/>
                        </a:rPr>
                        <a:t>Construction Service, Interior/Architect</a:t>
                      </a: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If</a:t>
                      </a:r>
                      <a:r>
                        <a:rPr lang="en-GB" sz="1400" b="0" i="0" u="none" strike="noStrike" baseline="0" dirty="0">
                          <a:solidFill>
                            <a:srgbClr val="333333"/>
                          </a:solidFill>
                          <a:effectLst/>
                          <a:latin typeface="Times New Roman" panose="02020603050405020304" pitchFamily="18" charset="0"/>
                          <a:cs typeface="Times New Roman" panose="02020603050405020304" pitchFamily="18" charset="0"/>
                        </a:rPr>
                        <a:t> partially performed in India-POS would be India</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Location</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of Immovable Property</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r h="1197072">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13(5)</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Admission to</a:t>
                      </a:r>
                      <a:r>
                        <a:rPr lang="en-US" sz="1400" b="0" u="none" strike="noStrike" baseline="0" dirty="0">
                          <a:effectLst/>
                          <a:latin typeface="Times New Roman" panose="02020603050405020304" pitchFamily="18" charset="0"/>
                          <a:cs typeface="Times New Roman" panose="02020603050405020304" pitchFamily="18" charset="0"/>
                        </a:rPr>
                        <a:t> and organization service</a:t>
                      </a:r>
                      <a:endParaRPr lang="en-US" sz="1400" b="0" u="none" strike="noStrike" dirty="0">
                        <a:effectLst/>
                        <a:latin typeface="Times New Roman" panose="02020603050405020304" pitchFamily="18" charset="0"/>
                        <a:cs typeface="Times New Roman" panose="02020603050405020304" pitchFamily="18" charset="0"/>
                      </a:endParaRPr>
                    </a:p>
                    <a:p>
                      <a:pPr algn="just" fontAlgn="ctr"/>
                      <a:r>
                        <a:rPr lang="en-US" sz="1400" b="0" u="none" strike="noStrike" dirty="0">
                          <a:effectLst/>
                          <a:latin typeface="Times New Roman" panose="02020603050405020304" pitchFamily="18" charset="0"/>
                          <a:cs typeface="Times New Roman" panose="02020603050405020304" pitchFamily="18" charset="0"/>
                        </a:rPr>
                        <a:t>Cultural/</a:t>
                      </a:r>
                      <a:r>
                        <a:rPr lang="en-US" sz="1400" b="0" u="none" strike="noStrike" baseline="0" dirty="0">
                          <a:effectLst/>
                          <a:latin typeface="Times New Roman" panose="02020603050405020304" pitchFamily="18" charset="0"/>
                          <a:cs typeface="Times New Roman" panose="02020603050405020304" pitchFamily="18" charset="0"/>
                        </a:rPr>
                        <a:t> educational/sport/entertainment event</a:t>
                      </a:r>
                    </a:p>
                    <a:p>
                      <a:pPr algn="just" fontAlgn="ctr"/>
                      <a:r>
                        <a:rPr lang="en-US" sz="1400" b="0" u="none" strike="noStrike" baseline="0" dirty="0">
                          <a:effectLst/>
                          <a:latin typeface="Times New Roman" panose="02020603050405020304" pitchFamily="18" charset="0"/>
                          <a:cs typeface="Times New Roman" panose="02020603050405020304" pitchFamily="18" charset="0"/>
                        </a:rPr>
                        <a:t>Amusement Park</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If</a:t>
                      </a:r>
                      <a:r>
                        <a:rPr lang="en-GB" sz="1400" b="0" i="0" u="none" strike="noStrike" baseline="0" dirty="0">
                          <a:solidFill>
                            <a:srgbClr val="333333"/>
                          </a:solidFill>
                          <a:effectLst/>
                          <a:latin typeface="Times New Roman" panose="02020603050405020304" pitchFamily="18" charset="0"/>
                          <a:cs typeface="Times New Roman" panose="02020603050405020304" pitchFamily="18" charset="0"/>
                        </a:rPr>
                        <a:t> partially performed in India-POS would be India</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Location</a:t>
                      </a:r>
                      <a:r>
                        <a:rPr lang="en-US" sz="1400" u="none" strike="noStrike" baseline="0" dirty="0">
                          <a:effectLst/>
                          <a:latin typeface="Times New Roman" panose="02020603050405020304" pitchFamily="18" charset="0"/>
                          <a:cs typeface="Times New Roman" panose="02020603050405020304" pitchFamily="18" charset="0"/>
                        </a:rPr>
                        <a:t> of Performance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4843789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7151"/>
            <a:ext cx="8229599" cy="304799"/>
          </a:xfrm>
        </p:spPr>
        <p:txBody>
          <a:bodyPr>
            <a:normAutofit fontScale="90000"/>
          </a:bodyPr>
          <a:lstStyle/>
          <a:p>
            <a:r>
              <a:rPr lang="en-US" dirty="0"/>
              <a:t>Sec.13 Specific Service Cross Boarder..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69768048"/>
              </p:ext>
            </p:extLst>
          </p:nvPr>
        </p:nvGraphicFramePr>
        <p:xfrm>
          <a:off x="152400" y="514350"/>
          <a:ext cx="8839201" cy="4267201"/>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562494">
                  <a:extLst>
                    <a:ext uri="{9D8B030D-6E8A-4147-A177-3AD203B41FA5}">
                      <a16:colId xmlns:a16="http://schemas.microsoft.com/office/drawing/2014/main" val="20000"/>
                    </a:ext>
                  </a:extLst>
                </a:gridCol>
                <a:gridCol w="3624496">
                  <a:extLst>
                    <a:ext uri="{9D8B030D-6E8A-4147-A177-3AD203B41FA5}">
                      <a16:colId xmlns:a16="http://schemas.microsoft.com/office/drawing/2014/main" val="20001"/>
                    </a:ext>
                  </a:extLst>
                </a:gridCol>
                <a:gridCol w="2326106">
                  <a:extLst>
                    <a:ext uri="{9D8B030D-6E8A-4147-A177-3AD203B41FA5}">
                      <a16:colId xmlns:a16="http://schemas.microsoft.com/office/drawing/2014/main" val="20002"/>
                    </a:ext>
                  </a:extLst>
                </a:gridCol>
                <a:gridCol w="2326105">
                  <a:extLst>
                    <a:ext uri="{9D8B030D-6E8A-4147-A177-3AD203B41FA5}">
                      <a16:colId xmlns:a16="http://schemas.microsoft.com/office/drawing/2014/main" val="20003"/>
                    </a:ext>
                  </a:extLst>
                </a:gridCol>
              </a:tblGrid>
              <a:tr h="483776">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S. No.</a:t>
                      </a:r>
                      <a:endParaRPr lang="en-GB" sz="1400" b="1" i="0" u="none" strike="noStrike">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 Nature of Service</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Condition</a:t>
                      </a:r>
                      <a:endParaRPr lang="en-GB" sz="14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1" u="none" strike="noStrike" dirty="0">
                          <a:effectLst/>
                          <a:latin typeface="Times New Roman" panose="02020603050405020304" pitchFamily="18" charset="0"/>
                          <a:cs typeface="Times New Roman" panose="02020603050405020304" pitchFamily="18" charset="0"/>
                        </a:rPr>
                        <a:t>Place of Supply</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958184">
                <a:tc rowSpan="2">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13(8)</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Banking service</a:t>
                      </a:r>
                    </a:p>
                    <a:p>
                      <a:pPr algn="just" fontAlgn="ctr"/>
                      <a:r>
                        <a:rPr lang="en-US" sz="1400" b="0" u="none" strike="noStrike" baseline="0" dirty="0">
                          <a:effectLst/>
                          <a:latin typeface="Times New Roman" panose="02020603050405020304" pitchFamily="18" charset="0"/>
                          <a:cs typeface="Times New Roman" panose="02020603050405020304" pitchFamily="18" charset="0"/>
                        </a:rPr>
                        <a:t>Intermediary Service</a:t>
                      </a:r>
                    </a:p>
                    <a:p>
                      <a:pPr algn="just" fontAlgn="ctr"/>
                      <a:r>
                        <a:rPr lang="en-US" sz="1400" b="0" u="none" strike="noStrike" baseline="0" dirty="0">
                          <a:effectLst/>
                          <a:latin typeface="Times New Roman" panose="02020603050405020304" pitchFamily="18" charset="0"/>
                          <a:cs typeface="Times New Roman" panose="02020603050405020304" pitchFamily="18" charset="0"/>
                        </a:rPr>
                        <a:t>Hiring of Road transport vehicle including yachts</a:t>
                      </a:r>
                      <a:r>
                        <a:rPr lang="en-US" sz="1400" b="1" u="none" strike="noStrike" dirty="0">
                          <a:effectLst/>
                          <a:latin typeface="Times New Roman" panose="02020603050405020304" pitchFamily="18" charset="0"/>
                          <a:cs typeface="Times New Roman" panose="02020603050405020304" pitchFamily="18" charset="0"/>
                        </a:rPr>
                        <a:t> </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200" kern="1200" dirty="0">
                        <a:solidFill>
                          <a:schemeClr val="dk1"/>
                        </a:solidFill>
                        <a:effectLst/>
                        <a:latin typeface="Times New Roman" panose="02020603050405020304" pitchFamily="18" charset="0"/>
                        <a:ea typeface="+mn-ea"/>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Location</a:t>
                      </a:r>
                      <a:r>
                        <a:rPr lang="en-US" sz="1400" u="none" strike="noStrike" baseline="0" dirty="0">
                          <a:effectLst/>
                          <a:latin typeface="Times New Roman" panose="02020603050405020304" pitchFamily="18" charset="0"/>
                          <a:cs typeface="Times New Roman" panose="02020603050405020304" pitchFamily="18" charset="0"/>
                        </a:rPr>
                        <a:t> of Supplier of </a:t>
                      </a:r>
                    </a:p>
                    <a:p>
                      <a:pPr algn="ctr" fontAlgn="ctr"/>
                      <a:r>
                        <a:rPr lang="en-US" sz="1400" b="0" i="0" u="none" strike="noStrike" baseline="0" dirty="0">
                          <a:solidFill>
                            <a:srgbClr val="333333"/>
                          </a:solidFill>
                          <a:effectLst/>
                          <a:latin typeface="Times New Roman" panose="02020603050405020304" pitchFamily="18" charset="0"/>
                          <a:cs typeface="Times New Roman" panose="02020603050405020304" pitchFamily="18" charset="0"/>
                        </a:rPr>
                        <a:t>Service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933215">
                <a:tc vMerge="1">
                  <a:txBody>
                    <a:bodyPr/>
                    <a:lstStyle/>
                    <a:p>
                      <a:endParaRPr lang="en-US"/>
                    </a:p>
                  </a:txBody>
                  <a:tcPr/>
                </a:tc>
                <a:tc gridSpan="3">
                  <a:txBody>
                    <a:bodyPr/>
                    <a:lstStyle/>
                    <a:p>
                      <a:pPr algn="just"/>
                      <a:r>
                        <a:rPr lang="en-US" sz="1400" kern="1200" dirty="0">
                          <a:solidFill>
                            <a:schemeClr val="dk1"/>
                          </a:solidFill>
                          <a:effectLst/>
                          <a:latin typeface="Times New Roman" panose="02020603050405020304" pitchFamily="18" charset="0"/>
                          <a:ea typeface="+mn-ea"/>
                          <a:cs typeface="Times New Roman" panose="02020603050405020304" pitchFamily="18" charset="0"/>
                        </a:rPr>
                        <a:t>“intermediary” means a broker, an agent or any other person, by whatever name called, who arranges or facilitates the supply of goods or services or both, or securities, between two or more persons, but does not include a person who supplies such goods or services or both or securities on his own account; </a:t>
                      </a:r>
                      <a:endParaRPr lang="en-US" sz="1400" dirty="0">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pPr algn="ctr" fontAlgn="ctr"/>
                      <a:endParaRPr lang="en-GB" sz="12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algn="ctr" fontAlgn="ctr"/>
                      <a:endParaRPr lang="en-GB" sz="14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720980">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13(9)</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indent="0">
                        <a:buFontTx/>
                        <a:buNone/>
                      </a:pPr>
                      <a:r>
                        <a:rPr lang="en-US" sz="1400" kern="1200" dirty="0">
                          <a:solidFill>
                            <a:schemeClr val="dk1"/>
                          </a:solidFill>
                          <a:effectLst/>
                          <a:latin typeface="Times New Roman" panose="02020603050405020304" pitchFamily="18" charset="0"/>
                          <a:ea typeface="+mn-ea"/>
                          <a:cs typeface="Times New Roman" panose="02020603050405020304" pitchFamily="18" charset="0"/>
                        </a:rPr>
                        <a:t>Transportation of Goods (exclude mail/courier)</a:t>
                      </a:r>
                      <a:endParaRPr lang="en-US" sz="1400" kern="1200" baseline="0" dirty="0">
                        <a:solidFill>
                          <a:schemeClr val="dk1"/>
                        </a:solidFill>
                        <a:effectLst/>
                        <a:latin typeface="Times New Roman" panose="02020603050405020304" pitchFamily="18" charset="0"/>
                        <a:ea typeface="+mn-ea"/>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sz="1100" dirty="0">
                          <a:latin typeface="Times New Roman" panose="02020603050405020304" pitchFamily="18" charset="0"/>
                          <a:cs typeface="Times New Roman" panose="02020603050405020304" pitchFamily="18" charset="0"/>
                        </a:rPr>
                        <a:t>NIL</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Place of destination of</a:t>
                      </a:r>
                      <a:r>
                        <a:rPr lang="en-US" sz="1400" b="0" i="0" u="none" strike="noStrike" baseline="0" dirty="0">
                          <a:solidFill>
                            <a:schemeClr val="dk1"/>
                          </a:solidFill>
                          <a:effectLst/>
                          <a:latin typeface="Times New Roman" panose="02020603050405020304" pitchFamily="18" charset="0"/>
                          <a:cs typeface="Times New Roman" panose="02020603050405020304" pitchFamily="18" charset="0"/>
                        </a:rPr>
                        <a:t> Goods</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585523">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13(10)</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baseline="0" dirty="0">
                          <a:effectLst/>
                          <a:latin typeface="Times New Roman" panose="02020603050405020304" pitchFamily="18" charset="0"/>
                          <a:cs typeface="Times New Roman" panose="02020603050405020304" pitchFamily="18" charset="0"/>
                        </a:rPr>
                        <a:t>Transportation of Passenger</a:t>
                      </a:r>
                    </a:p>
                    <a:p>
                      <a:pPr algn="just"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Passenger embarks on the conveyance </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r h="585523">
                <a:tc>
                  <a:txBody>
                    <a:bodyPr/>
                    <a:lstStyle/>
                    <a:p>
                      <a:pPr algn="just" fontAlgn="ctr"/>
                      <a:r>
                        <a:rPr lang="en-US" sz="1400" b="0" i="0" u="none" strike="noStrike" dirty="0">
                          <a:solidFill>
                            <a:schemeClr val="dk1"/>
                          </a:solidFill>
                          <a:effectLst/>
                          <a:latin typeface="Times New Roman" panose="02020603050405020304" pitchFamily="18" charset="0"/>
                          <a:cs typeface="Times New Roman" panose="02020603050405020304" pitchFamily="18" charset="0"/>
                        </a:rPr>
                        <a:t>13(11)</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400" b="0" u="none" strike="noStrike" dirty="0">
                          <a:effectLst/>
                          <a:latin typeface="Times New Roman" panose="02020603050405020304" pitchFamily="18" charset="0"/>
                          <a:cs typeface="Times New Roman" panose="02020603050405020304" pitchFamily="18" charset="0"/>
                        </a:rPr>
                        <a:t>On Board Service</a:t>
                      </a:r>
                      <a:endParaRPr lang="en-US" sz="1400" b="0" u="none" strike="noStrike" baseline="0" dirty="0">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400" b="0" i="0" u="none" strike="noStrike" dirty="0">
                          <a:solidFill>
                            <a:srgbClr val="333333"/>
                          </a:solidFill>
                          <a:effectLst/>
                          <a:latin typeface="Times New Roman" panose="02020603050405020304" pitchFamily="18" charset="0"/>
                          <a:cs typeface="Times New Roman" panose="02020603050405020304" pitchFamily="18" charset="0"/>
                        </a:rPr>
                        <a:t>NIL</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400" u="none" strike="noStrike" dirty="0">
                          <a:effectLst/>
                          <a:latin typeface="Times New Roman" panose="02020603050405020304" pitchFamily="18" charset="0"/>
                          <a:cs typeface="Times New Roman" panose="02020603050405020304" pitchFamily="18" charset="0"/>
                        </a:rPr>
                        <a:t>Place of first schedule departure of</a:t>
                      </a:r>
                      <a:r>
                        <a:rPr lang="en-US" sz="1400" u="none" strike="noStrike" baseline="0" dirty="0">
                          <a:effectLst/>
                          <a:latin typeface="Times New Roman" panose="02020603050405020304" pitchFamily="18" charset="0"/>
                          <a:cs typeface="Times New Roman" panose="02020603050405020304" pitchFamily="18" charset="0"/>
                        </a:rPr>
                        <a:t> conveyance</a:t>
                      </a:r>
                      <a:endParaRPr lang="en-GB" sz="14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85967807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7151"/>
            <a:ext cx="8229599" cy="304799"/>
          </a:xfrm>
        </p:spPr>
        <p:txBody>
          <a:bodyPr>
            <a:normAutofit fontScale="90000"/>
          </a:bodyPr>
          <a:lstStyle/>
          <a:p>
            <a:r>
              <a:rPr lang="en-US" dirty="0"/>
              <a:t>Sec.13 Specific Service Cross Boarder..</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37588472"/>
              </p:ext>
            </p:extLst>
          </p:nvPr>
        </p:nvGraphicFramePr>
        <p:xfrm>
          <a:off x="152400" y="531191"/>
          <a:ext cx="8839201" cy="4511067"/>
        </p:xfrm>
        <a:graphic>
          <a:graphicData uri="http://schemas.openxmlformats.org/drawingml/2006/table">
            <a:tbl>
              <a:tblPr>
                <a:effectLst>
                  <a:innerShdw blurRad="63500" dist="50800" dir="16200000">
                    <a:prstClr val="black">
                      <a:alpha val="50000"/>
                    </a:prstClr>
                  </a:innerShdw>
                </a:effectLst>
                <a:tableStyleId>{073A0DAA-6AF3-43AB-8588-CEC1D06C72B9}</a:tableStyleId>
              </a:tblPr>
              <a:tblGrid>
                <a:gridCol w="685800">
                  <a:extLst>
                    <a:ext uri="{9D8B030D-6E8A-4147-A177-3AD203B41FA5}">
                      <a16:colId xmlns:a16="http://schemas.microsoft.com/office/drawing/2014/main" val="20000"/>
                    </a:ext>
                  </a:extLst>
                </a:gridCol>
                <a:gridCol w="3501190">
                  <a:extLst>
                    <a:ext uri="{9D8B030D-6E8A-4147-A177-3AD203B41FA5}">
                      <a16:colId xmlns:a16="http://schemas.microsoft.com/office/drawing/2014/main" val="20001"/>
                    </a:ext>
                  </a:extLst>
                </a:gridCol>
                <a:gridCol w="2326106">
                  <a:extLst>
                    <a:ext uri="{9D8B030D-6E8A-4147-A177-3AD203B41FA5}">
                      <a16:colId xmlns:a16="http://schemas.microsoft.com/office/drawing/2014/main" val="20002"/>
                    </a:ext>
                  </a:extLst>
                </a:gridCol>
                <a:gridCol w="2326105">
                  <a:extLst>
                    <a:ext uri="{9D8B030D-6E8A-4147-A177-3AD203B41FA5}">
                      <a16:colId xmlns:a16="http://schemas.microsoft.com/office/drawing/2014/main" val="20003"/>
                    </a:ext>
                  </a:extLst>
                </a:gridCol>
              </a:tblGrid>
              <a:tr h="357910">
                <a:tc>
                  <a:txBody>
                    <a:bodyPr/>
                    <a:lstStyle/>
                    <a:p>
                      <a:pPr algn="ctr" fontAlgn="ctr"/>
                      <a:r>
                        <a:rPr lang="en-US" sz="1600" b="1" u="none" strike="noStrike">
                          <a:effectLst/>
                          <a:latin typeface="Times New Roman" panose="02020603050405020304" pitchFamily="18" charset="0"/>
                          <a:cs typeface="Times New Roman" panose="02020603050405020304" pitchFamily="18" charset="0"/>
                        </a:rPr>
                        <a:t>S. No.</a:t>
                      </a:r>
                      <a:endParaRPr lang="en-GB" sz="1600" b="1" i="0" u="none" strike="noStrike">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600" b="1" u="none" strike="noStrike" dirty="0">
                          <a:effectLst/>
                          <a:latin typeface="Times New Roman" panose="02020603050405020304" pitchFamily="18" charset="0"/>
                          <a:cs typeface="Times New Roman" panose="02020603050405020304" pitchFamily="18" charset="0"/>
                        </a:rPr>
                        <a:t> Nature of Service</a:t>
                      </a:r>
                      <a:endParaRPr lang="en-GB" sz="16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600" b="1" u="none" strike="noStrike" dirty="0">
                          <a:effectLst/>
                          <a:latin typeface="Times New Roman" panose="02020603050405020304" pitchFamily="18" charset="0"/>
                          <a:cs typeface="Times New Roman" panose="02020603050405020304" pitchFamily="18" charset="0"/>
                        </a:rPr>
                        <a:t>Condition</a:t>
                      </a:r>
                      <a:endParaRPr lang="en-GB" sz="1600" b="1" i="0" u="none" strike="noStrike" dirty="0">
                        <a:solidFill>
                          <a:srgbClr val="353435"/>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600" b="1" u="none" strike="noStrike" dirty="0">
                          <a:effectLst/>
                          <a:latin typeface="Times New Roman" panose="02020603050405020304" pitchFamily="18" charset="0"/>
                          <a:cs typeface="Times New Roman" panose="02020603050405020304" pitchFamily="18" charset="0"/>
                        </a:rPr>
                        <a:t>Place of Supply</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533400">
                <a:tc>
                  <a:txBody>
                    <a:bodyPr/>
                    <a:lstStyle/>
                    <a:p>
                      <a:pPr algn="just" fontAlgn="ctr"/>
                      <a:r>
                        <a:rPr lang="en-US" sz="1600" b="0" i="0" u="none" strike="noStrike" dirty="0">
                          <a:solidFill>
                            <a:schemeClr val="dk1"/>
                          </a:solidFill>
                          <a:effectLst/>
                          <a:latin typeface="Times New Roman" panose="02020603050405020304" pitchFamily="18" charset="0"/>
                          <a:cs typeface="Times New Roman" panose="02020603050405020304" pitchFamily="18" charset="0"/>
                        </a:rPr>
                        <a:t>13(12)</a:t>
                      </a: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600" b="0" u="none" strike="noStrike" dirty="0">
                          <a:effectLst/>
                          <a:latin typeface="Times New Roman" panose="02020603050405020304" pitchFamily="18" charset="0"/>
                          <a:cs typeface="Times New Roman" panose="02020603050405020304" pitchFamily="18" charset="0"/>
                        </a:rPr>
                        <a:t>Online</a:t>
                      </a:r>
                      <a:r>
                        <a:rPr lang="en-US" sz="1600" b="0" u="none" strike="noStrike" baseline="0" dirty="0">
                          <a:effectLst/>
                          <a:latin typeface="Times New Roman" panose="02020603050405020304" pitchFamily="18" charset="0"/>
                          <a:cs typeface="Times New Roman" panose="02020603050405020304" pitchFamily="18" charset="0"/>
                        </a:rPr>
                        <a:t> Database Service</a:t>
                      </a:r>
                    </a:p>
                    <a:p>
                      <a:pPr algn="just" fontAlgn="ctr"/>
                      <a:r>
                        <a:rPr lang="en-US" sz="1600" b="1" u="none" strike="noStrike" dirty="0">
                          <a:effectLst/>
                          <a:latin typeface="Times New Roman" panose="02020603050405020304" pitchFamily="18" charset="0"/>
                          <a:cs typeface="Times New Roman" panose="02020603050405020304" pitchFamily="18" charset="0"/>
                        </a:rPr>
                        <a:t> </a:t>
                      </a: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Any-2 of recipient</a:t>
                      </a:r>
                    </a:p>
                    <a:p>
                      <a:pPr algn="ctr"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Address</a:t>
                      </a:r>
                    </a:p>
                    <a:p>
                      <a:pPr algn="ctr"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Billing address</a:t>
                      </a:r>
                      <a:endParaRPr lang="en-GB" sz="1600" b="0" i="0" u="none" strike="noStrike" baseline="0" dirty="0">
                        <a:solidFill>
                          <a:srgbClr val="333333"/>
                        </a:solidFill>
                        <a:effectLst/>
                        <a:latin typeface="Times New Roman" panose="02020603050405020304" pitchFamily="18" charset="0"/>
                        <a:cs typeface="Times New Roman" panose="02020603050405020304" pitchFamily="18" charset="0"/>
                      </a:endParaRPr>
                    </a:p>
                    <a:p>
                      <a:pPr algn="ctr" fontAlgn="ctr"/>
                      <a:r>
                        <a:rPr lang="en-GB" sz="1600" b="0" i="0" u="none" strike="noStrike" baseline="0" dirty="0">
                          <a:solidFill>
                            <a:srgbClr val="333333"/>
                          </a:solidFill>
                          <a:effectLst/>
                          <a:latin typeface="Times New Roman" panose="02020603050405020304" pitchFamily="18" charset="0"/>
                          <a:cs typeface="Times New Roman" panose="02020603050405020304" pitchFamily="18" charset="0"/>
                        </a:rPr>
                        <a:t>CC, DC, bank</a:t>
                      </a:r>
                    </a:p>
                    <a:p>
                      <a:pPr algn="ctr" fontAlgn="ctr"/>
                      <a:r>
                        <a:rPr lang="en-GB" sz="1600" b="0" i="0" u="none" strike="noStrike" baseline="0" dirty="0">
                          <a:solidFill>
                            <a:srgbClr val="333333"/>
                          </a:solidFill>
                          <a:effectLst/>
                          <a:latin typeface="Times New Roman" panose="02020603050405020304" pitchFamily="18" charset="0"/>
                          <a:cs typeface="Times New Roman" panose="02020603050405020304" pitchFamily="18" charset="0"/>
                        </a:rPr>
                        <a:t>LL No, SIM, IP address</a:t>
                      </a: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US" sz="1600" u="none" strike="noStrike" dirty="0">
                          <a:effectLst/>
                          <a:latin typeface="Times New Roman" panose="02020603050405020304" pitchFamily="18" charset="0"/>
                          <a:cs typeface="Times New Roman" panose="02020603050405020304" pitchFamily="18" charset="0"/>
                        </a:rPr>
                        <a:t>Location</a:t>
                      </a:r>
                      <a:r>
                        <a:rPr lang="en-US" sz="1600" u="none" strike="noStrike" baseline="0" dirty="0">
                          <a:effectLst/>
                          <a:latin typeface="Times New Roman" panose="02020603050405020304" pitchFamily="18" charset="0"/>
                          <a:cs typeface="Times New Roman" panose="02020603050405020304" pitchFamily="18" charset="0"/>
                        </a:rPr>
                        <a:t> of Recipient of </a:t>
                      </a:r>
                    </a:p>
                    <a:p>
                      <a:pPr algn="ctr" fontAlgn="ctr"/>
                      <a:r>
                        <a:rPr lang="en-US" sz="1600" b="0" i="0" u="none" strike="noStrike" baseline="0" dirty="0">
                          <a:solidFill>
                            <a:srgbClr val="333333"/>
                          </a:solidFill>
                          <a:effectLst/>
                          <a:latin typeface="Times New Roman" panose="02020603050405020304" pitchFamily="18" charset="0"/>
                          <a:cs typeface="Times New Roman" panose="02020603050405020304" pitchFamily="18" charset="0"/>
                        </a:rPr>
                        <a:t>Service</a:t>
                      </a: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381000">
                <a:tc>
                  <a:txBody>
                    <a:bodyPr/>
                    <a:lstStyle/>
                    <a:p>
                      <a:pPr algn="just"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13(13)</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gridSpan="3">
                  <a:txBody>
                    <a:bodyPr/>
                    <a:lstStyle/>
                    <a:p>
                      <a:pPr marL="0" marR="0" indent="0" algn="just" defTabSz="914400" rtl="0" eaLnBrk="1" fontAlgn="ctr" latinLnBrk="0" hangingPunct="1">
                        <a:lnSpc>
                          <a:spcPct val="100000"/>
                        </a:lnSpc>
                        <a:spcBef>
                          <a:spcPts val="0"/>
                        </a:spcBef>
                        <a:spcAft>
                          <a:spcPts val="0"/>
                        </a:spcAft>
                        <a:buClrTx/>
                        <a:buSzTx/>
                        <a:buFontTx/>
                        <a:buNone/>
                        <a:tabLst/>
                        <a:defRPr/>
                      </a:pPr>
                      <a:r>
                        <a:rPr lang="en-US" sz="1600" kern="1200" dirty="0">
                          <a:solidFill>
                            <a:schemeClr val="dk1"/>
                          </a:solidFill>
                          <a:effectLst/>
                          <a:latin typeface="Times New Roman" panose="02020603050405020304" pitchFamily="18" charset="0"/>
                          <a:ea typeface="+mn-ea"/>
                          <a:cs typeface="Times New Roman" panose="02020603050405020304" pitchFamily="18" charset="0"/>
                        </a:rPr>
                        <a:t>In order to prevent double taxation or non-taxation of the supply of a service, or for the uniform application of rules, the Government shall have the power to notify any description of services or circumstances in which the place of supply shall be the place of effective use and enjoyment of a service. </a:t>
                      </a:r>
                      <a:endParaRPr lang="en-US" sz="1600" dirty="0">
                        <a:latin typeface="Times New Roman" panose="02020603050405020304" pitchFamily="18" charset="0"/>
                        <a:cs typeface="Times New Roman" panose="02020603050405020304" pitchFamily="18" charset="0"/>
                      </a:endParaRPr>
                    </a:p>
                    <a:p>
                      <a:pPr algn="just" fontAlgn="ct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hMerge="1">
                  <a:txBody>
                    <a:bodyPr/>
                    <a:lstStyle/>
                    <a:p>
                      <a:pPr algn="ctr" fontAlgn="ctr"/>
                      <a:endParaRPr lang="en-GB" sz="1400" b="0" i="0" u="none" strike="noStrike" dirty="0">
                        <a:solidFill>
                          <a:srgbClr val="333333"/>
                        </a:solidFill>
                        <a:effectLst/>
                        <a:latin typeface="Arial"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hMerge="1">
                  <a:txBody>
                    <a:bodyPr/>
                    <a:lstStyle/>
                    <a:p>
                      <a:pPr marL="0" marR="0" indent="0" algn="ctr" defTabSz="914400" rtl="0" eaLnBrk="1" fontAlgn="ctr" latinLnBrk="0" hangingPunct="1">
                        <a:lnSpc>
                          <a:spcPct val="100000"/>
                        </a:lnSpc>
                        <a:spcBef>
                          <a:spcPts val="0"/>
                        </a:spcBef>
                        <a:spcAft>
                          <a:spcPts val="0"/>
                        </a:spcAft>
                        <a:buClrTx/>
                        <a:buSzTx/>
                        <a:buFontTx/>
                        <a:buNone/>
                        <a:tabLst/>
                        <a:defRPr/>
                      </a:pPr>
                      <a:endParaRPr lang="en-US" sz="1400" b="0" i="0" u="none" strike="noStrike" kern="1200" dirty="0">
                        <a:solidFill>
                          <a:schemeClr val="dk1"/>
                        </a:solidFill>
                        <a:effectLst/>
                        <a:latin typeface="+mn-lt"/>
                        <a:ea typeface="+mn-ea"/>
                        <a:cs typeface="+mn-cs"/>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2"/>
                  </a:ext>
                </a:extLst>
              </a:tr>
              <a:tr h="346582">
                <a:tc>
                  <a:txBody>
                    <a:bodyPr/>
                    <a:lstStyle/>
                    <a:p>
                      <a:pPr algn="just"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N.No.4/2019</a:t>
                      </a:r>
                    </a:p>
                    <a:p>
                      <a:pPr algn="just"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30-09-2019</a:t>
                      </a: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r>
                        <a:rPr lang="en-US" sz="1600" b="0" i="0" u="none" strike="noStrike" kern="1200" dirty="0">
                          <a:solidFill>
                            <a:schemeClr val="dk1"/>
                          </a:solidFill>
                          <a:effectLst/>
                          <a:latin typeface="Times New Roman" panose="02020603050405020304" pitchFamily="18" charset="0"/>
                          <a:ea typeface="+mn-ea"/>
                          <a:cs typeface="Times New Roman" panose="02020603050405020304" pitchFamily="18" charset="0"/>
                        </a:rPr>
                        <a:t>Supply of research and development services related to pharmaceutical sector from taxable</a:t>
                      </a:r>
                      <a:r>
                        <a:rPr lang="en-US" sz="1600" b="0" i="0" u="none" strike="noStrike" kern="1200" baseline="0" dirty="0">
                          <a:solidFill>
                            <a:schemeClr val="dk1"/>
                          </a:solidFill>
                          <a:effectLst/>
                          <a:latin typeface="Times New Roman" panose="02020603050405020304" pitchFamily="18" charset="0"/>
                          <a:ea typeface="+mn-ea"/>
                          <a:cs typeface="Times New Roman" panose="02020603050405020304" pitchFamily="18" charset="0"/>
                        </a:rPr>
                        <a:t> territory to non taxable</a:t>
                      </a:r>
                      <a:endParaRPr lang="en-US" sz="1600" b="0" u="none" strike="noStrike" baseline="0" dirty="0">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en-GB" sz="1600" b="0" i="0" u="none" strike="noStrike" dirty="0">
                          <a:solidFill>
                            <a:srgbClr val="333333"/>
                          </a:solidFill>
                          <a:effectLst/>
                          <a:latin typeface="Times New Roman" panose="02020603050405020304" pitchFamily="18" charset="0"/>
                          <a:cs typeface="Times New Roman" panose="02020603050405020304" pitchFamily="18" charset="0"/>
                        </a:rPr>
                        <a:t>Location</a:t>
                      </a:r>
                      <a:r>
                        <a:rPr lang="en-GB" sz="1600" b="0" i="0" u="none" strike="noStrike" baseline="0" dirty="0">
                          <a:solidFill>
                            <a:srgbClr val="333333"/>
                          </a:solidFill>
                          <a:effectLst/>
                          <a:latin typeface="Times New Roman" panose="02020603050405020304" pitchFamily="18" charset="0"/>
                          <a:cs typeface="Times New Roman" panose="02020603050405020304" pitchFamily="18" charset="0"/>
                        </a:rPr>
                        <a:t> of Recipient of service</a:t>
                      </a: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720002">
                <a:tc>
                  <a:txBody>
                    <a:bodyPr/>
                    <a:lstStyle/>
                    <a:p>
                      <a:pPr algn="just" fontAlgn="ct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fontAlgn="ct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endParaRPr lang="en-GB" sz="1600" b="0" i="0" u="none" strike="noStrike" dirty="0">
                        <a:solidFill>
                          <a:srgbClr val="333333"/>
                        </a:solidFill>
                        <a:effectLst/>
                        <a:latin typeface="Times New Roman" panose="02020603050405020304" pitchFamily="18" charset="0"/>
                        <a:cs typeface="Times New Roman" panose="02020603050405020304" pitchFamily="18" charset="0"/>
                      </a:endParaRPr>
                    </a:p>
                  </a:txBody>
                  <a:tcPr marL="6465" marR="6465" marT="646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3323782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pt-BR" sz="3000" b="1" dirty="0">
                <a:latin typeface="Times New Roman" panose="02020603050405020304" pitchFamily="18" charset="0"/>
                <a:cs typeface="Times New Roman" panose="02020603050405020304" pitchFamily="18" charset="0"/>
              </a:rPr>
              <a:t>Circular No. 103/22/2019-GST</a:t>
            </a:r>
            <a:br>
              <a:rPr lang="pt-BR" sz="3000" b="1" dirty="0">
                <a:latin typeface="Times New Roman" panose="02020603050405020304" pitchFamily="18" charset="0"/>
                <a:cs typeface="Times New Roman" panose="02020603050405020304" pitchFamily="18" charset="0"/>
              </a:rPr>
            </a:br>
            <a:r>
              <a:rPr lang="pt-BR" sz="3000" dirty="0" err="1">
                <a:latin typeface="Times New Roman" panose="02020603050405020304" pitchFamily="18" charset="0"/>
                <a:cs typeface="Times New Roman" panose="02020603050405020304" pitchFamily="18" charset="0"/>
              </a:rPr>
              <a:t>Dated</a:t>
            </a:r>
            <a:r>
              <a:rPr lang="pt-BR" sz="3000" dirty="0">
                <a:latin typeface="Times New Roman" panose="02020603050405020304" pitchFamily="18" charset="0"/>
                <a:cs typeface="Times New Roman" panose="02020603050405020304" pitchFamily="18" charset="0"/>
              </a:rPr>
              <a:t> 28</a:t>
            </a:r>
            <a:r>
              <a:rPr lang="pt-BR" sz="3000" baseline="30000" dirty="0">
                <a:latin typeface="Times New Roman" panose="02020603050405020304" pitchFamily="18" charset="0"/>
                <a:cs typeface="Times New Roman" panose="02020603050405020304" pitchFamily="18" charset="0"/>
              </a:rPr>
              <a:t>th</a:t>
            </a:r>
            <a:r>
              <a:rPr lang="pt-BR" sz="3000" dirty="0">
                <a:latin typeface="Times New Roman" panose="02020603050405020304" pitchFamily="18" charset="0"/>
                <a:cs typeface="Times New Roman" panose="02020603050405020304" pitchFamily="18" charset="0"/>
              </a:rPr>
              <a:t> </a:t>
            </a:r>
            <a:r>
              <a:rPr lang="pt-BR" sz="3000" dirty="0" err="1">
                <a:latin typeface="Times New Roman" panose="02020603050405020304" pitchFamily="18" charset="0"/>
                <a:cs typeface="Times New Roman" panose="02020603050405020304" pitchFamily="18" charset="0"/>
              </a:rPr>
              <a:t>June</a:t>
            </a:r>
            <a:r>
              <a:rPr lang="pt-BR" sz="3000" dirty="0">
                <a:latin typeface="Times New Roman" panose="02020603050405020304" pitchFamily="18" charset="0"/>
                <a:cs typeface="Times New Roman" panose="02020603050405020304" pitchFamily="18" charset="0"/>
              </a:rPr>
              <a:t>, 2019</a:t>
            </a: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47500" lnSpcReduction="20000"/>
          </a:bodyPr>
          <a:lstStyle/>
          <a:p>
            <a:pPr marL="0" indent="0" algn="just">
              <a:buNone/>
            </a:pPr>
            <a:r>
              <a:rPr lang="en-US" dirty="0">
                <a:latin typeface="Times New Roman" panose="02020603050405020304" pitchFamily="18" charset="0"/>
                <a:cs typeface="Times New Roman" panose="02020603050405020304" pitchFamily="18" charset="0"/>
              </a:rPr>
              <a:t>Issue- </a:t>
            </a:r>
          </a:p>
          <a:p>
            <a:pPr algn="just"/>
            <a:r>
              <a:rPr lang="en-US" dirty="0">
                <a:latin typeface="Times New Roman" panose="02020603050405020304" pitchFamily="18" charset="0"/>
                <a:cs typeface="Times New Roman" panose="02020603050405020304" pitchFamily="18" charset="0"/>
              </a:rPr>
              <a:t>Various services are being provided by the port authorities to its clients in relation to </a:t>
            </a:r>
            <a:r>
              <a:rPr lang="en-US" dirty="0">
                <a:solidFill>
                  <a:schemeClr val="accent6"/>
                </a:solidFill>
                <a:latin typeface="Times New Roman" panose="02020603050405020304" pitchFamily="18" charset="0"/>
                <a:cs typeface="Times New Roman" panose="02020603050405020304" pitchFamily="18" charset="0"/>
              </a:rPr>
              <a:t>cargo handling</a:t>
            </a:r>
            <a:r>
              <a:rPr lang="en-US" dirty="0">
                <a:latin typeface="Times New Roman" panose="02020603050405020304" pitchFamily="18" charset="0"/>
                <a:cs typeface="Times New Roman" panose="02020603050405020304" pitchFamily="18" charset="0"/>
              </a:rPr>
              <a:t>. Some of such services are in respect of arrival of wagons at port, haulage of wagons inside port area up-to place of unloading, siding of wagons inside the port, unloading of wagons, movement of unloaded cargo to plot and staking hereof, movement of unloaded cargo to berth, shipment/loading on vessel etc.</a:t>
            </a:r>
          </a:p>
          <a:p>
            <a:pPr algn="just"/>
            <a:r>
              <a:rPr lang="en-US" dirty="0">
                <a:latin typeface="Times New Roman" panose="02020603050405020304" pitchFamily="18" charset="0"/>
                <a:cs typeface="Times New Roman" panose="02020603050405020304" pitchFamily="18" charset="0"/>
              </a:rPr>
              <a:t>Doubts have been raised about  determination of place of supply for such services i.e. whether the same would be determined in terms of the provisions contained in sub-section (2) of Section 12 or sub-section (2) of Section 13 of the IGST Act, as the case may be or the same shall be determined in terms of the provisions contained in sub-section (3) of Section 12 of the IGST Act</a:t>
            </a:r>
          </a:p>
          <a:p>
            <a:pPr marL="0" indent="0" algn="just">
              <a:buNone/>
            </a:pPr>
            <a:r>
              <a:rPr lang="en-US" dirty="0">
                <a:latin typeface="Times New Roman" panose="02020603050405020304" pitchFamily="18" charset="0"/>
                <a:cs typeface="Times New Roman" panose="02020603050405020304" pitchFamily="18" charset="0"/>
              </a:rPr>
              <a:t>Clarification-</a:t>
            </a:r>
          </a:p>
          <a:p>
            <a:pPr marL="0" indent="0" algn="just">
              <a:buNone/>
            </a:pPr>
            <a:r>
              <a:rPr lang="en-US" dirty="0">
                <a:latin typeface="Times New Roman" panose="02020603050405020304" pitchFamily="18" charset="0"/>
                <a:cs typeface="Times New Roman" panose="02020603050405020304" pitchFamily="18" charset="0"/>
              </a:rPr>
              <a:t>It is hereby clarified that such services are ancillary to or related to cargo handling services and are </a:t>
            </a:r>
            <a:r>
              <a:rPr lang="en-US" dirty="0">
                <a:solidFill>
                  <a:schemeClr val="accent6"/>
                </a:solidFill>
                <a:latin typeface="Times New Roman" panose="02020603050405020304" pitchFamily="18" charset="0"/>
                <a:cs typeface="Times New Roman" panose="02020603050405020304" pitchFamily="18" charset="0"/>
              </a:rPr>
              <a:t>not related to immovable property</a:t>
            </a:r>
            <a:r>
              <a:rPr lang="en-US" dirty="0">
                <a:latin typeface="Times New Roman" panose="02020603050405020304" pitchFamily="18" charset="0"/>
                <a:cs typeface="Times New Roman" panose="02020603050405020304" pitchFamily="18" charset="0"/>
              </a:rPr>
              <a:t>. Accordingly, the place of supply of such services will be determined as per the provisions contained in sub-section (2) of Section 12 or sub-section (2) of Section 13 of the IGST Act, as the case may be, depending upon the terms of the contract between the supplier and recipient of such services</a:t>
            </a: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389730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pt-BR" sz="3000" b="1" dirty="0">
                <a:latin typeface="Times New Roman" panose="02020603050405020304" pitchFamily="18" charset="0"/>
                <a:cs typeface="Times New Roman" panose="02020603050405020304" pitchFamily="18" charset="0"/>
              </a:rPr>
              <a:t>Circular No. 118/37/2019-GST</a:t>
            </a:r>
            <a:br>
              <a:rPr lang="pt-BR" sz="3000" b="1" dirty="0">
                <a:latin typeface="Times New Roman" panose="02020603050405020304" pitchFamily="18" charset="0"/>
                <a:cs typeface="Times New Roman" panose="02020603050405020304" pitchFamily="18" charset="0"/>
              </a:rPr>
            </a:br>
            <a:r>
              <a:rPr lang="pt-BR" sz="3000" dirty="0" err="1">
                <a:latin typeface="Times New Roman" panose="02020603050405020304" pitchFamily="18" charset="0"/>
                <a:cs typeface="Times New Roman" panose="02020603050405020304" pitchFamily="18" charset="0"/>
              </a:rPr>
              <a:t>Dated</a:t>
            </a:r>
            <a:r>
              <a:rPr lang="pt-BR" sz="3000" dirty="0">
                <a:latin typeface="Times New Roman" panose="02020603050405020304" pitchFamily="18" charset="0"/>
                <a:cs typeface="Times New Roman" panose="02020603050405020304" pitchFamily="18" charset="0"/>
              </a:rPr>
              <a:t>: 11</a:t>
            </a:r>
            <a:r>
              <a:rPr lang="pt-BR" sz="3000" baseline="30000" dirty="0">
                <a:latin typeface="Times New Roman" panose="02020603050405020304" pitchFamily="18" charset="0"/>
                <a:cs typeface="Times New Roman" panose="02020603050405020304" pitchFamily="18" charset="0"/>
              </a:rPr>
              <a:t>th</a:t>
            </a:r>
            <a:r>
              <a:rPr lang="pt-BR" sz="3000" dirty="0">
                <a:latin typeface="Times New Roman" panose="02020603050405020304" pitchFamily="18" charset="0"/>
                <a:cs typeface="Times New Roman" panose="02020603050405020304" pitchFamily="18" charset="0"/>
              </a:rPr>
              <a:t> </a:t>
            </a:r>
            <a:r>
              <a:rPr lang="pt-BR" sz="3000" dirty="0" err="1">
                <a:latin typeface="Times New Roman" panose="02020603050405020304" pitchFamily="18" charset="0"/>
                <a:cs typeface="Times New Roman" panose="02020603050405020304" pitchFamily="18" charset="0"/>
              </a:rPr>
              <a:t>October</a:t>
            </a:r>
            <a:r>
              <a:rPr lang="pt-BR" sz="3000" dirty="0">
                <a:latin typeface="Times New Roman" panose="02020603050405020304" pitchFamily="18" charset="0"/>
                <a:cs typeface="Times New Roman" panose="02020603050405020304" pitchFamily="18" charset="0"/>
              </a:rPr>
              <a:t> 2019</a:t>
            </a: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00150"/>
            <a:ext cx="8305800" cy="3809999"/>
          </a:xfrm>
        </p:spPr>
        <p:txBody>
          <a:bodyPr>
            <a:noAutofit/>
          </a:bodyPr>
          <a:lstStyle/>
          <a:p>
            <a:pPr algn="just"/>
            <a:r>
              <a:rPr lang="en-US" sz="1300" b="1" dirty="0">
                <a:latin typeface="Times New Roman" panose="02020603050405020304" pitchFamily="18" charset="0"/>
                <a:cs typeface="Times New Roman" panose="02020603050405020304" pitchFamily="18" charset="0"/>
              </a:rPr>
              <a:t>Subject: Clarification regarding determination of place of supply in case of software/design services related to Electronics Semi-conductor and Design Manufacturing (ESDM) industry – reg.</a:t>
            </a:r>
            <a:endParaRPr lang="en-US" sz="1300" dirty="0">
              <a:latin typeface="Times New Roman" panose="02020603050405020304" pitchFamily="18" charset="0"/>
              <a:cs typeface="Times New Roman" panose="02020603050405020304" pitchFamily="18" charset="0"/>
            </a:endParaRPr>
          </a:p>
          <a:p>
            <a:pPr algn="just"/>
            <a:r>
              <a:rPr lang="en-US" sz="1300" dirty="0">
                <a:latin typeface="Times New Roman" panose="02020603050405020304" pitchFamily="18" charset="0"/>
                <a:cs typeface="Times New Roman" panose="02020603050405020304" pitchFamily="18" charset="0"/>
              </a:rPr>
              <a:t>Various representations have been received from trade and industry seeking clarification on determination of place of supply in case of supply of software/design services by a supplier located in taxable territory to a service recipient located in non­taxable territory by using the sample hardware kits provided by the service recipient.</a:t>
            </a:r>
          </a:p>
          <a:p>
            <a:pPr algn="just"/>
            <a:r>
              <a:rPr lang="en-US" sz="1300" dirty="0">
                <a:latin typeface="Times New Roman" panose="02020603050405020304" pitchFamily="18" charset="0"/>
                <a:cs typeface="Times New Roman" panose="02020603050405020304" pitchFamily="18" charset="0"/>
              </a:rPr>
              <a:t>2. It is stated that a number of companies that are part of the growing Electronics Semi­conductor and Design Manufacturing (ESDM) industry in India are engaged in the process of developing software and designing integrated circuits electronically for customers located overseas. The client/customer electronically provides Indian development and design companies with design requirements and Intellectual Property blocks (“IP blocks”, reusable units of software logic and design layouts that can be combined to form newer designs). Based on these, the Indian company digitally integrates the various IP blocks to develop the software and the silicon or hardware design. These designs are communicated abroad (in industry standard electronic formats) either to the customer or (on behest of the customer) a manufacturing facility for the manufacture of hardware based on such designs.</a:t>
            </a:r>
          </a:p>
          <a:p>
            <a:pPr algn="just"/>
            <a:r>
              <a:rPr lang="en-US" sz="1300" dirty="0">
                <a:latin typeface="Times New Roman" panose="02020603050405020304" pitchFamily="18" charset="0"/>
                <a:cs typeface="Times New Roman" panose="02020603050405020304" pitchFamily="18" charset="0"/>
              </a:rPr>
              <a:t>2.1 In addition, the software developed is also integrated upon or customized to this hardware. On some occasions, samples of such prototype hardware are then provided back to the Indian development and design companies to test and validate the software and design that has been developed to ensure that it is error free.</a:t>
            </a:r>
          </a:p>
          <a:p>
            <a:pPr algn="just"/>
            <a:endParaRPr lang="en-US" sz="1300" dirty="0">
              <a:latin typeface="Times New Roman" panose="02020603050405020304" pitchFamily="18" charset="0"/>
              <a:cs typeface="Times New Roman" panose="02020603050405020304" pitchFamily="18" charset="0"/>
            </a:endParaRPr>
          </a:p>
          <a:p>
            <a:pPr algn="just"/>
            <a:r>
              <a:rPr lang="en-US" sz="1300" dirty="0">
                <a:latin typeface="Times New Roman" panose="02020603050405020304" pitchFamily="18" charset="0"/>
                <a:cs typeface="Times New Roman" panose="02020603050405020304" pitchFamily="18" charset="0"/>
              </a:rPr>
              <a:t>Clarification</a:t>
            </a:r>
            <a:r>
              <a:rPr lang="mr-IN" sz="1300" dirty="0">
                <a:latin typeface="Times New Roman" panose="02020603050405020304" pitchFamily="18" charset="0"/>
                <a:cs typeface="Times New Roman" panose="02020603050405020304" pitchFamily="18" charset="0"/>
              </a:rPr>
              <a:t>………………</a:t>
            </a:r>
            <a:endParaRPr lang="en-US" sz="1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42628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Clarification</a:t>
            </a:r>
          </a:p>
        </p:txBody>
      </p:sp>
      <p:sp>
        <p:nvSpPr>
          <p:cNvPr id="3" name="Content Placeholder 2"/>
          <p:cNvSpPr>
            <a:spLocks noGrp="1"/>
          </p:cNvSpPr>
          <p:nvPr>
            <p:ph idx="1"/>
          </p:nvPr>
        </p:nvSpPr>
        <p:spPr/>
        <p:txBody>
          <a:bodyPr>
            <a:normAutofit fontScale="40000" lnSpcReduction="20000"/>
          </a:bodyPr>
          <a:lstStyle/>
          <a:p>
            <a:pPr algn="just"/>
            <a:r>
              <a:rPr lang="en-US" dirty="0">
                <a:latin typeface="Times New Roman" panose="02020603050405020304" pitchFamily="18" charset="0"/>
                <a:cs typeface="Times New Roman" panose="02020603050405020304" pitchFamily="18" charset="0"/>
              </a:rPr>
              <a:t>2.2 The trade has requested clarification on whether provision of hardware prototypes and samples and testing thereon lends these services the character of performance-based services in respect of “goods required to be made physically available by the recipient to the provider”.</a:t>
            </a:r>
          </a:p>
          <a:p>
            <a:pPr algn="just"/>
            <a:r>
              <a:rPr lang="en-US" dirty="0">
                <a:latin typeface="Times New Roman" panose="02020603050405020304" pitchFamily="18" charset="0"/>
                <a:cs typeface="Times New Roman" panose="02020603050405020304" pitchFamily="18" charset="0"/>
              </a:rPr>
              <a:t>3. The provisions relating to determination of place of supply as contained in the </a:t>
            </a:r>
            <a:r>
              <a:rPr lang="en-US" b="1" dirty="0">
                <a:latin typeface="Times New Roman" panose="02020603050405020304" pitchFamily="18" charset="0"/>
                <a:cs typeface="Times New Roman" panose="02020603050405020304" pitchFamily="18" charset="0"/>
                <a:hlinkClick r:id="rId2"/>
              </a:rPr>
              <a:t>Integrated Goods &amp; Services Tax Act, 2017</a:t>
            </a:r>
            <a:r>
              <a:rPr lang="en-US" dirty="0">
                <a:latin typeface="Times New Roman" panose="02020603050405020304" pitchFamily="18" charset="0"/>
                <a:cs typeface="Times New Roman" panose="02020603050405020304" pitchFamily="18" charset="0"/>
              </a:rPr>
              <a:t> (hereinafter referred to as “the IGST Act”) have been examined. In order to ensure uniformity in the implementation of the provisions of the law, the Board, in exercise of its powers conferred by sub-section (1) of section 168 of the </a:t>
            </a:r>
            <a:r>
              <a:rPr lang="en-US" b="1" dirty="0">
                <a:latin typeface="Times New Roman" panose="02020603050405020304" pitchFamily="18" charset="0"/>
                <a:cs typeface="Times New Roman" panose="02020603050405020304" pitchFamily="18" charset="0"/>
                <a:hlinkClick r:id="rId3"/>
              </a:rPr>
              <a:t>Central Goods &amp; Services Tax Act, 2017</a:t>
            </a:r>
            <a:r>
              <a:rPr lang="en-US" dirty="0">
                <a:latin typeface="Times New Roman" panose="02020603050405020304" pitchFamily="18" charset="0"/>
                <a:cs typeface="Times New Roman" panose="02020603050405020304" pitchFamily="18" charset="0"/>
              </a:rPr>
              <a:t> (hereinafter referred to as “the CGST Act”) clarifies the same as below.</a:t>
            </a:r>
          </a:p>
          <a:p>
            <a:pPr algn="just"/>
            <a:r>
              <a:rPr lang="en-US" dirty="0">
                <a:latin typeface="Times New Roman" panose="02020603050405020304" pitchFamily="18" charset="0"/>
                <a:cs typeface="Times New Roman" panose="02020603050405020304" pitchFamily="18" charset="0"/>
              </a:rPr>
              <a:t>In contracts where service provider is involved in a composite supply of software development and design for integrated circuits electronically</a:t>
            </a:r>
            <a:r>
              <a:rPr lang="en-US" dirty="0">
                <a:solidFill>
                  <a:schemeClr val="accent3">
                    <a:lumMod val="75000"/>
                  </a:schemeClr>
                </a:solidFill>
                <a:latin typeface="Times New Roman" panose="02020603050405020304" pitchFamily="18" charset="0"/>
                <a:cs typeface="Times New Roman" panose="02020603050405020304" pitchFamily="18" charset="0"/>
              </a:rPr>
              <a:t>, testing of software on sample prototype hardware is often an ancillary supply, </a:t>
            </a:r>
            <a:r>
              <a:rPr lang="en-US" dirty="0">
                <a:latin typeface="Times New Roman" panose="02020603050405020304" pitchFamily="18" charset="0"/>
                <a:cs typeface="Times New Roman" panose="02020603050405020304" pitchFamily="18" charset="0"/>
              </a:rPr>
              <a:t>whereas, chip design/software development is the principal supply of the service provider. The service provider is not involved in software testing alone as a separate service. The testing of software/design is aimed at improving the quality of software/design and is an ancillary activity. The entire activity needs to be viewed as one supply and accordingly treated for the purposes of taxation. Artificial vivisection of the contract of a composite supply is not provided in law. These cases are fact based and each case should be examined for the nature of supply contracted.</a:t>
            </a:r>
          </a:p>
          <a:p>
            <a:pPr algn="just"/>
            <a:r>
              <a:rPr lang="en-US" dirty="0">
                <a:latin typeface="Times New Roman" panose="02020603050405020304" pitchFamily="18" charset="0"/>
                <a:cs typeface="Times New Roman" panose="02020603050405020304" pitchFamily="18" charset="0"/>
              </a:rPr>
              <a:t>4.1 Therefore, it is clarified that the place of supply of software/design by supplier located in taxable territory to service recipient located in </a:t>
            </a:r>
            <a:r>
              <a:rPr lang="en-US" b="1" dirty="0">
                <a:latin typeface="Times New Roman" panose="02020603050405020304" pitchFamily="18" charset="0"/>
                <a:cs typeface="Times New Roman" panose="02020603050405020304" pitchFamily="18" charset="0"/>
                <a:hlinkClick r:id="rId4"/>
              </a:rPr>
              <a:t>non-taxable territory</a:t>
            </a:r>
            <a:r>
              <a:rPr lang="en-US" dirty="0">
                <a:latin typeface="Times New Roman" panose="02020603050405020304" pitchFamily="18" charset="0"/>
                <a:cs typeface="Times New Roman" panose="02020603050405020304" pitchFamily="18" charset="0"/>
              </a:rPr>
              <a:t> by using sample prototype hardware / test kits in a composite supply, where such testing is an ancillary supply, is the location of the service recipient as per Section 13(2) of the IGST Act. Provisions of Section 13(3)(a) of IGST Act do not apply separately for determining the place of supply for ancillary supply in such cases</a:t>
            </a: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4095146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200" b="1" dirty="0">
                <a:latin typeface="Times New Roman" panose="02020603050405020304" pitchFamily="18" charset="0"/>
                <a:cs typeface="Times New Roman" panose="02020603050405020304" pitchFamily="18" charset="0"/>
              </a:rPr>
              <a:t>Reimbursement of expenses of Liaison Offices (LO) in India from a resident outside India </a:t>
            </a:r>
            <a:br>
              <a:rPr lang="en-US" sz="2200" dirty="0">
                <a:latin typeface="Times New Roman" panose="02020603050405020304" pitchFamily="18" charset="0"/>
                <a:cs typeface="Times New Roman" panose="02020603050405020304" pitchFamily="18" charset="0"/>
              </a:rPr>
            </a:br>
            <a:endParaRPr lang="en-US" sz="22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00151"/>
            <a:ext cx="8229600" cy="1752599"/>
          </a:xfrm>
        </p:spPr>
        <p:txBody>
          <a:bodyPr>
            <a:normAutofit/>
          </a:bodyPr>
          <a:lstStyle/>
          <a:p>
            <a:pPr marL="0" indent="0" algn="just">
              <a:buNone/>
            </a:pPr>
            <a:r>
              <a:rPr lang="en-US" sz="1400" dirty="0">
                <a:latin typeface="Times New Roman" panose="02020603050405020304" pitchFamily="18" charset="0"/>
                <a:cs typeface="Times New Roman" panose="02020603050405020304" pitchFamily="18" charset="0"/>
              </a:rPr>
              <a:t>A company incorporated outside India establishes a liaison office in India subject to FEMA regulations. Pursuant to such regulations, liaison office shall not undertake any commercial/trading/industrial activity either directly or indirectly. The liaison office periodically receives remittances from head office to meet its recurring expenses such as salary, rent etc. Now, the question arises whether such remittance amounts to supply for a consideration or the argument that such remittances is not consideration but only funds for payment of salary/reimbursement of expenses would hold good? </a:t>
            </a:r>
          </a:p>
          <a:p>
            <a:pPr algn="just"/>
            <a:endParaRPr lang="en-US" sz="1400" dirty="0">
              <a:latin typeface="Times New Roman" panose="02020603050405020304" pitchFamily="18" charset="0"/>
              <a:cs typeface="Times New Roman" panose="02020603050405020304" pitchFamily="18" charset="0"/>
            </a:endParaRPr>
          </a:p>
        </p:txBody>
      </p:sp>
      <p:sp>
        <p:nvSpPr>
          <p:cNvPr id="4" name="TextBox 3"/>
          <p:cNvSpPr txBox="1"/>
          <p:nvPr/>
        </p:nvSpPr>
        <p:spPr>
          <a:xfrm>
            <a:off x="360771" y="3089672"/>
            <a:ext cx="8422458" cy="2031325"/>
          </a:xfrm>
          <a:prstGeom prst="rect">
            <a:avLst/>
          </a:prstGeom>
          <a:noFill/>
        </p:spPr>
        <p:txBody>
          <a:bodyPr wrap="square" rtlCol="0">
            <a:spAutoFit/>
          </a:bodyPr>
          <a:lstStyle/>
          <a:p>
            <a:pPr algn="just"/>
            <a:r>
              <a:rPr lang="en-US" sz="1400" b="1" i="1" dirty="0">
                <a:latin typeface="Times New Roman" panose="02020603050405020304" pitchFamily="18" charset="0"/>
                <a:cs typeface="Times New Roman" panose="02020603050405020304" pitchFamily="18" charset="0"/>
              </a:rPr>
              <a:t>M/s. </a:t>
            </a:r>
            <a:r>
              <a:rPr lang="en-US" sz="1400" b="1" i="1" dirty="0" err="1">
                <a:latin typeface="Times New Roman" panose="02020603050405020304" pitchFamily="18" charset="0"/>
                <a:cs typeface="Times New Roman" panose="02020603050405020304" pitchFamily="18" charset="0"/>
              </a:rPr>
              <a:t>Habufa</a:t>
            </a:r>
            <a:r>
              <a:rPr lang="en-US" sz="1400" b="1" i="1" dirty="0">
                <a:latin typeface="Times New Roman" panose="02020603050405020304" pitchFamily="18" charset="0"/>
                <a:cs typeface="Times New Roman" panose="02020603050405020304" pitchFamily="18" charset="0"/>
              </a:rPr>
              <a:t> </a:t>
            </a:r>
            <a:r>
              <a:rPr lang="en-US" sz="1400" b="1" i="1" dirty="0" err="1">
                <a:latin typeface="Times New Roman" panose="02020603050405020304" pitchFamily="18" charset="0"/>
                <a:cs typeface="Times New Roman" panose="02020603050405020304" pitchFamily="18" charset="0"/>
              </a:rPr>
              <a:t>Meubelen</a:t>
            </a:r>
            <a:r>
              <a:rPr lang="en-US" sz="1400" b="1" i="1" dirty="0">
                <a:latin typeface="Times New Roman" panose="02020603050405020304" pitchFamily="18" charset="0"/>
                <a:cs typeface="Times New Roman" panose="02020603050405020304" pitchFamily="18" charset="0"/>
              </a:rPr>
              <a:t> B. V. (Indian Liaison Office) dated 16.06.2018 AAR (Raj) </a:t>
            </a:r>
            <a:r>
              <a:rPr lang="en-US" sz="1400" dirty="0">
                <a:latin typeface="Times New Roman" panose="02020603050405020304" pitchFamily="18" charset="0"/>
                <a:cs typeface="Times New Roman" panose="02020603050405020304" pitchFamily="18" charset="0"/>
              </a:rPr>
              <a:t>held that “</a:t>
            </a:r>
            <a:r>
              <a:rPr lang="en-US" sz="1400" i="1" dirty="0">
                <a:latin typeface="Times New Roman" panose="02020603050405020304" pitchFamily="18" charset="0"/>
                <a:cs typeface="Times New Roman" panose="02020603050405020304" pitchFamily="18" charset="0"/>
              </a:rPr>
              <a:t>when the liaison office is working as per the terms and conditions as mentioned in FEMA regulations, the reimbursement of expenses and salary paid by head office to the liaison office, is not liable to GST, as no consideration for any services is being charged by the liaison office..” </a:t>
            </a:r>
            <a:endParaRPr lang="en-US" sz="1400" dirty="0">
              <a:latin typeface="Times New Roman" panose="02020603050405020304" pitchFamily="18" charset="0"/>
              <a:cs typeface="Times New Roman" panose="02020603050405020304" pitchFamily="18" charset="0"/>
            </a:endParaRPr>
          </a:p>
          <a:p>
            <a:pPr algn="just"/>
            <a:endParaRPr lang="en-US" sz="1400" b="1" i="1" dirty="0">
              <a:latin typeface="Times New Roman" panose="02020603050405020304" pitchFamily="18" charset="0"/>
              <a:cs typeface="Times New Roman" panose="02020603050405020304" pitchFamily="18" charset="0"/>
            </a:endParaRPr>
          </a:p>
          <a:p>
            <a:pPr algn="just"/>
            <a:r>
              <a:rPr lang="en-US" sz="1400" b="1" i="1" dirty="0">
                <a:latin typeface="Times New Roman" panose="02020603050405020304" pitchFamily="18" charset="0"/>
                <a:cs typeface="Times New Roman" panose="02020603050405020304" pitchFamily="18" charset="0"/>
              </a:rPr>
              <a:t>M/s. Takko Holding GmbH dated 27.09.2018 AAR (TN) </a:t>
            </a:r>
            <a:r>
              <a:rPr lang="en-US" sz="1400" dirty="0">
                <a:latin typeface="Times New Roman" panose="02020603050405020304" pitchFamily="18" charset="0"/>
                <a:cs typeface="Times New Roman" panose="02020603050405020304" pitchFamily="18" charset="0"/>
              </a:rPr>
              <a:t>said that liaison office works as employees of foreign office and none of the activities of liaison office is covered under the definition of service and therefore not liable to GST. </a:t>
            </a:r>
          </a:p>
          <a:p>
            <a:pPr algn="just"/>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146101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Exemption-POS</a:t>
            </a:r>
          </a:p>
        </p:txBody>
      </p:sp>
      <p:sp>
        <p:nvSpPr>
          <p:cNvPr id="3" name="Content Placeholder 2"/>
          <p:cNvSpPr>
            <a:spLocks noGrp="1"/>
          </p:cNvSpPr>
          <p:nvPr>
            <p:ph idx="1"/>
          </p:nvPr>
        </p:nvSpPr>
        <p:spPr/>
        <p:txBody>
          <a:bodyPr>
            <a:normAutofit fontScale="92500"/>
          </a:bodyPr>
          <a:lstStyle/>
          <a:p>
            <a:pPr marL="0" indent="0" algn="just">
              <a:buNone/>
            </a:pPr>
            <a:r>
              <a:rPr lang="en-US" sz="2500" b="1" dirty="0"/>
              <a:t>N. No. 15/2018-Integrated Tax (Rate), Dated: 26</a:t>
            </a:r>
            <a:r>
              <a:rPr lang="en-US" sz="2500" b="1" baseline="30000" dirty="0"/>
              <a:t>th</a:t>
            </a:r>
            <a:r>
              <a:rPr lang="en-US" sz="2500" b="1" dirty="0"/>
              <a:t> July, 2018</a:t>
            </a:r>
          </a:p>
          <a:p>
            <a:pPr algn="just">
              <a:buFont typeface="Wingdings" charset="2"/>
              <a:buChar char="Ø"/>
            </a:pPr>
            <a:r>
              <a:rPr lang="en-US" sz="2200" dirty="0"/>
              <a:t>10F- Services supplied by an establishment of a person in India to any establishment of that person outside India, which are treated as establishments of distinct persons in accordance with Explanation 1 in section 8 of the Integrated Goods and Services Tax Act, 2017.</a:t>
            </a:r>
          </a:p>
          <a:p>
            <a:pPr marL="0" indent="0" algn="just">
              <a:buNone/>
            </a:pPr>
            <a:r>
              <a:rPr lang="en-US" sz="2500" b="1" dirty="0"/>
              <a:t>Notification No. 20 /2019- Integrated Tax (Rate) </a:t>
            </a:r>
          </a:p>
          <a:p>
            <a:pPr algn="just">
              <a:buFont typeface="Wingdings" charset="2"/>
              <a:buChar char="Ø"/>
            </a:pPr>
            <a:r>
              <a:rPr lang="en-US" sz="2200" dirty="0"/>
              <a:t>12AA- </a:t>
            </a:r>
            <a:r>
              <a:rPr lang="en-US" sz="2400" dirty="0"/>
              <a:t>Provides exemption for the Services provided by an intermediary when location of both supplier and recipient of goods is outside the taxable territory provided (conditions apply)</a:t>
            </a:r>
            <a:endParaRPr lang="en-US" sz="2200" dirty="0"/>
          </a:p>
        </p:txBody>
      </p:sp>
    </p:spTree>
    <p:extLst>
      <p:ext uri="{BB962C8B-B14F-4D97-AF65-F5344CB8AC3E}">
        <p14:creationId xmlns:p14="http://schemas.microsoft.com/office/powerpoint/2010/main" val="763178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1525"/>
            <a:ext cx="8229600" cy="857250"/>
          </a:xfrm>
        </p:spPr>
        <p:txBody>
          <a:bodyPr/>
          <a:lstStyle/>
          <a:p>
            <a:r>
              <a:rPr lang="en-US" dirty="0"/>
              <a:t>Role of POS</a:t>
            </a:r>
          </a:p>
        </p:txBody>
      </p:sp>
      <p:sp>
        <p:nvSpPr>
          <p:cNvPr id="3" name="Content Placeholder 2"/>
          <p:cNvSpPr>
            <a:spLocks noGrp="1"/>
          </p:cNvSpPr>
          <p:nvPr>
            <p:ph idx="1"/>
          </p:nvPr>
        </p:nvSpPr>
        <p:spPr>
          <a:xfrm>
            <a:off x="457200" y="742950"/>
            <a:ext cx="8229600" cy="3394472"/>
          </a:xfrm>
        </p:spPr>
        <p:txBody>
          <a:bodyPr>
            <a:noAutofit/>
          </a:bodyPr>
          <a:lstStyle/>
          <a:p>
            <a:pPr algn="just"/>
            <a:r>
              <a:rPr lang="en-US" sz="1300" dirty="0">
                <a:latin typeface="Times New Roman" panose="02020603050405020304" pitchFamily="18" charset="0"/>
                <a:cs typeface="Times New Roman" panose="02020603050405020304" pitchFamily="18" charset="0"/>
              </a:rPr>
              <a:t>The term ‘Place of Supply’ has the vital role in the GST. To know the nature of Supply whether the supply is inter-state supply or intra-state supply, one should know the </a:t>
            </a:r>
            <a:r>
              <a:rPr lang="en-US" sz="1300" u="sng" dirty="0">
                <a:latin typeface="Times New Roman" panose="02020603050405020304" pitchFamily="18" charset="0"/>
                <a:cs typeface="Times New Roman" panose="02020603050405020304" pitchFamily="18" charset="0"/>
              </a:rPr>
              <a:t>place of supply</a:t>
            </a:r>
            <a:r>
              <a:rPr lang="en-US" sz="1300" dirty="0">
                <a:latin typeface="Times New Roman" panose="02020603050405020304" pitchFamily="18" charset="0"/>
                <a:cs typeface="Times New Roman" panose="02020603050405020304" pitchFamily="18" charset="0"/>
              </a:rPr>
              <a:t> to determine the nature of supply.</a:t>
            </a:r>
          </a:p>
          <a:p>
            <a:pPr algn="just"/>
            <a:endParaRPr lang="en-US" sz="1300" dirty="0">
              <a:latin typeface="Times New Roman" panose="02020603050405020304" pitchFamily="18" charset="0"/>
              <a:cs typeface="Times New Roman" panose="02020603050405020304" pitchFamily="18" charset="0"/>
            </a:endParaRPr>
          </a:p>
          <a:p>
            <a:pPr algn="just"/>
            <a:r>
              <a:rPr lang="en-US" sz="1300" dirty="0">
                <a:latin typeface="Times New Roman" panose="02020603050405020304" pitchFamily="18" charset="0"/>
                <a:cs typeface="Times New Roman" panose="02020603050405020304" pitchFamily="18" charset="0"/>
              </a:rPr>
              <a:t>The tax is paid according to the nature of the Supply. If the supply is intra-state supply, tax shall be paid as CGST+SGST and if the Supply is inter-state supply, tax shall be paid as IGST. If the tax is paid under wrong head, means tax was to be paid as IGST but due to wrong determination the same (tax) had been paid in account of CGST and SGST, then there is no such provision in the GST to adjust such mistake with one another </a:t>
            </a:r>
            <a:r>
              <a:rPr lang="en-US" sz="1300" dirty="0" err="1">
                <a:latin typeface="Times New Roman" panose="02020603050405020304" pitchFamily="18" charset="0"/>
                <a:cs typeface="Times New Roman" panose="02020603050405020304" pitchFamily="18" charset="0"/>
              </a:rPr>
              <a:t>suo</a:t>
            </a:r>
            <a:r>
              <a:rPr lang="en-US" sz="1300" dirty="0">
                <a:latin typeface="Times New Roman" panose="02020603050405020304" pitchFamily="18" charset="0"/>
                <a:cs typeface="Times New Roman" panose="02020603050405020304" pitchFamily="18" charset="0"/>
              </a:rPr>
              <a:t> moto. The only remedy available with the person is to pay the tax in correct account and get refund the tax which had been paid in wrong account. Therefore it is utmost necessary for the person to determine the correct nature of supply and pay the tax accordingly in correct head.</a:t>
            </a:r>
          </a:p>
          <a:p>
            <a:pPr marL="0" indent="0" algn="just">
              <a:buNone/>
            </a:pPr>
            <a:endParaRPr lang="en-US" sz="1300" dirty="0">
              <a:latin typeface="Times New Roman" panose="02020603050405020304" pitchFamily="18" charset="0"/>
              <a:cs typeface="Times New Roman" panose="02020603050405020304" pitchFamily="18" charset="0"/>
            </a:endParaRPr>
          </a:p>
          <a:p>
            <a:pPr marL="0" indent="0" algn="just">
              <a:buNone/>
            </a:pPr>
            <a:r>
              <a:rPr lang="en-US" sz="1300" b="1" dirty="0">
                <a:latin typeface="Times New Roman" panose="02020603050405020304" pitchFamily="18" charset="0"/>
                <a:cs typeface="Times New Roman" panose="02020603050405020304" pitchFamily="18" charset="0"/>
              </a:rPr>
              <a:t>Sec. 77 of CGST Act and Sec.19 of IGST Act- No Interest </a:t>
            </a:r>
          </a:p>
          <a:p>
            <a:pPr marL="0" indent="0" algn="just">
              <a:buNone/>
            </a:pPr>
            <a:endParaRPr lang="en-US" sz="1300" b="1" dirty="0">
              <a:latin typeface="Times New Roman" panose="02020603050405020304" pitchFamily="18" charset="0"/>
              <a:cs typeface="Times New Roman" panose="02020603050405020304" pitchFamily="18" charset="0"/>
            </a:endParaRPr>
          </a:p>
          <a:p>
            <a:r>
              <a:rPr lang="en-US" sz="1300" dirty="0">
                <a:latin typeface="Times New Roman" panose="02020603050405020304" pitchFamily="18" charset="0"/>
                <a:cs typeface="Times New Roman" panose="02020603050405020304" pitchFamily="18" charset="0"/>
              </a:rPr>
              <a:t>(</a:t>
            </a:r>
            <a:r>
              <a:rPr lang="en-US" sz="1300" i="1" dirty="0">
                <a:latin typeface="Times New Roman" panose="02020603050405020304" pitchFamily="18" charset="0"/>
                <a:cs typeface="Times New Roman" panose="02020603050405020304" pitchFamily="18" charset="0"/>
              </a:rPr>
              <a:t>1</a:t>
            </a:r>
            <a:r>
              <a:rPr lang="en-US" sz="1300" dirty="0">
                <a:latin typeface="Times New Roman" panose="02020603050405020304" pitchFamily="18" charset="0"/>
                <a:cs typeface="Times New Roman" panose="02020603050405020304" pitchFamily="18" charset="0"/>
              </a:rPr>
              <a:t>) A registered person who has paid integrated tax on a supply considered by him to be an inter-State supply, but which is subsequently held to be an intra-State supply, shall be granted refund of the amount of integrated tax so paid in such manner and subject to such conditions as may be prescribed. </a:t>
            </a:r>
          </a:p>
          <a:p>
            <a:r>
              <a:rPr lang="en-US" sz="1300" dirty="0">
                <a:latin typeface="Times New Roman" panose="02020603050405020304" pitchFamily="18" charset="0"/>
                <a:cs typeface="Times New Roman" panose="02020603050405020304" pitchFamily="18" charset="0"/>
              </a:rPr>
              <a:t>(</a:t>
            </a:r>
            <a:r>
              <a:rPr lang="en-US" sz="1300" i="1" dirty="0">
                <a:latin typeface="Times New Roman" panose="02020603050405020304" pitchFamily="18" charset="0"/>
                <a:cs typeface="Times New Roman" panose="02020603050405020304" pitchFamily="18" charset="0"/>
              </a:rPr>
              <a:t>2</a:t>
            </a:r>
            <a:r>
              <a:rPr lang="en-US" sz="1300" dirty="0">
                <a:latin typeface="Times New Roman" panose="02020603050405020304" pitchFamily="18" charset="0"/>
                <a:cs typeface="Times New Roman" panose="02020603050405020304" pitchFamily="18" charset="0"/>
              </a:rPr>
              <a:t>) A registered person who has paid central tax and State tax or Union territory tax, as the case may be, on a transaction considered by him to be an intra-State supply, but which is subsequently held to be an inter-State supply, shall not be required to pay any interest on the amount of integrated tax payable. </a:t>
            </a:r>
          </a:p>
        </p:txBody>
      </p:sp>
    </p:spTree>
    <p:extLst>
      <p:ext uri="{BB962C8B-B14F-4D97-AF65-F5344CB8AC3E}">
        <p14:creationId xmlns:p14="http://schemas.microsoft.com/office/powerpoint/2010/main" val="20915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Import of services for Personal use</a:t>
            </a:r>
          </a:p>
        </p:txBody>
      </p:sp>
      <p:sp>
        <p:nvSpPr>
          <p:cNvPr id="3" name="Content Placeholder 2"/>
          <p:cNvSpPr>
            <a:spLocks noGrp="1"/>
          </p:cNvSpPr>
          <p:nvPr>
            <p:ph idx="1"/>
          </p:nvPr>
        </p:nvSpPr>
        <p:spPr/>
        <p:txBody>
          <a:bodyPr>
            <a:normAutofit fontScale="62500" lnSpcReduction="20000"/>
          </a:bodyPr>
          <a:lstStyle/>
          <a:p>
            <a:r>
              <a:rPr lang="en-US" b="1" dirty="0">
                <a:latin typeface="Times New Roman" panose="02020603050405020304" pitchFamily="18" charset="0"/>
                <a:cs typeface="Times New Roman" panose="02020603050405020304" pitchFamily="18" charset="0"/>
              </a:rPr>
              <a:t>7. </a:t>
            </a:r>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1</a:t>
            </a:r>
            <a:r>
              <a:rPr lang="en-US" dirty="0">
                <a:latin typeface="Times New Roman" panose="02020603050405020304" pitchFamily="18" charset="0"/>
                <a:cs typeface="Times New Roman" panose="02020603050405020304" pitchFamily="18" charset="0"/>
              </a:rPr>
              <a:t>) For the purposes of this Act, the expression “supply” includes–– </a:t>
            </a:r>
          </a:p>
          <a:p>
            <a:r>
              <a:rPr lang="en-US" dirty="0">
                <a:latin typeface="Times New Roman" panose="02020603050405020304" pitchFamily="18" charset="0"/>
                <a:cs typeface="Times New Roman" panose="02020603050405020304" pitchFamily="18" charset="0"/>
              </a:rPr>
              <a:t>Scope of supply. </a:t>
            </a:r>
          </a:p>
          <a:p>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a</a:t>
            </a:r>
            <a:r>
              <a:rPr lang="en-US" dirty="0">
                <a:latin typeface="Times New Roman" panose="02020603050405020304" pitchFamily="18" charset="0"/>
                <a:cs typeface="Times New Roman" panose="02020603050405020304" pitchFamily="18" charset="0"/>
              </a:rPr>
              <a:t>) all forms of supply of goods or services or both such as sale, transfer, barter, </a:t>
            </a:r>
          </a:p>
          <a:p>
            <a:r>
              <a:rPr lang="en-US" dirty="0">
                <a:latin typeface="Times New Roman" panose="02020603050405020304" pitchFamily="18" charset="0"/>
                <a:cs typeface="Times New Roman" panose="02020603050405020304" pitchFamily="18" charset="0"/>
              </a:rPr>
              <a:t>exchange, </a:t>
            </a:r>
            <a:r>
              <a:rPr lang="en-US" dirty="0" err="1">
                <a:latin typeface="Times New Roman" panose="02020603050405020304" pitchFamily="18" charset="0"/>
                <a:cs typeface="Times New Roman" panose="02020603050405020304" pitchFamily="18" charset="0"/>
              </a:rPr>
              <a:t>licence</a:t>
            </a:r>
            <a:r>
              <a:rPr lang="en-US" dirty="0">
                <a:latin typeface="Times New Roman" panose="02020603050405020304" pitchFamily="18" charset="0"/>
                <a:cs typeface="Times New Roman" panose="02020603050405020304" pitchFamily="18" charset="0"/>
              </a:rPr>
              <a:t>, rental, lease or disposal made or agreed to be made for a consideration by a person in the course or furtherance of business; </a:t>
            </a:r>
          </a:p>
          <a:p>
            <a:r>
              <a:rPr lang="en-US" dirty="0">
                <a:solidFill>
                  <a:schemeClr val="accent3">
                    <a:lumMod val="75000"/>
                  </a:schemeClr>
                </a:solidFill>
                <a:latin typeface="Times New Roman" panose="02020603050405020304" pitchFamily="18" charset="0"/>
                <a:cs typeface="Times New Roman" panose="02020603050405020304" pitchFamily="18" charset="0"/>
              </a:rPr>
              <a:t>(</a:t>
            </a:r>
            <a:r>
              <a:rPr lang="en-US" i="1" dirty="0">
                <a:solidFill>
                  <a:schemeClr val="accent3">
                    <a:lumMod val="75000"/>
                  </a:schemeClr>
                </a:solidFill>
                <a:latin typeface="Times New Roman" panose="02020603050405020304" pitchFamily="18" charset="0"/>
                <a:cs typeface="Times New Roman" panose="02020603050405020304" pitchFamily="18" charset="0"/>
              </a:rPr>
              <a:t>b</a:t>
            </a:r>
            <a:r>
              <a:rPr lang="en-US" dirty="0">
                <a:solidFill>
                  <a:schemeClr val="accent3">
                    <a:lumMod val="75000"/>
                  </a:schemeClr>
                </a:solidFill>
                <a:latin typeface="Times New Roman" panose="02020603050405020304" pitchFamily="18" charset="0"/>
                <a:cs typeface="Times New Roman" panose="02020603050405020304" pitchFamily="18" charset="0"/>
              </a:rPr>
              <a:t>) import of services for a consideration whether or not in the course or furtherance of business; </a:t>
            </a:r>
          </a:p>
          <a:p>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c</a:t>
            </a:r>
            <a:r>
              <a:rPr lang="en-US" dirty="0">
                <a:latin typeface="Times New Roman" panose="02020603050405020304" pitchFamily="18" charset="0"/>
                <a:cs typeface="Times New Roman" panose="02020603050405020304" pitchFamily="18" charset="0"/>
              </a:rPr>
              <a:t>) the activities specified in Schedule I, made or agreed to be made without a consideration; and </a:t>
            </a:r>
          </a:p>
          <a:p>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d</a:t>
            </a:r>
            <a:r>
              <a:rPr lang="en-US" dirty="0">
                <a:latin typeface="Times New Roman" panose="02020603050405020304" pitchFamily="18" charset="0"/>
                <a:cs typeface="Times New Roman" panose="02020603050405020304" pitchFamily="18" charset="0"/>
              </a:rPr>
              <a:t>) the activities to be treated as supply of goods or supply of services as referred to in Schedule II. </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86169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5750"/>
            <a:ext cx="8229600" cy="857250"/>
          </a:xfrm>
        </p:spPr>
        <p:txBody>
          <a:bodyPr>
            <a:noAutofit/>
          </a:bodyPr>
          <a:lstStyle/>
          <a:p>
            <a:br>
              <a:rPr lang="en-US" sz="3000" dirty="0">
                <a:latin typeface="Times New Roman" panose="02020603050405020304" pitchFamily="18" charset="0"/>
                <a:cs typeface="Times New Roman" panose="02020603050405020304" pitchFamily="18" charset="0"/>
              </a:rPr>
            </a:br>
            <a:r>
              <a:rPr lang="en-US" sz="3000" dirty="0">
                <a:latin typeface="Times New Roman" panose="02020603050405020304" pitchFamily="18" charset="0"/>
                <a:cs typeface="Times New Roman" panose="02020603050405020304" pitchFamily="18" charset="0"/>
              </a:rPr>
              <a:t>Sec. 2(17) online information and database access or retrieval services </a:t>
            </a:r>
            <a:br>
              <a:rPr lang="en-US" sz="3000" dirty="0">
                <a:latin typeface="Times New Roman" panose="02020603050405020304" pitchFamily="18" charset="0"/>
                <a:cs typeface="Times New Roman" panose="02020603050405020304" pitchFamily="18" charset="0"/>
              </a:rPr>
            </a:b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00151"/>
            <a:ext cx="8229600" cy="3128457"/>
          </a:xfrm>
        </p:spPr>
        <p:txBody>
          <a:bodyPr>
            <a:normAutofit fontScale="62500" lnSpcReduction="20000"/>
          </a:bodyPr>
          <a:lstStyle/>
          <a:p>
            <a:pPr marL="0" indent="0">
              <a:buNone/>
            </a:pPr>
            <a:r>
              <a:rPr lang="en-US" sz="2400" dirty="0">
                <a:latin typeface="Times New Roman" panose="02020603050405020304" pitchFamily="18" charset="0"/>
                <a:ea typeface="Andale Mono" charset="0"/>
                <a:cs typeface="Times New Roman" panose="02020603050405020304" pitchFamily="18" charset="0"/>
              </a:rPr>
              <a:t>means services whose delivery is mediated by information technology over the internet or an electronic network and the nature of which renders their supply essentially automated and </a:t>
            </a:r>
            <a:r>
              <a:rPr lang="en-US" sz="2400" dirty="0">
                <a:solidFill>
                  <a:schemeClr val="accent3">
                    <a:lumMod val="75000"/>
                  </a:schemeClr>
                </a:solidFill>
                <a:latin typeface="Times New Roman" panose="02020603050405020304" pitchFamily="18" charset="0"/>
                <a:ea typeface="Andale Mono" charset="0"/>
                <a:cs typeface="Times New Roman" panose="02020603050405020304" pitchFamily="18" charset="0"/>
              </a:rPr>
              <a:t>involving minimal human intervention </a:t>
            </a:r>
            <a:r>
              <a:rPr lang="en-US" sz="2400" dirty="0">
                <a:latin typeface="Times New Roman" panose="02020603050405020304" pitchFamily="18" charset="0"/>
                <a:ea typeface="Andale Mono" charset="0"/>
                <a:cs typeface="Times New Roman" panose="02020603050405020304" pitchFamily="18" charset="0"/>
              </a:rPr>
              <a:t>and impossible to ensure in the absence of information technology and includes electronic services such as,–– </a:t>
            </a:r>
          </a:p>
          <a:p>
            <a:pPr marL="0" indent="0">
              <a:buNone/>
            </a:pPr>
            <a:endParaRPr lang="en-US" sz="2400" dirty="0">
              <a:latin typeface="Times New Roman" panose="02020603050405020304" pitchFamily="18" charset="0"/>
              <a:ea typeface="Andale Mono" charset="0"/>
              <a:cs typeface="Times New Roman" panose="02020603050405020304" pitchFamily="18" charset="0"/>
            </a:endParaRPr>
          </a:p>
          <a:p>
            <a:pPr marL="0" indent="0">
              <a:buNone/>
            </a:pPr>
            <a:r>
              <a:rPr lang="en-US" sz="2400" dirty="0">
                <a:latin typeface="Times New Roman" panose="02020603050405020304" pitchFamily="18" charset="0"/>
                <a:ea typeface="Andale Mono" charset="0"/>
                <a:cs typeface="Times New Roman" panose="02020603050405020304" pitchFamily="18" charset="0"/>
              </a:rPr>
              <a:t>(</a:t>
            </a:r>
            <a:r>
              <a:rPr lang="en-US" sz="2400" i="1" dirty="0" err="1">
                <a:latin typeface="Times New Roman" panose="02020603050405020304" pitchFamily="18" charset="0"/>
                <a:ea typeface="Andale Mono" charset="0"/>
                <a:cs typeface="Times New Roman" panose="02020603050405020304" pitchFamily="18" charset="0"/>
              </a:rPr>
              <a:t>i</a:t>
            </a:r>
            <a:r>
              <a:rPr lang="en-US" sz="2400" dirty="0">
                <a:latin typeface="Times New Roman" panose="02020603050405020304" pitchFamily="18" charset="0"/>
                <a:ea typeface="Andale Mono" charset="0"/>
                <a:cs typeface="Times New Roman" panose="02020603050405020304" pitchFamily="18" charset="0"/>
              </a:rPr>
              <a:t>) advertising on the internet; </a:t>
            </a:r>
          </a:p>
          <a:p>
            <a:pPr marL="0" indent="0">
              <a:buNone/>
            </a:pPr>
            <a:r>
              <a:rPr lang="en-US" sz="2400" dirty="0">
                <a:latin typeface="Times New Roman" panose="02020603050405020304" pitchFamily="18" charset="0"/>
                <a:ea typeface="Andale Mono" charset="0"/>
                <a:cs typeface="Times New Roman" panose="02020603050405020304" pitchFamily="18" charset="0"/>
              </a:rPr>
              <a:t>(</a:t>
            </a:r>
            <a:r>
              <a:rPr lang="en-US" sz="2400" i="1" dirty="0">
                <a:latin typeface="Times New Roman" panose="02020603050405020304" pitchFamily="18" charset="0"/>
                <a:ea typeface="Andale Mono" charset="0"/>
                <a:cs typeface="Times New Roman" panose="02020603050405020304" pitchFamily="18" charset="0"/>
              </a:rPr>
              <a:t>ii</a:t>
            </a:r>
            <a:r>
              <a:rPr lang="en-US" sz="2400" dirty="0">
                <a:latin typeface="Times New Roman" panose="02020603050405020304" pitchFamily="18" charset="0"/>
                <a:ea typeface="Andale Mono" charset="0"/>
                <a:cs typeface="Times New Roman" panose="02020603050405020304" pitchFamily="18" charset="0"/>
              </a:rPr>
              <a:t>) providing cloud services; </a:t>
            </a:r>
          </a:p>
          <a:p>
            <a:pPr marL="0" indent="0">
              <a:buNone/>
            </a:pPr>
            <a:r>
              <a:rPr lang="en-US" sz="2400" dirty="0">
                <a:latin typeface="Times New Roman" panose="02020603050405020304" pitchFamily="18" charset="0"/>
                <a:ea typeface="Andale Mono" charset="0"/>
                <a:cs typeface="Times New Roman" panose="02020603050405020304" pitchFamily="18" charset="0"/>
              </a:rPr>
              <a:t>(</a:t>
            </a:r>
            <a:r>
              <a:rPr lang="en-US" sz="2400" i="1" dirty="0">
                <a:latin typeface="Times New Roman" panose="02020603050405020304" pitchFamily="18" charset="0"/>
                <a:ea typeface="Andale Mono" charset="0"/>
                <a:cs typeface="Times New Roman" panose="02020603050405020304" pitchFamily="18" charset="0"/>
              </a:rPr>
              <a:t>iii</a:t>
            </a:r>
            <a:r>
              <a:rPr lang="en-US" sz="2400" dirty="0">
                <a:latin typeface="Times New Roman" panose="02020603050405020304" pitchFamily="18" charset="0"/>
                <a:ea typeface="Andale Mono" charset="0"/>
                <a:cs typeface="Times New Roman" panose="02020603050405020304" pitchFamily="18" charset="0"/>
              </a:rPr>
              <a:t>) provision of e-books, movie, music, software and other intangibles through telecommunication networks or internet; </a:t>
            </a:r>
          </a:p>
          <a:p>
            <a:pPr marL="0" indent="0">
              <a:buNone/>
            </a:pPr>
            <a:r>
              <a:rPr lang="en-US" sz="2400" dirty="0">
                <a:latin typeface="Times New Roman" panose="02020603050405020304" pitchFamily="18" charset="0"/>
                <a:ea typeface="Andale Mono" charset="0"/>
                <a:cs typeface="Times New Roman" panose="02020603050405020304" pitchFamily="18" charset="0"/>
              </a:rPr>
              <a:t>(</a:t>
            </a:r>
            <a:r>
              <a:rPr lang="en-US" sz="2400" i="1" dirty="0">
                <a:latin typeface="Times New Roman" panose="02020603050405020304" pitchFamily="18" charset="0"/>
                <a:ea typeface="Andale Mono" charset="0"/>
                <a:cs typeface="Times New Roman" panose="02020603050405020304" pitchFamily="18" charset="0"/>
              </a:rPr>
              <a:t>iv</a:t>
            </a:r>
            <a:r>
              <a:rPr lang="en-US" sz="2400" dirty="0">
                <a:latin typeface="Times New Roman" panose="02020603050405020304" pitchFamily="18" charset="0"/>
                <a:ea typeface="Andale Mono" charset="0"/>
                <a:cs typeface="Times New Roman" panose="02020603050405020304" pitchFamily="18" charset="0"/>
              </a:rPr>
              <a:t>) providing data or information, retrievable or otherwise, to any person in electronic form through a computer network; </a:t>
            </a:r>
          </a:p>
          <a:p>
            <a:pPr marL="0" indent="0">
              <a:buNone/>
            </a:pPr>
            <a:r>
              <a:rPr lang="en-US" sz="2400" dirty="0">
                <a:latin typeface="Times New Roman" panose="02020603050405020304" pitchFamily="18" charset="0"/>
                <a:ea typeface="Andale Mono" charset="0"/>
                <a:cs typeface="Times New Roman" panose="02020603050405020304" pitchFamily="18" charset="0"/>
              </a:rPr>
              <a:t>(</a:t>
            </a:r>
            <a:r>
              <a:rPr lang="en-US" sz="2400" i="1" dirty="0">
                <a:latin typeface="Times New Roman" panose="02020603050405020304" pitchFamily="18" charset="0"/>
                <a:ea typeface="Andale Mono" charset="0"/>
                <a:cs typeface="Times New Roman" panose="02020603050405020304" pitchFamily="18" charset="0"/>
              </a:rPr>
              <a:t>v</a:t>
            </a:r>
            <a:r>
              <a:rPr lang="en-US" sz="2400" dirty="0">
                <a:latin typeface="Times New Roman" panose="02020603050405020304" pitchFamily="18" charset="0"/>
                <a:ea typeface="Andale Mono" charset="0"/>
                <a:cs typeface="Times New Roman" panose="02020603050405020304" pitchFamily="18" charset="0"/>
              </a:rPr>
              <a:t>) online supplies of digital content (movies, television shows, music and the like); </a:t>
            </a:r>
          </a:p>
          <a:p>
            <a:pPr marL="0" indent="0">
              <a:buNone/>
            </a:pPr>
            <a:r>
              <a:rPr lang="en-US" sz="2400" dirty="0">
                <a:latin typeface="Times New Roman" panose="02020603050405020304" pitchFamily="18" charset="0"/>
                <a:ea typeface="Andale Mono" charset="0"/>
                <a:cs typeface="Times New Roman" panose="02020603050405020304" pitchFamily="18" charset="0"/>
              </a:rPr>
              <a:t>(</a:t>
            </a:r>
            <a:r>
              <a:rPr lang="en-US" sz="2400" i="1" dirty="0">
                <a:latin typeface="Times New Roman" panose="02020603050405020304" pitchFamily="18" charset="0"/>
                <a:ea typeface="Andale Mono" charset="0"/>
                <a:cs typeface="Times New Roman" panose="02020603050405020304" pitchFamily="18" charset="0"/>
              </a:rPr>
              <a:t>vi</a:t>
            </a:r>
            <a:r>
              <a:rPr lang="en-US" sz="2400" dirty="0">
                <a:latin typeface="Times New Roman" panose="02020603050405020304" pitchFamily="18" charset="0"/>
                <a:ea typeface="Andale Mono" charset="0"/>
                <a:cs typeface="Times New Roman" panose="02020603050405020304" pitchFamily="18" charset="0"/>
              </a:rPr>
              <a:t>) digital data storage; and (</a:t>
            </a:r>
            <a:r>
              <a:rPr lang="en-US" sz="2400" i="1" dirty="0">
                <a:latin typeface="Times New Roman" panose="02020603050405020304" pitchFamily="18" charset="0"/>
                <a:ea typeface="Andale Mono" charset="0"/>
                <a:cs typeface="Times New Roman" panose="02020603050405020304" pitchFamily="18" charset="0"/>
              </a:rPr>
              <a:t>vii</a:t>
            </a:r>
            <a:r>
              <a:rPr lang="en-US" sz="2400" dirty="0">
                <a:latin typeface="Times New Roman" panose="02020603050405020304" pitchFamily="18" charset="0"/>
                <a:ea typeface="Andale Mono" charset="0"/>
                <a:cs typeface="Times New Roman" panose="02020603050405020304" pitchFamily="18" charset="0"/>
              </a:rPr>
              <a:t>) online gaming; </a:t>
            </a:r>
          </a:p>
          <a:p>
            <a:pPr marL="0" indent="0">
              <a:buNone/>
            </a:pPr>
            <a:endParaRPr lang="en-US" sz="2400" dirty="0">
              <a:latin typeface="Times New Roman" panose="02020603050405020304" pitchFamily="18" charset="0"/>
              <a:ea typeface="Andale Mono" charset="0"/>
              <a:cs typeface="Times New Roman" panose="02020603050405020304" pitchFamily="18" charset="0"/>
            </a:endParaRPr>
          </a:p>
          <a:p>
            <a:pPr marL="0" indent="0">
              <a:buNone/>
            </a:pPr>
            <a:endParaRPr lang="en-US" sz="2400" dirty="0">
              <a:latin typeface="Times New Roman" panose="02020603050405020304" pitchFamily="18" charset="0"/>
              <a:ea typeface="Andale Mono" charset="0"/>
              <a:cs typeface="Times New Roman" panose="02020603050405020304" pitchFamily="18" charset="0"/>
            </a:endParaRPr>
          </a:p>
          <a:p>
            <a:pPr marL="0" indent="0" algn="just">
              <a:buNone/>
            </a:pPr>
            <a:endParaRPr lang="en-US" sz="2400" dirty="0">
              <a:latin typeface="Times New Roman" panose="02020603050405020304" pitchFamily="18" charset="0"/>
              <a:ea typeface="Andale Mono" charset="0"/>
              <a:cs typeface="Times New Roman" panose="02020603050405020304" pitchFamily="18" charset="0"/>
            </a:endParaRPr>
          </a:p>
        </p:txBody>
      </p:sp>
      <p:sp>
        <p:nvSpPr>
          <p:cNvPr id="4" name="TextBox 3"/>
          <p:cNvSpPr txBox="1"/>
          <p:nvPr/>
        </p:nvSpPr>
        <p:spPr>
          <a:xfrm>
            <a:off x="304800" y="4328608"/>
            <a:ext cx="8123121" cy="646331"/>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a:t>
            </a:r>
            <a:r>
              <a:rPr lang="en-US" i="1" dirty="0">
                <a:latin typeface="Times New Roman" panose="02020603050405020304" pitchFamily="18" charset="0"/>
                <a:cs typeface="Times New Roman" panose="02020603050405020304" pitchFamily="18" charset="0"/>
              </a:rPr>
              <a:t>22</a:t>
            </a:r>
            <a:r>
              <a:rPr lang="en-US" dirty="0">
                <a:latin typeface="Times New Roman" panose="02020603050405020304" pitchFamily="18" charset="0"/>
                <a:cs typeface="Times New Roman" panose="02020603050405020304" pitchFamily="18" charset="0"/>
              </a:rPr>
              <a:t>) “taxable territory” means the territory to which the provisions of this Act apply; </a:t>
            </a:r>
          </a:p>
          <a:p>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982204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Invoice Rules</a:t>
            </a:r>
          </a:p>
        </p:txBody>
      </p:sp>
      <p:sp>
        <p:nvSpPr>
          <p:cNvPr id="3" name="Content Placeholder 2"/>
          <p:cNvSpPr>
            <a:spLocks noGrp="1"/>
          </p:cNvSpPr>
          <p:nvPr>
            <p:ph idx="1"/>
          </p:nvPr>
        </p:nvSpPr>
        <p:spPr/>
        <p:txBody>
          <a:bodyPr>
            <a:normAutofit fontScale="62500" lnSpcReduction="20000"/>
          </a:bodyPr>
          <a:lstStyle/>
          <a:p>
            <a:pPr algn="just"/>
            <a:r>
              <a:rPr lang="en-US" dirty="0">
                <a:latin typeface="Times New Roman" panose="02020603050405020304" pitchFamily="18" charset="0"/>
                <a:cs typeface="Times New Roman" panose="02020603050405020304" pitchFamily="18" charset="0"/>
              </a:rPr>
              <a:t>36(2)particulars as specified in the provisions of Chapter VI are contained in the said document, and the relevant information, as contained in the said document, is furnished in FORMGSTR-2bysuch person:</a:t>
            </a:r>
          </a:p>
          <a:p>
            <a:pPr algn="just"/>
            <a:r>
              <a:rPr lang="en-US" dirty="0">
                <a:latin typeface="Times New Roman" panose="02020603050405020304" pitchFamily="18" charset="0"/>
                <a:cs typeface="Times New Roman" panose="02020603050405020304" pitchFamily="18" charset="0"/>
              </a:rPr>
              <a:t>[Provided that if the said document does not contain all the specified particulars but contains the details of the </a:t>
            </a:r>
          </a:p>
          <a:p>
            <a:pPr lvl="1" algn="just"/>
            <a:r>
              <a:rPr lang="en-US" dirty="0">
                <a:latin typeface="Times New Roman" panose="02020603050405020304" pitchFamily="18" charset="0"/>
                <a:cs typeface="Times New Roman" panose="02020603050405020304" pitchFamily="18" charset="0"/>
              </a:rPr>
              <a:t>amount of tax charged, </a:t>
            </a:r>
          </a:p>
          <a:p>
            <a:pPr lvl="1" algn="just"/>
            <a:r>
              <a:rPr lang="en-US" dirty="0">
                <a:latin typeface="Times New Roman" panose="02020603050405020304" pitchFamily="18" charset="0"/>
                <a:cs typeface="Times New Roman" panose="02020603050405020304" pitchFamily="18" charset="0"/>
              </a:rPr>
              <a:t>description of goods or services, </a:t>
            </a:r>
          </a:p>
          <a:p>
            <a:pPr lvl="1" algn="just"/>
            <a:r>
              <a:rPr lang="en-US" dirty="0">
                <a:latin typeface="Times New Roman" panose="02020603050405020304" pitchFamily="18" charset="0"/>
                <a:cs typeface="Times New Roman" panose="02020603050405020304" pitchFamily="18" charset="0"/>
              </a:rPr>
              <a:t>total value of supply of goods or services or both, </a:t>
            </a:r>
          </a:p>
          <a:p>
            <a:pPr lvl="1" algn="just"/>
            <a:r>
              <a:rPr lang="en-US" dirty="0">
                <a:latin typeface="Times New Roman" panose="02020603050405020304" pitchFamily="18" charset="0"/>
                <a:cs typeface="Times New Roman" panose="02020603050405020304" pitchFamily="18" charset="0"/>
              </a:rPr>
              <a:t>GSTIN of the supplier and recipient and </a:t>
            </a:r>
          </a:p>
          <a:p>
            <a:pPr lvl="1" algn="just"/>
            <a:r>
              <a:rPr lang="en-US" dirty="0">
                <a:solidFill>
                  <a:schemeClr val="accent3">
                    <a:lumMod val="75000"/>
                  </a:schemeClr>
                </a:solidFill>
                <a:latin typeface="Times New Roman" panose="02020603050405020304" pitchFamily="18" charset="0"/>
                <a:cs typeface="Times New Roman" panose="02020603050405020304" pitchFamily="18" charset="0"/>
              </a:rPr>
              <a:t>place of supply</a:t>
            </a:r>
            <a:r>
              <a:rPr lang="en-US" dirty="0">
                <a:latin typeface="Times New Roman" panose="02020603050405020304" pitchFamily="18" charset="0"/>
                <a:cs typeface="Times New Roman" panose="02020603050405020304" pitchFamily="18" charset="0"/>
              </a:rPr>
              <a:t> in case of inter-State supply, </a:t>
            </a:r>
          </a:p>
          <a:p>
            <a:pPr lvl="1" algn="just"/>
            <a:endParaRPr lang="en-US" dirty="0">
              <a:latin typeface="Times New Roman" panose="02020603050405020304" pitchFamily="18" charset="0"/>
              <a:cs typeface="Times New Roman" panose="02020603050405020304" pitchFamily="18" charset="0"/>
            </a:endParaRPr>
          </a:p>
          <a:p>
            <a:pPr lvl="1" algn="just"/>
            <a:r>
              <a:rPr lang="en-US" dirty="0">
                <a:latin typeface="Times New Roman" panose="02020603050405020304" pitchFamily="18" charset="0"/>
                <a:cs typeface="Times New Roman" panose="02020603050405020304" pitchFamily="18" charset="0"/>
              </a:rPr>
              <a:t>input tax credit may be availed by such registered person.]42 </a:t>
            </a: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475282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latin typeface="Times New Roman" panose="02020603050405020304" pitchFamily="18" charset="0"/>
                <a:cs typeface="Times New Roman" panose="02020603050405020304" pitchFamily="18" charset="0"/>
              </a:rPr>
              <a:t>Supply to SEZ-Circular No. </a:t>
            </a:r>
            <a:r>
              <a:rPr lang="mr-IN" sz="3000" dirty="0">
                <a:latin typeface="Times New Roman" panose="02020603050405020304" pitchFamily="18" charset="0"/>
              </a:rPr>
              <a:t>48/22/2018-GST</a:t>
            </a:r>
            <a:r>
              <a:rPr lang="en-US" sz="3000" dirty="0">
                <a:latin typeface="Times New Roman" panose="02020603050405020304" pitchFamily="18" charset="0"/>
                <a:cs typeface="Times New Roman" panose="02020603050405020304" pitchFamily="18" charset="0"/>
              </a:rPr>
              <a:t> dated 14 June, 2018</a:t>
            </a:r>
            <a:r>
              <a:rPr lang="mr-IN" sz="3000" dirty="0">
                <a:latin typeface="Times New Roman" panose="02020603050405020304" pitchFamily="18" charset="0"/>
              </a:rPr>
              <a:t>…</a:t>
            </a:r>
            <a:r>
              <a:rPr lang="en-US" sz="3000" dirty="0">
                <a:latin typeface="Times New Roman" panose="02020603050405020304" pitchFamily="18" charset="0"/>
                <a:cs typeface="Times New Roman" panose="02020603050405020304" pitchFamily="18" charset="0"/>
              </a:rPr>
              <a:t>.</a:t>
            </a:r>
          </a:p>
        </p:txBody>
      </p:sp>
      <p:sp>
        <p:nvSpPr>
          <p:cNvPr id="3" name="Content Placeholder 2"/>
          <p:cNvSpPr>
            <a:spLocks noGrp="1"/>
          </p:cNvSpPr>
          <p:nvPr>
            <p:ph idx="1"/>
          </p:nvPr>
        </p:nvSpPr>
        <p:spPr/>
        <p:txBody>
          <a:bodyPr>
            <a:normAutofit fontScale="70000" lnSpcReduction="20000"/>
          </a:bodyPr>
          <a:lstStyle/>
          <a:p>
            <a:pPr marL="0" indent="0" algn="just">
              <a:buNone/>
            </a:pPr>
            <a:r>
              <a:rPr lang="en-US" sz="2000" dirty="0">
                <a:latin typeface="Times New Roman" panose="02020603050405020304" pitchFamily="18" charset="0"/>
                <a:cs typeface="Times New Roman" panose="02020603050405020304" pitchFamily="18" charset="0"/>
              </a:rPr>
              <a:t>Issue 1.- </a:t>
            </a:r>
          </a:p>
          <a:p>
            <a:pPr algn="just"/>
            <a:r>
              <a:rPr lang="en-US" sz="2000" dirty="0">
                <a:latin typeface="Times New Roman" panose="02020603050405020304" pitchFamily="18" charset="0"/>
                <a:cs typeface="Times New Roman" panose="02020603050405020304" pitchFamily="18" charset="0"/>
              </a:rPr>
              <a:t>Whether services of short-term accommodation, conferencing, banqueting etc. provided to a Special Economic Zone (SEZ) developer or a SEZ unit should be treated as an inter- State supply (u/s 7(5)(b) of the IGST Act, 2017) or an intra-State supply (u/s 1 2(3)(c) of the IGST Act, 2017)?</a:t>
            </a:r>
          </a:p>
          <a:p>
            <a:pPr marL="0" indent="0" algn="just">
              <a:buNone/>
            </a:pPr>
            <a:r>
              <a:rPr lang="en-US" sz="2000" dirty="0">
                <a:latin typeface="Times New Roman" panose="02020603050405020304" pitchFamily="18" charset="0"/>
                <a:cs typeface="Times New Roman" panose="02020603050405020304" pitchFamily="18" charset="0"/>
              </a:rPr>
              <a:t>Clarification-</a:t>
            </a:r>
          </a:p>
          <a:p>
            <a:pPr marL="457200" indent="-457200" algn="just">
              <a:buFont typeface="+mj-lt"/>
              <a:buAutoNum type="arabicPeriod"/>
            </a:pPr>
            <a:r>
              <a:rPr lang="en-US" sz="2000" dirty="0">
                <a:latin typeface="Times New Roman" panose="02020603050405020304" pitchFamily="18" charset="0"/>
                <a:cs typeface="Times New Roman" panose="02020603050405020304" pitchFamily="18" charset="0"/>
              </a:rPr>
              <a:t>As per section 7(5) (b) of the IGST Act, the supply of goods or services or both to a SEZ developer or a SEZ unit shall be treated to be a supply of goods or services or both in the course of inter-State trade or commerce. Whereas, as per section 12(3)(c) of the IGST Act, the place of supply of services by way of accommodation in any immovable property for </a:t>
            </a:r>
            <a:r>
              <a:rPr lang="en-US" sz="2000" dirty="0" err="1">
                <a:latin typeface="Times New Roman" panose="02020603050405020304" pitchFamily="18" charset="0"/>
                <a:cs typeface="Times New Roman" panose="02020603050405020304" pitchFamily="18" charset="0"/>
              </a:rPr>
              <a:t>organising</a:t>
            </a:r>
            <a:r>
              <a:rPr lang="en-US" sz="2000" dirty="0">
                <a:latin typeface="Times New Roman" panose="02020603050405020304" pitchFamily="18" charset="0"/>
                <a:cs typeface="Times New Roman" panose="02020603050405020304" pitchFamily="18" charset="0"/>
              </a:rPr>
              <a:t> any functions shall be the location at which the immovable property is located. Thus, in such cases, if the location of the supplier and the place of supply is in the same State/ Union territory, it would be treated as an intra-State supply.</a:t>
            </a:r>
          </a:p>
          <a:p>
            <a:pPr marL="457200" indent="-457200" algn="just">
              <a:buFont typeface="+mj-lt"/>
              <a:buAutoNum type="arabicPeriod"/>
            </a:pPr>
            <a:r>
              <a:rPr lang="en-US" sz="2000" dirty="0">
                <a:latin typeface="Times New Roman" panose="02020603050405020304" pitchFamily="18" charset="0"/>
                <a:cs typeface="Times New Roman" panose="02020603050405020304" pitchFamily="18" charset="0"/>
              </a:rPr>
              <a:t>It is an established principle of interpretation of statutes that in case of an apparent conflict between two provisions, the specific provision shall prevail over the general provision.</a:t>
            </a:r>
          </a:p>
          <a:p>
            <a:pPr marL="457200" indent="-457200" algn="just">
              <a:buFont typeface="+mj-lt"/>
              <a:buAutoNum type="arabicPeriod"/>
            </a:pPr>
            <a:r>
              <a:rPr lang="en-US" sz="2000" dirty="0">
                <a:latin typeface="Times New Roman" panose="02020603050405020304" pitchFamily="18" charset="0"/>
                <a:cs typeface="Times New Roman" panose="02020603050405020304" pitchFamily="18" charset="0"/>
              </a:rPr>
              <a:t>In the instant case, section 7(5)(b) of the IGST Act is a specific provision relating to supplies of good State supplies.</a:t>
            </a:r>
          </a:p>
          <a:p>
            <a:pPr marL="457200" indent="-457200" algn="just">
              <a:buFont typeface="+mj-lt"/>
              <a:buAutoNum type="arabicPeriod"/>
            </a:pPr>
            <a:r>
              <a:rPr lang="en-US" sz="2000" dirty="0">
                <a:latin typeface="Times New Roman" panose="02020603050405020304" pitchFamily="18" charset="0"/>
                <a:cs typeface="Times New Roman" panose="02020603050405020304" pitchFamily="18" charset="0"/>
              </a:rPr>
              <a:t>It is therefore, clarified that services of short term accommodation, conferencing, banqueting etc., provided to a SEZ developer or a SEZ unit shall be treated as an inter-State supply.</a:t>
            </a:r>
          </a:p>
          <a:p>
            <a:pPr algn="just"/>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24436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mr-IN" sz="3000" dirty="0">
                <a:latin typeface="Times New Roman" panose="02020603050405020304" pitchFamily="18" charset="0"/>
              </a:rPr>
              <a:t>…</a:t>
            </a:r>
            <a:r>
              <a:rPr lang="en-US" sz="3000" dirty="0">
                <a:latin typeface="Times New Roman" panose="02020603050405020304" pitchFamily="18" charset="0"/>
                <a:cs typeface="Times New Roman" panose="02020603050405020304" pitchFamily="18" charset="0"/>
              </a:rPr>
              <a:t>..Supply to SEZ-Circular No. </a:t>
            </a:r>
            <a:r>
              <a:rPr lang="mr-IN" sz="3000" dirty="0">
                <a:latin typeface="Times New Roman" panose="02020603050405020304" pitchFamily="18" charset="0"/>
              </a:rPr>
              <a:t>48/22/2018-GST</a:t>
            </a:r>
            <a:r>
              <a:rPr lang="en-US" sz="3000" dirty="0">
                <a:latin typeface="Times New Roman" panose="02020603050405020304" pitchFamily="18" charset="0"/>
                <a:cs typeface="Times New Roman" panose="02020603050405020304" pitchFamily="18" charset="0"/>
              </a:rPr>
              <a:t> dated 14 June, 2018</a:t>
            </a:r>
          </a:p>
        </p:txBody>
      </p:sp>
      <p:sp>
        <p:nvSpPr>
          <p:cNvPr id="3" name="Content Placeholder 2"/>
          <p:cNvSpPr>
            <a:spLocks noGrp="1"/>
          </p:cNvSpPr>
          <p:nvPr>
            <p:ph idx="1"/>
          </p:nvPr>
        </p:nvSpPr>
        <p:spPr>
          <a:xfrm>
            <a:off x="457200" y="1063228"/>
            <a:ext cx="8458200" cy="3946922"/>
          </a:xfrm>
        </p:spPr>
        <p:txBody>
          <a:bodyPr>
            <a:noAutofit/>
          </a:bodyPr>
          <a:lstStyle/>
          <a:p>
            <a:pPr marL="0" indent="0" algn="just">
              <a:buNone/>
            </a:pPr>
            <a:r>
              <a:rPr lang="en-US" sz="1150" dirty="0">
                <a:latin typeface="Times New Roman" panose="02020603050405020304" pitchFamily="18" charset="0"/>
                <a:cs typeface="Times New Roman" panose="02020603050405020304" pitchFamily="18" charset="0"/>
              </a:rPr>
              <a:t>Issue 2-</a:t>
            </a:r>
          </a:p>
          <a:p>
            <a:pPr algn="just"/>
            <a:r>
              <a:rPr lang="en-US" sz="1150" dirty="0">
                <a:latin typeface="Times New Roman" panose="02020603050405020304" pitchFamily="18" charset="0"/>
                <a:cs typeface="Times New Roman" panose="02020603050405020304" pitchFamily="18" charset="0"/>
              </a:rPr>
              <a:t>Whether the benefit of zero rated supply can be allowed to all procurements by a SEZ developer or a SEZ unit such as event management services, hotel and accommodation services, consumables </a:t>
            </a:r>
            <a:r>
              <a:rPr lang="en-US" sz="1150" dirty="0" err="1">
                <a:latin typeface="Times New Roman" panose="02020603050405020304" pitchFamily="18" charset="0"/>
                <a:cs typeface="Times New Roman" panose="02020603050405020304" pitchFamily="18" charset="0"/>
              </a:rPr>
              <a:t>etc</a:t>
            </a:r>
            <a:r>
              <a:rPr lang="en-US" sz="1150" dirty="0">
                <a:latin typeface="Times New Roman" panose="02020603050405020304" pitchFamily="18" charset="0"/>
                <a:cs typeface="Times New Roman" panose="02020603050405020304" pitchFamily="18" charset="0"/>
              </a:rPr>
              <a:t>?</a:t>
            </a:r>
          </a:p>
          <a:p>
            <a:pPr marL="0" indent="0" algn="just">
              <a:buNone/>
            </a:pPr>
            <a:r>
              <a:rPr lang="en-US" sz="1150" dirty="0">
                <a:latin typeface="Times New Roman" panose="02020603050405020304" pitchFamily="18" charset="0"/>
                <a:cs typeface="Times New Roman" panose="02020603050405020304" pitchFamily="18" charset="0"/>
              </a:rPr>
              <a:t>Clarification-</a:t>
            </a:r>
          </a:p>
          <a:p>
            <a:pPr marL="514350" indent="-514350" algn="just">
              <a:buFont typeface="+mj-lt"/>
              <a:buAutoNum type="arabicPeriod"/>
            </a:pPr>
            <a:r>
              <a:rPr lang="en-US" sz="1150" dirty="0">
                <a:latin typeface="Times New Roman" panose="02020603050405020304" pitchFamily="18" charset="0"/>
                <a:cs typeface="Times New Roman" panose="02020603050405020304" pitchFamily="18" charset="0"/>
              </a:rPr>
              <a:t>As per section 16(1) of the IGST Act, “zero rated supplies” means supplies of goods or services or both to a SEZ developer or a SEZ unit. Whereas, section 16(3) of the IGST Act provides for refund to a registered person making zero rated supplies under bond/LUT or on payment of integrated tax, subject to such conditions, safeguards and procedure as may be prescribed. Further, as per the second proviso to rule 89(1) of the </a:t>
            </a:r>
            <a:r>
              <a:rPr lang="en-US" sz="1150" b="1" dirty="0">
                <a:latin typeface="Times New Roman" panose="02020603050405020304" pitchFamily="18" charset="0"/>
                <a:cs typeface="Times New Roman" panose="02020603050405020304" pitchFamily="18" charset="0"/>
              </a:rPr>
              <a:t>CGST </a:t>
            </a:r>
            <a:r>
              <a:rPr lang="en-US" sz="1150" b="1" dirty="0">
                <a:latin typeface="Times New Roman" panose="02020603050405020304" pitchFamily="18" charset="0"/>
                <a:cs typeface="Times New Roman" panose="02020603050405020304" pitchFamily="18" charset="0"/>
                <a:hlinkClick r:id="rId2"/>
              </a:rPr>
              <a:t>Rules, 2017</a:t>
            </a:r>
            <a:r>
              <a:rPr lang="en-US" sz="1150" dirty="0">
                <a:latin typeface="Times New Roman" panose="02020603050405020304" pitchFamily="18" charset="0"/>
                <a:cs typeface="Times New Roman" panose="02020603050405020304" pitchFamily="18" charset="0"/>
                <a:hlinkClick r:id="rId2"/>
              </a:rPr>
              <a:t> </a:t>
            </a:r>
            <a:r>
              <a:rPr lang="en-US" sz="1150" dirty="0">
                <a:latin typeface="Times New Roman" panose="02020603050405020304" pitchFamily="18" charset="0"/>
                <a:cs typeface="Times New Roman" panose="02020603050405020304" pitchFamily="18" charset="0"/>
              </a:rPr>
              <a:t>, in respect of supplies to a SEZ developer or a SEZ unit, the application for refund shall be filed by the:</a:t>
            </a:r>
          </a:p>
          <a:p>
            <a:pPr marL="914400" lvl="1" indent="-514350" algn="just">
              <a:buFont typeface="+mj-lt"/>
              <a:buAutoNum type="alphaLcPeriod"/>
            </a:pPr>
            <a:r>
              <a:rPr lang="en-US" sz="1150" dirty="0">
                <a:latin typeface="Times New Roman" panose="02020603050405020304" pitchFamily="18" charset="0"/>
                <a:cs typeface="Times New Roman" panose="02020603050405020304" pitchFamily="18" charset="0"/>
              </a:rPr>
              <a:t> supplier of goods after such goods have been admitted in full in the SEZ for </a:t>
            </a:r>
            <a:r>
              <a:rPr lang="en-US" sz="1150" dirty="0" err="1">
                <a:latin typeface="Times New Roman" panose="02020603050405020304" pitchFamily="18" charset="0"/>
                <a:cs typeface="Times New Roman" panose="02020603050405020304" pitchFamily="18" charset="0"/>
              </a:rPr>
              <a:t>authorised</a:t>
            </a:r>
            <a:r>
              <a:rPr lang="en-US" sz="1150" dirty="0">
                <a:latin typeface="Times New Roman" panose="02020603050405020304" pitchFamily="18" charset="0"/>
                <a:cs typeface="Times New Roman" panose="02020603050405020304" pitchFamily="18" charset="0"/>
              </a:rPr>
              <a:t> operations, as endorsed by the specified officer of the Zone;</a:t>
            </a:r>
          </a:p>
          <a:p>
            <a:pPr marL="914400" lvl="1" indent="-514350" algn="just">
              <a:buFont typeface="+mj-lt"/>
              <a:buAutoNum type="alphaLcPeriod"/>
            </a:pPr>
            <a:r>
              <a:rPr lang="en-US" sz="1150" dirty="0">
                <a:latin typeface="Times New Roman" panose="02020603050405020304" pitchFamily="18" charset="0"/>
                <a:cs typeface="Times New Roman" panose="02020603050405020304" pitchFamily="18" charset="0"/>
              </a:rPr>
              <a:t>supplier of services along with such evidences regarding receipt of services for </a:t>
            </a:r>
            <a:r>
              <a:rPr lang="en-US" sz="1150" dirty="0" err="1">
                <a:latin typeface="Times New Roman" panose="02020603050405020304" pitchFamily="18" charset="0"/>
                <a:cs typeface="Times New Roman" panose="02020603050405020304" pitchFamily="18" charset="0"/>
              </a:rPr>
              <a:t>authorised</a:t>
            </a:r>
            <a:r>
              <a:rPr lang="en-US" sz="1150" dirty="0">
                <a:latin typeface="Times New Roman" panose="02020603050405020304" pitchFamily="18" charset="0"/>
                <a:cs typeface="Times New Roman" panose="02020603050405020304" pitchFamily="18" charset="0"/>
              </a:rPr>
              <a:t> operations as endorsed by the specified officer of the Zone.</a:t>
            </a:r>
          </a:p>
          <a:p>
            <a:pPr marL="514350" indent="-514350" algn="just">
              <a:buFont typeface="+mj-lt"/>
              <a:buAutoNum type="arabicPeriod"/>
            </a:pPr>
            <a:r>
              <a:rPr lang="en-US" sz="1150" dirty="0">
                <a:latin typeface="Times New Roman" panose="02020603050405020304" pitchFamily="18" charset="0"/>
                <a:cs typeface="Times New Roman" panose="02020603050405020304" pitchFamily="18" charset="0"/>
              </a:rPr>
              <a:t>A conjoint reading of the above legal provisions reveals that the supplies to a SEZ developer or a SEZ unit shall be zero rated and the supplier shall be eligible for refund of unutilized input tax credit or integrated tax paid, as the case may be, only if such supplies have been received by the SEZ developer or SEZ unit for authorized operations. An endorsement to this effect shall have to be issued by the specified officer of the Zone.</a:t>
            </a:r>
          </a:p>
          <a:p>
            <a:pPr marL="514350" indent="-514350" algn="just">
              <a:buFont typeface="+mj-lt"/>
              <a:buAutoNum type="arabicPeriod"/>
            </a:pPr>
            <a:r>
              <a:rPr lang="en-US" sz="1150" dirty="0">
                <a:latin typeface="Times New Roman" panose="02020603050405020304" pitchFamily="18" charset="0"/>
                <a:cs typeface="Times New Roman" panose="02020603050405020304" pitchFamily="18" charset="0"/>
              </a:rPr>
              <a:t>Therefore, subject to the provisions of section 17(5) of the CGST Act, if event management   services, hotel, accommodation services, consumables etc. are received by a SEZ developer or a SEZ unit for </a:t>
            </a:r>
            <a:r>
              <a:rPr lang="en-US" sz="1150" dirty="0" err="1">
                <a:latin typeface="Times New Roman" panose="02020603050405020304" pitchFamily="18" charset="0"/>
                <a:cs typeface="Times New Roman" panose="02020603050405020304" pitchFamily="18" charset="0"/>
              </a:rPr>
              <a:t>authorised</a:t>
            </a:r>
            <a:r>
              <a:rPr lang="en-US" sz="1150" dirty="0">
                <a:latin typeface="Times New Roman" panose="02020603050405020304" pitchFamily="18" charset="0"/>
                <a:cs typeface="Times New Roman" panose="02020603050405020304" pitchFamily="18" charset="0"/>
              </a:rPr>
              <a:t> operations, as endorsed by the specified officer of the Zone, the benefit of zero rated supply shall be available in such cases to the supplier.</a:t>
            </a:r>
          </a:p>
        </p:txBody>
      </p:sp>
    </p:spTree>
    <p:extLst>
      <p:ext uri="{BB962C8B-B14F-4D97-AF65-F5344CB8AC3E}">
        <p14:creationId xmlns:p14="http://schemas.microsoft.com/office/powerpoint/2010/main" val="105338679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b="1" dirty="0">
                <a:latin typeface="Times New Roman" panose="02020603050405020304" pitchFamily="18" charset="0"/>
                <a:cs typeface="Times New Roman" panose="02020603050405020304" pitchFamily="18" charset="0"/>
                <a:hlinkClick r:id="rId2"/>
              </a:rPr>
              <a:t>Sterlite Technologies Ltd (GST AAR Gujarat)</a:t>
            </a:r>
            <a:r>
              <a:rPr lang="en-US" sz="3000" b="1" dirty="0">
                <a:latin typeface="Times New Roman" panose="02020603050405020304" pitchFamily="18" charset="0"/>
                <a:cs typeface="Times New Roman" panose="02020603050405020304" pitchFamily="18" charset="0"/>
              </a:rPr>
              <a:t> Merchant Trade</a:t>
            </a:r>
            <a:br>
              <a:rPr lang="en-US" sz="3000" b="1" dirty="0">
                <a:latin typeface="Times New Roman" panose="02020603050405020304" pitchFamily="18" charset="0"/>
                <a:cs typeface="Times New Roman" panose="02020603050405020304" pitchFamily="18" charset="0"/>
              </a:rPr>
            </a:b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a:xfrm>
            <a:off x="457200" y="1234678"/>
            <a:ext cx="8229600" cy="3394472"/>
          </a:xfrm>
        </p:spPr>
        <p:txBody>
          <a:bodyPr>
            <a:normAutofit lnSpcReduction="10000"/>
          </a:bodyPr>
          <a:lstStyle/>
          <a:p>
            <a:pPr marL="0" indent="0" algn="just">
              <a:buNone/>
            </a:pPr>
            <a:r>
              <a:rPr lang="en-US" sz="2000" dirty="0">
                <a:latin typeface="Times New Roman" panose="02020603050405020304" pitchFamily="18" charset="0"/>
                <a:cs typeface="Times New Roman" panose="02020603050405020304" pitchFamily="18" charset="0"/>
              </a:rPr>
              <a:t>The Authority refers to Section 7 of the CGST Act, 2017 which defines the term ‘Supply”. But it refers to only sub-section (1) of Section 7. It omits to refer or to see sub-section (2) of Section 7 which begins with a </a:t>
            </a:r>
            <a:r>
              <a:rPr lang="en-US" sz="2000" i="1" dirty="0">
                <a:latin typeface="Times New Roman" panose="02020603050405020304" pitchFamily="18" charset="0"/>
                <a:cs typeface="Times New Roman" panose="02020603050405020304" pitchFamily="18" charset="0"/>
              </a:rPr>
              <a:t>non obstante</a:t>
            </a:r>
            <a:r>
              <a:rPr lang="en-US" sz="2000" dirty="0">
                <a:latin typeface="Times New Roman" panose="02020603050405020304" pitchFamily="18" charset="0"/>
                <a:cs typeface="Times New Roman" panose="02020603050405020304" pitchFamily="18" charset="0"/>
              </a:rPr>
              <a:t> clause and, thus, has an overriding effect over sub-section (1). It provides that </a:t>
            </a:r>
            <a:r>
              <a:rPr lang="en-US" sz="2000" b="1" dirty="0">
                <a:latin typeface="Times New Roman" panose="02020603050405020304" pitchFamily="18" charset="0"/>
                <a:cs typeface="Times New Roman" panose="02020603050405020304" pitchFamily="18" charset="0"/>
              </a:rPr>
              <a:t>activities or transactions specified in Schedule III shall be treated neither as a supply of goods nor a supply of services.</a:t>
            </a:r>
            <a:r>
              <a:rPr lang="en-US" sz="2000" dirty="0">
                <a:latin typeface="Times New Roman" panose="02020603050405020304" pitchFamily="18" charset="0"/>
                <a:cs typeface="Times New Roman" panose="02020603050405020304" pitchFamily="18" charset="0"/>
              </a:rPr>
              <a:t> In Schedule III, Item 7 says </a:t>
            </a:r>
            <a:r>
              <a:rPr lang="en-US" sz="2000" b="1" dirty="0">
                <a:latin typeface="Times New Roman" panose="02020603050405020304" pitchFamily="18" charset="0"/>
                <a:cs typeface="Times New Roman" panose="02020603050405020304" pitchFamily="18" charset="0"/>
              </a:rPr>
              <a:t>“Supply of goods from a place in the non-taxable territory to another place in the non-taxable territory without such goods entering into India” </a:t>
            </a:r>
            <a:r>
              <a:rPr lang="en-US" sz="2000" dirty="0">
                <a:latin typeface="Times New Roman" panose="02020603050405020304" pitchFamily="18" charset="0"/>
                <a:cs typeface="Times New Roman" panose="02020603050405020304" pitchFamily="18" charset="0"/>
              </a:rPr>
              <a:t>shall be treated neither as a supply of goods nor a supply of services. </a:t>
            </a:r>
          </a:p>
          <a:p>
            <a:pPr marL="0" indent="0" algn="just">
              <a:buNone/>
            </a:pPr>
            <a:r>
              <a:rPr lang="en-US" sz="20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5655623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b="1" dirty="0">
                <a:latin typeface="Times New Roman" panose="02020603050405020304" pitchFamily="18" charset="0"/>
                <a:cs typeface="Times New Roman" panose="02020603050405020304" pitchFamily="18" charset="0"/>
                <a:hlinkClick r:id="rId2"/>
              </a:rPr>
              <a:t>Advance Ruling in VSERVEGLOBAL</a:t>
            </a:r>
            <a:br>
              <a:rPr lang="en-US" sz="3000" dirty="0">
                <a:latin typeface="Times New Roman" panose="02020603050405020304" pitchFamily="18" charset="0"/>
                <a:cs typeface="Times New Roman" panose="02020603050405020304" pitchFamily="18" charset="0"/>
              </a:rPr>
            </a:b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fontScale="47500" lnSpcReduction="20000"/>
          </a:bodyPr>
          <a:lstStyle/>
          <a:p>
            <a:pPr algn="just"/>
            <a:r>
              <a:rPr lang="en-US" dirty="0">
                <a:latin typeface="Times New Roman" panose="02020603050405020304" pitchFamily="18" charset="0"/>
                <a:cs typeface="Times New Roman" panose="02020603050405020304" pitchFamily="18" charset="0"/>
              </a:rPr>
              <a:t>In the case of </a:t>
            </a:r>
            <a:r>
              <a:rPr lang="en-US" i="1" dirty="0">
                <a:latin typeface="Times New Roman" panose="02020603050405020304" pitchFamily="18" charset="0"/>
                <a:cs typeface="Times New Roman" panose="02020603050405020304" pitchFamily="18" charset="0"/>
              </a:rPr>
              <a:t>VSERVGLOBAL PVT LTD (Supra)</a:t>
            </a:r>
            <a:r>
              <a:rPr lang="en-US" b="1" dirty="0">
                <a:latin typeface="Times New Roman" panose="02020603050405020304" pitchFamily="18" charset="0"/>
                <a:cs typeface="Times New Roman" panose="02020603050405020304" pitchFamily="18" charset="0"/>
              </a:rPr>
              <a:t>, the </a:t>
            </a:r>
            <a:r>
              <a:rPr lang="en-US" dirty="0" err="1">
                <a:latin typeface="Times New Roman" panose="02020603050405020304" pitchFamily="18" charset="0"/>
                <a:cs typeface="Times New Roman" panose="02020603050405020304" pitchFamily="18" charset="0"/>
              </a:rPr>
              <a:t>assessee</a:t>
            </a:r>
            <a:r>
              <a:rPr lang="en-US" dirty="0">
                <a:latin typeface="Times New Roman" panose="02020603050405020304" pitchFamily="18" charset="0"/>
                <a:cs typeface="Times New Roman" panose="02020603050405020304" pitchFamily="18" charset="0"/>
              </a:rPr>
              <a:t> entered into an agreement with an overseas entity to provide back office administrative and accounting services. </a:t>
            </a:r>
            <a:r>
              <a:rPr lang="en-US" dirty="0" err="1">
                <a:latin typeface="Times New Roman" panose="02020603050405020304" pitchFamily="18" charset="0"/>
                <a:cs typeface="Times New Roman" panose="02020603050405020304" pitchFamily="18" charset="0"/>
              </a:rPr>
              <a:t>Assessee</a:t>
            </a:r>
            <a:r>
              <a:rPr lang="en-US" dirty="0">
                <a:latin typeface="Times New Roman" panose="02020603050405020304" pitchFamily="18" charset="0"/>
                <a:cs typeface="Times New Roman" panose="02020603050405020304" pitchFamily="18" charset="0"/>
              </a:rPr>
              <a:t> is required to coordinate with buyers, sellers and other necessary parties for execution of purchase and sell contract entered into by the client. It was also stated that the </a:t>
            </a:r>
            <a:r>
              <a:rPr lang="en-US" dirty="0" err="1">
                <a:latin typeface="Times New Roman" panose="02020603050405020304" pitchFamily="18" charset="0"/>
                <a:cs typeface="Times New Roman" panose="02020603050405020304" pitchFamily="18" charset="0"/>
              </a:rPr>
              <a:t>assessee</a:t>
            </a:r>
            <a:r>
              <a:rPr lang="en-US" dirty="0">
                <a:latin typeface="Times New Roman" panose="02020603050405020304" pitchFamily="18" charset="0"/>
                <a:cs typeface="Times New Roman" panose="02020603050405020304" pitchFamily="18" charset="0"/>
              </a:rPr>
              <a:t> has no role until the purchase /sale order is finalized by the overseas client. The </a:t>
            </a:r>
            <a:r>
              <a:rPr lang="en-US" dirty="0" err="1">
                <a:latin typeface="Times New Roman" panose="02020603050405020304" pitchFamily="18" charset="0"/>
                <a:cs typeface="Times New Roman" panose="02020603050405020304" pitchFamily="18" charset="0"/>
              </a:rPr>
              <a:t>assessee</a:t>
            </a:r>
            <a:r>
              <a:rPr lang="en-US" dirty="0">
                <a:latin typeface="Times New Roman" panose="02020603050405020304" pitchFamily="18" charset="0"/>
                <a:cs typeface="Times New Roman" panose="02020603050405020304" pitchFamily="18" charset="0"/>
              </a:rPr>
              <a:t> comes into picture only after finalization of purchase / sale order by a client to provide back office support.</a:t>
            </a:r>
          </a:p>
          <a:p>
            <a:pPr algn="just"/>
            <a:endParaRPr lang="en-US" dirty="0">
              <a:latin typeface="Times New Roman" panose="02020603050405020304" pitchFamily="18" charset="0"/>
              <a:cs typeface="Times New Roman" panose="02020603050405020304" pitchFamily="18" charset="0"/>
            </a:endParaRPr>
          </a:p>
          <a:p>
            <a:pPr algn="just"/>
            <a:r>
              <a:rPr lang="en-US" dirty="0">
                <a:latin typeface="Times New Roman" panose="02020603050405020304" pitchFamily="18" charset="0"/>
                <a:cs typeface="Times New Roman" panose="02020603050405020304" pitchFamily="18" charset="0"/>
              </a:rPr>
              <a:t>The Authority for Advance Ruling rejected claim of </a:t>
            </a:r>
            <a:r>
              <a:rPr lang="en-US" dirty="0" err="1">
                <a:latin typeface="Times New Roman" panose="02020603050405020304" pitchFamily="18" charset="0"/>
                <a:cs typeface="Times New Roman" panose="02020603050405020304" pitchFamily="18" charset="0"/>
              </a:rPr>
              <a:t>assessee</a:t>
            </a:r>
            <a:r>
              <a:rPr lang="en-US" dirty="0">
                <a:latin typeface="Times New Roman" panose="02020603050405020304" pitchFamily="18" charset="0"/>
                <a:cs typeface="Times New Roman" panose="02020603050405020304" pitchFamily="18" charset="0"/>
              </a:rPr>
              <a:t> that principal supply is ‘back office support’ and ‘accounting’ and other services are only ancillary. The Hon’ble AAR held that activities undertaken by the applicant are for and on behalf of the clients to facilitate supply of goods and services between their clients and their customers. The </a:t>
            </a:r>
            <a:r>
              <a:rPr lang="en-US" dirty="0" err="1">
                <a:latin typeface="Times New Roman" panose="02020603050405020304" pitchFamily="18" charset="0"/>
                <a:cs typeface="Times New Roman" panose="02020603050405020304" pitchFamily="18" charset="0"/>
              </a:rPr>
              <a:t>assessee</a:t>
            </a:r>
            <a:r>
              <a:rPr lang="en-US" dirty="0">
                <a:latin typeface="Times New Roman" panose="02020603050405020304" pitchFamily="18" charset="0"/>
                <a:cs typeface="Times New Roman" panose="02020603050405020304" pitchFamily="18" charset="0"/>
              </a:rPr>
              <a:t> is clearly covered by the definition of  “intermediary”. It was held that the provisions pertaining to ‘place of supply’ in case of intermediary services as provided in sub-section 8 of section 13 are relevant; that such services do not qualify as “export of services” as defined u/s 2(6) of the Act and thus not a “zero rated supply” as per section 16(1) of the </a:t>
            </a:r>
            <a:r>
              <a:rPr lang="en-US" b="1" dirty="0">
                <a:latin typeface="Times New Roman" panose="02020603050405020304" pitchFamily="18" charset="0"/>
                <a:cs typeface="Times New Roman" panose="02020603050405020304" pitchFamily="18" charset="0"/>
                <a:hlinkClick r:id="rId3"/>
              </a:rPr>
              <a:t>IGST Act, 2017</a:t>
            </a:r>
            <a:r>
              <a:rPr lang="en-US" b="1" dirty="0">
                <a:latin typeface="Times New Roman" panose="02020603050405020304" pitchFamily="18" charset="0"/>
                <a:cs typeface="Times New Roman" panose="02020603050405020304" pitchFamily="18" charset="0"/>
              </a:rPr>
              <a:t>.</a:t>
            </a:r>
            <a:endParaRPr lang="en-US" dirty="0">
              <a:latin typeface="Times New Roman" panose="02020603050405020304" pitchFamily="18" charset="0"/>
              <a:cs typeface="Times New Roman" panose="02020603050405020304" pitchFamily="18" charset="0"/>
            </a:endParaRP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345030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1600" b="1" dirty="0">
                <a:latin typeface="Times New Roman" panose="02020603050405020304" pitchFamily="18" charset="0"/>
                <a:cs typeface="Times New Roman" panose="02020603050405020304" pitchFamily="18" charset="0"/>
              </a:rPr>
              <a:t>V SERV GLOBAL PVT LTD [2019-TIOL-37-AAAR-GST]</a:t>
            </a:r>
            <a:br>
              <a:rPr lang="en-US" sz="1600" b="1"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 </a:t>
            </a:r>
            <a:r>
              <a:rPr lang="en-US" sz="1600" b="1" dirty="0">
                <a:latin typeface="Times New Roman" panose="02020603050405020304" pitchFamily="18" charset="0"/>
                <a:cs typeface="Times New Roman" panose="02020603050405020304" pitchFamily="18" charset="0"/>
                <a:hlinkClick r:id="rId2"/>
              </a:rPr>
              <a:t>Circular No.107/26/2019-GST, dated July 18, 2019</a:t>
            </a:r>
            <a:br>
              <a:rPr lang="en-US" sz="1600" b="1" dirty="0">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Withdrawal by </a:t>
            </a:r>
            <a:r>
              <a:rPr lang="pt-BR" sz="1600" dirty="0">
                <a:latin typeface="Times New Roman" panose="02020603050405020304" pitchFamily="18" charset="0"/>
                <a:cs typeface="Times New Roman" panose="02020603050405020304" pitchFamily="18" charset="0"/>
              </a:rPr>
              <a:t>Circular No. 127/46/2019, Dec.4, 2019</a:t>
            </a:r>
            <a:r>
              <a:rPr lang="en-US" sz="1600" dirty="0">
                <a:latin typeface="Times New Roman" panose="02020603050405020304" pitchFamily="18" charset="0"/>
                <a:cs typeface="Times New Roman" panose="02020603050405020304" pitchFamily="18" charset="0"/>
              </a:rPr>
              <a:t> </a:t>
            </a:r>
            <a:br>
              <a:rPr lang="en-US" sz="1600" dirty="0">
                <a:latin typeface="Times New Roman" panose="02020603050405020304" pitchFamily="18" charset="0"/>
                <a:cs typeface="Times New Roman" panose="02020603050405020304" pitchFamily="18" charset="0"/>
              </a:rPr>
            </a:br>
            <a:endParaRPr lang="en-US" sz="1600" dirty="0">
              <a:latin typeface="Times New Roman" panose="02020603050405020304" pitchFamily="18" charset="0"/>
              <a:cs typeface="Times New Roman" panose="02020603050405020304" pitchFamily="18" charset="0"/>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65012338"/>
              </p:ext>
            </p:extLst>
          </p:nvPr>
        </p:nvGraphicFramePr>
        <p:xfrm>
          <a:off x="190500" y="895350"/>
          <a:ext cx="8763000" cy="4119828"/>
        </p:xfrm>
        <a:graphic>
          <a:graphicData uri="http://schemas.openxmlformats.org/drawingml/2006/table">
            <a:tbl>
              <a:tblPr firstRow="1" bandRow="1">
                <a:tableStyleId>{5C22544A-7EE6-4342-B048-85BDC9FD1C3A}</a:tableStyleId>
              </a:tblPr>
              <a:tblGrid>
                <a:gridCol w="4381500">
                  <a:extLst>
                    <a:ext uri="{9D8B030D-6E8A-4147-A177-3AD203B41FA5}">
                      <a16:colId xmlns:a16="http://schemas.microsoft.com/office/drawing/2014/main" val="20000"/>
                    </a:ext>
                  </a:extLst>
                </a:gridCol>
                <a:gridCol w="4381500">
                  <a:extLst>
                    <a:ext uri="{9D8B030D-6E8A-4147-A177-3AD203B41FA5}">
                      <a16:colId xmlns:a16="http://schemas.microsoft.com/office/drawing/2014/main" val="20001"/>
                    </a:ext>
                  </a:extLst>
                </a:gridCol>
              </a:tblGrid>
              <a:tr h="428121">
                <a:tc>
                  <a:txBody>
                    <a:bodyPr/>
                    <a:lstStyle/>
                    <a:p>
                      <a:pPr algn="l" fontAlgn="t"/>
                      <a:r>
                        <a:rPr lang="en-US" sz="1100" b="1" dirty="0">
                          <a:effectLst/>
                        </a:rPr>
                        <a:t>Scenario</a:t>
                      </a:r>
                      <a:endParaRPr lang="en-US" sz="1100" dirty="0">
                        <a:effectLst/>
                      </a:endParaRPr>
                    </a:p>
                  </a:txBody>
                  <a:tcPr marL="101600" marR="101600" marT="101600" marB="101600"/>
                </a:tc>
                <a:tc>
                  <a:txBody>
                    <a:bodyPr/>
                    <a:lstStyle/>
                    <a:p>
                      <a:pPr algn="l" fontAlgn="t"/>
                      <a:r>
                        <a:rPr lang="en-US" sz="1100" b="1">
                          <a:effectLst/>
                        </a:rPr>
                        <a:t>Clarification</a:t>
                      </a:r>
                      <a:endParaRPr lang="en-US" sz="1100">
                        <a:effectLst/>
                      </a:endParaRPr>
                    </a:p>
                  </a:txBody>
                  <a:tcPr marL="101600" marR="101600" marT="101600" marB="101600"/>
                </a:tc>
                <a:extLst>
                  <a:ext uri="{0D108BD9-81ED-4DB2-BD59-A6C34878D82A}">
                    <a16:rowId xmlns:a16="http://schemas.microsoft.com/office/drawing/2014/main" val="10000"/>
                  </a:ext>
                </a:extLst>
              </a:tr>
              <a:tr h="938347">
                <a:tc>
                  <a:txBody>
                    <a:bodyPr/>
                    <a:lstStyle/>
                    <a:p>
                      <a:pPr algn="just" fontAlgn="t"/>
                      <a:r>
                        <a:rPr lang="en-US" sz="1100" dirty="0">
                          <a:effectLst/>
                        </a:rPr>
                        <a:t>Supplier of </a:t>
                      </a:r>
                      <a:r>
                        <a:rPr lang="en-US" sz="1100" dirty="0" err="1">
                          <a:effectLst/>
                        </a:rPr>
                        <a:t>ITeS</a:t>
                      </a:r>
                      <a:r>
                        <a:rPr lang="en-US" sz="1100" dirty="0">
                          <a:effectLst/>
                        </a:rPr>
                        <a:t> services supplies back end services</a:t>
                      </a:r>
                      <a:endParaRPr lang="en-US" sz="1100" dirty="0">
                        <a:solidFill>
                          <a:srgbClr val="475055"/>
                        </a:solidFill>
                        <a:effectLst/>
                        <a:latin typeface="Arial" charset="0"/>
                      </a:endParaRPr>
                    </a:p>
                    <a:p>
                      <a:pPr algn="just" fontAlgn="t"/>
                      <a:r>
                        <a:rPr lang="en-US" sz="1100" dirty="0">
                          <a:solidFill>
                            <a:srgbClr val="475055"/>
                          </a:solidFill>
                          <a:effectLst/>
                          <a:latin typeface="Arial" charset="0"/>
                        </a:rPr>
                        <a:t>In the case of supply of </a:t>
                      </a:r>
                      <a:r>
                        <a:rPr lang="en-US" sz="1100" dirty="0" err="1">
                          <a:solidFill>
                            <a:srgbClr val="475055"/>
                          </a:solidFill>
                          <a:effectLst/>
                          <a:latin typeface="Arial" charset="0"/>
                        </a:rPr>
                        <a:t>ITeS</a:t>
                      </a:r>
                      <a:r>
                        <a:rPr lang="en-US" sz="1100" dirty="0">
                          <a:solidFill>
                            <a:srgbClr val="475055"/>
                          </a:solidFill>
                          <a:effectLst/>
                          <a:latin typeface="Arial" charset="0"/>
                        </a:rPr>
                        <a:t> services to customers of his clients on clients’ behalf, but the services are actually supplied by the service provider on his own account</a:t>
                      </a:r>
                    </a:p>
                  </a:txBody>
                  <a:tcPr marL="101600" marR="101600" marT="101600" marB="101600"/>
                </a:tc>
                <a:tc>
                  <a:txBody>
                    <a:bodyPr/>
                    <a:lstStyle/>
                    <a:p>
                      <a:pPr algn="just" fontAlgn="t"/>
                      <a:r>
                        <a:rPr lang="en-US" sz="1100">
                          <a:effectLst/>
                        </a:rPr>
                        <a:t>The supplier will not fall under the ambit of intermediary where these services are provided on his own account by such supplier</a:t>
                      </a:r>
                      <a:endParaRPr lang="en-US" sz="1100">
                        <a:solidFill>
                          <a:srgbClr val="475055"/>
                        </a:solidFill>
                        <a:effectLst/>
                        <a:latin typeface="Arial" charset="0"/>
                      </a:endParaRPr>
                    </a:p>
                    <a:p>
                      <a:pPr algn="just" fontAlgn="t"/>
                      <a:r>
                        <a:rPr lang="en-US" sz="1100">
                          <a:solidFill>
                            <a:srgbClr val="475055"/>
                          </a:solidFill>
                          <a:effectLst/>
                          <a:latin typeface="Arial" charset="0"/>
                        </a:rPr>
                        <a:t>The supplier will not be categorized as intermediary</a:t>
                      </a:r>
                    </a:p>
                  </a:txBody>
                  <a:tcPr marL="101600" marR="101600" marT="101600" marB="101600"/>
                </a:tc>
                <a:extLst>
                  <a:ext uri="{0D108BD9-81ED-4DB2-BD59-A6C34878D82A}">
                    <a16:rowId xmlns:a16="http://schemas.microsoft.com/office/drawing/2014/main" val="10001"/>
                  </a:ext>
                </a:extLst>
              </a:tr>
              <a:tr h="1466167">
                <a:tc>
                  <a:txBody>
                    <a:bodyPr/>
                    <a:lstStyle/>
                    <a:p>
                      <a:pPr algn="just" fontAlgn="t"/>
                      <a:r>
                        <a:rPr lang="en-US" sz="1100" dirty="0">
                          <a:effectLst/>
                        </a:rPr>
                        <a:t>The supplier of backend services located in India arranges or facilitates the supply of goods or services or both by the client located abroad to the customers of client.</a:t>
                      </a:r>
                      <a:endParaRPr lang="en-US" sz="1100" dirty="0">
                        <a:solidFill>
                          <a:srgbClr val="475055"/>
                        </a:solidFill>
                        <a:effectLst/>
                        <a:latin typeface="Arial" charset="0"/>
                      </a:endParaRPr>
                    </a:p>
                    <a:p>
                      <a:pPr algn="just" fontAlgn="t"/>
                      <a:r>
                        <a:rPr lang="en-US" sz="1100" dirty="0">
                          <a:solidFill>
                            <a:srgbClr val="475055"/>
                          </a:solidFill>
                          <a:effectLst/>
                          <a:latin typeface="Arial" charset="0"/>
                        </a:rPr>
                        <a:t>Such backend services may include support services, during pre-delivery, delivery and post-delivery of supply (such as order placement and delivery and logistical support, obtaining relevant Government clearances, transportation of goods, post-sales support and other services, etc.).</a:t>
                      </a:r>
                    </a:p>
                  </a:txBody>
                  <a:tcPr marL="101600" marR="101600" marT="101600" marB="101600"/>
                </a:tc>
                <a:tc>
                  <a:txBody>
                    <a:bodyPr/>
                    <a:lstStyle/>
                    <a:p>
                      <a:pPr algn="l" fontAlgn="t"/>
                      <a:r>
                        <a:rPr lang="en-US" sz="1100">
                          <a:effectLst/>
                        </a:rPr>
                        <a:t>The supplier of such services will fall under the ambit of intermediary under the IGST Act as these services are merely for arranging or facilitating the supply of goods or services or both between two or more persons.</a:t>
                      </a:r>
                    </a:p>
                  </a:txBody>
                  <a:tcPr marL="101600" marR="101600" marT="101600" marB="101600"/>
                </a:tc>
                <a:extLst>
                  <a:ext uri="{0D108BD9-81ED-4DB2-BD59-A6C34878D82A}">
                    <a16:rowId xmlns:a16="http://schemas.microsoft.com/office/drawing/2014/main" val="10002"/>
                  </a:ext>
                </a:extLst>
              </a:tr>
              <a:tr h="1114286">
                <a:tc>
                  <a:txBody>
                    <a:bodyPr/>
                    <a:lstStyle/>
                    <a:p>
                      <a:pPr algn="l" fontAlgn="t"/>
                      <a:r>
                        <a:rPr lang="en-US" sz="1100" dirty="0">
                          <a:effectLst/>
                        </a:rPr>
                        <a:t>The supplier of </a:t>
                      </a:r>
                      <a:r>
                        <a:rPr lang="en-US" sz="1100" dirty="0" err="1">
                          <a:effectLst/>
                        </a:rPr>
                        <a:t>ITeS</a:t>
                      </a:r>
                      <a:r>
                        <a:rPr lang="en-US" sz="1100" dirty="0">
                          <a:effectLst/>
                        </a:rPr>
                        <a:t> services supplies back end services, as listed in para 4 above, on his own account along with arranging or facilitating the supply of various support services during pre-delivery, delivery and post-delivery of supply for and on behalf of the client located abroad.</a:t>
                      </a:r>
                    </a:p>
                  </a:txBody>
                  <a:tcPr marL="101600" marR="101600" marT="101600" marB="101600"/>
                </a:tc>
                <a:tc>
                  <a:txBody>
                    <a:bodyPr/>
                    <a:lstStyle/>
                    <a:p>
                      <a:pPr algn="just" fontAlgn="t"/>
                      <a:r>
                        <a:rPr lang="en-US" sz="1100" dirty="0">
                          <a:effectLst/>
                        </a:rPr>
                        <a:t>In this case, the supplier is supplying two set of services, namely </a:t>
                      </a:r>
                      <a:r>
                        <a:rPr lang="en-US" sz="1100" dirty="0" err="1">
                          <a:effectLst/>
                        </a:rPr>
                        <a:t>ITeS</a:t>
                      </a:r>
                      <a:r>
                        <a:rPr lang="en-US" sz="1100" dirty="0">
                          <a:effectLst/>
                        </a:rPr>
                        <a:t> services and various support services to his client or to the customer of the client.</a:t>
                      </a:r>
                      <a:endParaRPr lang="en-US" sz="1100" dirty="0">
                        <a:solidFill>
                          <a:srgbClr val="475055"/>
                        </a:solidFill>
                        <a:effectLst/>
                        <a:latin typeface="Arial" charset="0"/>
                      </a:endParaRPr>
                    </a:p>
                    <a:p>
                      <a:pPr algn="just" fontAlgn="t"/>
                      <a:r>
                        <a:rPr lang="en-US" sz="1100" dirty="0">
                          <a:solidFill>
                            <a:srgbClr val="475055"/>
                          </a:solidFill>
                          <a:effectLst/>
                          <a:latin typeface="Arial" charset="0"/>
                        </a:rPr>
                        <a:t>Whether the supplier of such services would fall under the ambit of intermediary under sub-section (13) of section 2 of the IGST Act will depend on the facts and circumstances of each case.</a:t>
                      </a:r>
                    </a:p>
                  </a:txBody>
                  <a:tcPr marL="101600" marR="101600" marT="101600" marB="10160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158420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000" dirty="0">
                <a:latin typeface="Times New Roman" panose="02020603050405020304" pitchFamily="18" charset="0"/>
                <a:cs typeface="Times New Roman" panose="02020603050405020304" pitchFamily="18" charset="0"/>
              </a:rPr>
              <a:t>The following principles emerge from the Circular:</a:t>
            </a:r>
            <a:br>
              <a:rPr lang="en-US" sz="3000" dirty="0">
                <a:latin typeface="Times New Roman" panose="02020603050405020304" pitchFamily="18" charset="0"/>
                <a:cs typeface="Times New Roman" panose="02020603050405020304" pitchFamily="18" charset="0"/>
              </a:rPr>
            </a:br>
            <a:endParaRPr lang="en-US" sz="3000" dirty="0">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1"/>
          </p:nvPr>
        </p:nvSpPr>
        <p:spPr/>
        <p:txBody>
          <a:bodyPr>
            <a:normAutofit lnSpcReduction="10000"/>
          </a:bodyPr>
          <a:lstStyle/>
          <a:p>
            <a:pPr algn="just"/>
            <a:r>
              <a:rPr lang="en-US" sz="1800" dirty="0">
                <a:latin typeface="Times New Roman" panose="02020603050405020304" pitchFamily="18" charset="0"/>
                <a:cs typeface="Times New Roman" panose="02020603050405020304" pitchFamily="18" charset="0"/>
              </a:rPr>
              <a:t>Where the supplier provides the services on his own account then such service shall not qualify as intermediary service.</a:t>
            </a:r>
          </a:p>
          <a:p>
            <a:pPr algn="just"/>
            <a:r>
              <a:rPr lang="en-US" sz="1800" dirty="0">
                <a:latin typeface="Times New Roman" panose="02020603050405020304" pitchFamily="18" charset="0"/>
                <a:cs typeface="Times New Roman" panose="02020603050405020304" pitchFamily="18" charset="0"/>
              </a:rPr>
              <a:t>Where the supplier merely facilitates the supply of goods or services, does not provide the services on his own account including support services, during pre-delivery, delivery and post-delivery of supply will be considered as ‘intermediary service’.</a:t>
            </a:r>
          </a:p>
          <a:p>
            <a:pPr algn="just"/>
            <a:r>
              <a:rPr lang="en-US" sz="1800" dirty="0">
                <a:latin typeface="Times New Roman" panose="02020603050405020304" pitchFamily="18" charset="0"/>
                <a:cs typeface="Times New Roman" panose="02020603050405020304" pitchFamily="18" charset="0"/>
              </a:rPr>
              <a:t>The supplier provides </a:t>
            </a:r>
            <a:r>
              <a:rPr lang="en-US" sz="1800" dirty="0" err="1">
                <a:latin typeface="Times New Roman" panose="02020603050405020304" pitchFamily="18" charset="0"/>
                <a:cs typeface="Times New Roman" panose="02020603050405020304" pitchFamily="18" charset="0"/>
              </a:rPr>
              <a:t>ITes</a:t>
            </a:r>
            <a:r>
              <a:rPr lang="en-US" sz="1800" dirty="0">
                <a:latin typeface="Times New Roman" panose="02020603050405020304" pitchFamily="18" charset="0"/>
                <a:cs typeface="Times New Roman" panose="02020603050405020304" pitchFamily="18" charset="0"/>
              </a:rPr>
              <a:t> service along with other support services, whether the principal supply is </a:t>
            </a:r>
            <a:r>
              <a:rPr lang="en-US" sz="1800" dirty="0" err="1">
                <a:latin typeface="Times New Roman" panose="02020603050405020304" pitchFamily="18" charset="0"/>
                <a:cs typeface="Times New Roman" panose="02020603050405020304" pitchFamily="18" charset="0"/>
              </a:rPr>
              <a:t>ITes</a:t>
            </a:r>
            <a:r>
              <a:rPr lang="en-US" sz="1800" dirty="0">
                <a:latin typeface="Times New Roman" panose="02020603050405020304" pitchFamily="18" charset="0"/>
                <a:cs typeface="Times New Roman" panose="02020603050405020304" pitchFamily="18" charset="0"/>
              </a:rPr>
              <a:t> service or intermediary service would depend on the facts of each case.</a:t>
            </a:r>
          </a:p>
          <a:p>
            <a:pPr algn="just"/>
            <a:endParaRPr lang="en-US" sz="1800" dirty="0">
              <a:latin typeface="Times New Roman" panose="02020603050405020304" pitchFamily="18" charset="0"/>
              <a:cs typeface="Times New Roman" panose="02020603050405020304" pitchFamily="18" charset="0"/>
            </a:endParaRPr>
          </a:p>
          <a:p>
            <a:pPr algn="just"/>
            <a:br>
              <a:rPr lang="en-US" sz="1800" dirty="0">
                <a:latin typeface="Times New Roman" panose="02020603050405020304" pitchFamily="18" charset="0"/>
                <a:cs typeface="Times New Roman" panose="02020603050405020304" pitchFamily="18" charset="0"/>
              </a:rPr>
            </a:br>
            <a:endParaRPr lang="en-US"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72030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6290F-DEBB-734F-8FD8-E9E4EBA767A1}"/>
              </a:ext>
            </a:extLst>
          </p:cNvPr>
          <p:cNvSpPr>
            <a:spLocks noGrp="1"/>
          </p:cNvSpPr>
          <p:nvPr>
            <p:ph type="title"/>
          </p:nvPr>
        </p:nvSpPr>
        <p:spPr/>
        <p:txBody>
          <a:bodyPr>
            <a:normAutofit fontScale="90000"/>
          </a:bodyPr>
          <a:lstStyle/>
          <a:p>
            <a:br>
              <a:rPr lang="en-IN" dirty="0"/>
            </a:br>
            <a:r>
              <a:rPr lang="en-IN" dirty="0"/>
              <a:t>DMRN Remark </a:t>
            </a:r>
            <a:br>
              <a:rPr lang="en-IN" dirty="0"/>
            </a:br>
            <a:endParaRPr lang="en-US" dirty="0"/>
          </a:p>
        </p:txBody>
      </p:sp>
      <p:sp>
        <p:nvSpPr>
          <p:cNvPr id="3" name="Content Placeholder 2">
            <a:extLst>
              <a:ext uri="{FF2B5EF4-FFF2-40B4-BE49-F238E27FC236}">
                <a16:creationId xmlns:a16="http://schemas.microsoft.com/office/drawing/2014/main" id="{F483A463-18C2-964A-8E46-992080706F2E}"/>
              </a:ext>
            </a:extLst>
          </p:cNvPr>
          <p:cNvSpPr>
            <a:spLocks noGrp="1"/>
          </p:cNvSpPr>
          <p:nvPr>
            <p:ph idx="1"/>
          </p:nvPr>
        </p:nvSpPr>
        <p:spPr/>
        <p:txBody>
          <a:bodyPr>
            <a:normAutofit fontScale="55000" lnSpcReduction="20000"/>
          </a:bodyPr>
          <a:lstStyle/>
          <a:p>
            <a:r>
              <a:rPr lang="en-IN" dirty="0"/>
              <a:t>An intermediary is like an agent or broker, acting as an agent for parties who wish to buy or sell stocks, bonds, real or personal property, commodities, or services. A distinguishing feature between an agent and a broker is that a broker acts as a middleman. The GST Act clubs all intermediaries as ‘agents’ who carries on the business of supply or receipt of goods and/or services on behalf of another and clubs these entities together with commission agents, brokers, etc.</a:t>
            </a:r>
          </a:p>
          <a:p>
            <a:pPr marL="0" indent="0">
              <a:buNone/>
            </a:pPr>
            <a:br>
              <a:rPr lang="en-IN" dirty="0"/>
            </a:br>
            <a:endParaRPr lang="en-IN" dirty="0"/>
          </a:p>
          <a:p>
            <a:r>
              <a:rPr lang="en-IN" dirty="0"/>
              <a:t>The service fee for marketing and such type of other services always come under the border line of export or non export. First level authorise may raise question if it has consider as export but at upper level your argument may be considered. </a:t>
            </a:r>
          </a:p>
          <a:p>
            <a:pPr marL="0" indent="0">
              <a:buNone/>
            </a:pPr>
            <a:br>
              <a:rPr lang="en-IN" dirty="0"/>
            </a:br>
            <a:endParaRPr lang="en-US" dirty="0"/>
          </a:p>
        </p:txBody>
      </p:sp>
    </p:spTree>
    <p:extLst>
      <p:ext uri="{BB962C8B-B14F-4D97-AF65-F5344CB8AC3E}">
        <p14:creationId xmlns:p14="http://schemas.microsoft.com/office/powerpoint/2010/main" val="19915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4</a:t>
            </a:fld>
            <a:endParaRPr lang="en-IN"/>
          </a:p>
        </p:txBody>
      </p:sp>
      <p:sp>
        <p:nvSpPr>
          <p:cNvPr id="2" name="Title 1"/>
          <p:cNvSpPr>
            <a:spLocks noGrp="1"/>
          </p:cNvSpPr>
          <p:nvPr>
            <p:ph type="ctrTitle"/>
          </p:nvPr>
        </p:nvSpPr>
        <p:spPr>
          <a:xfrm>
            <a:off x="899592" y="1657350"/>
            <a:ext cx="7772400" cy="1481328"/>
          </a:xfrm>
        </p:spPr>
        <p:style>
          <a:lnRef idx="3">
            <a:schemeClr val="lt1"/>
          </a:lnRef>
          <a:fillRef idx="1">
            <a:schemeClr val="accent1"/>
          </a:fillRef>
          <a:effectRef idx="1">
            <a:schemeClr val="accent1"/>
          </a:effectRef>
          <a:fontRef idx="minor">
            <a:schemeClr val="lt1"/>
          </a:fontRef>
        </p:style>
        <p:txBody>
          <a:bodyPr>
            <a:noAutofit/>
          </a:bodyPr>
          <a:lstStyle/>
          <a:p>
            <a:r>
              <a:rPr lang="en-IN" dirty="0"/>
              <a:t>Place of Supply under GST</a:t>
            </a:r>
            <a:endParaRPr lang="en-IN" sz="2400" dirty="0"/>
          </a:p>
        </p:txBody>
      </p:sp>
    </p:spTree>
    <p:extLst>
      <p:ext uri="{BB962C8B-B14F-4D97-AF65-F5344CB8AC3E}">
        <p14:creationId xmlns:p14="http://schemas.microsoft.com/office/powerpoint/2010/main" val="144576390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Export Invoice Endorsement	</a:t>
            </a:r>
          </a:p>
        </p:txBody>
      </p:sp>
      <p:sp>
        <p:nvSpPr>
          <p:cNvPr id="3" name="Content Placeholder 2"/>
          <p:cNvSpPr>
            <a:spLocks noGrp="1"/>
          </p:cNvSpPr>
          <p:nvPr>
            <p:ph idx="1"/>
          </p:nvPr>
        </p:nvSpPr>
        <p:spPr/>
        <p:txBody>
          <a:bodyPr>
            <a:normAutofit fontScale="85000" lnSpcReduction="20000"/>
          </a:bodyPr>
          <a:lstStyle/>
          <a:p>
            <a:pPr algn="just"/>
            <a:r>
              <a:rPr lang="en-US" dirty="0">
                <a:latin typeface="Times New Roman" panose="02020603050405020304" pitchFamily="18" charset="0"/>
                <a:cs typeface="Times New Roman" panose="02020603050405020304" pitchFamily="18" charset="0"/>
              </a:rPr>
              <a:t>SUPPLY MEANT FOR EXPORT/SUPPLY TO SEZ UNIT OR SEZ DEVELOPER FOR AUTHORISED OPERATIONS </a:t>
            </a:r>
            <a:r>
              <a:rPr lang="en-US" b="1" dirty="0">
                <a:solidFill>
                  <a:schemeClr val="accent3">
                    <a:lumMod val="75000"/>
                  </a:schemeClr>
                </a:solidFill>
                <a:latin typeface="Times New Roman" panose="02020603050405020304" pitchFamily="18" charset="0"/>
                <a:cs typeface="Times New Roman" panose="02020603050405020304" pitchFamily="18" charset="0"/>
              </a:rPr>
              <a:t>ON PAYMENT</a:t>
            </a:r>
            <a:r>
              <a:rPr lang="en-US" dirty="0">
                <a:latin typeface="Times New Roman" panose="02020603050405020304" pitchFamily="18" charset="0"/>
                <a:cs typeface="Times New Roman" panose="02020603050405020304" pitchFamily="18" charset="0"/>
              </a:rPr>
              <a:t> OF INTEGRATED TAX or ―</a:t>
            </a:r>
          </a:p>
          <a:p>
            <a:pPr algn="just"/>
            <a:r>
              <a:rPr lang="en-US" dirty="0">
                <a:latin typeface="Times New Roman" panose="02020603050405020304" pitchFamily="18" charset="0"/>
                <a:cs typeface="Times New Roman" panose="02020603050405020304" pitchFamily="18" charset="0"/>
              </a:rPr>
              <a:t>SUPPLY MEANT FOR EXPORT/SUPPLY TO SEZ UNIT OR SEZ DEVELOPER FOR AUTHORISED OPERATIONS </a:t>
            </a:r>
            <a:r>
              <a:rPr lang="en-US" b="1" dirty="0">
                <a:solidFill>
                  <a:schemeClr val="accent3">
                    <a:lumMod val="75000"/>
                  </a:schemeClr>
                </a:solidFill>
                <a:latin typeface="Times New Roman" panose="02020603050405020304" pitchFamily="18" charset="0"/>
                <a:cs typeface="Times New Roman" panose="02020603050405020304" pitchFamily="18" charset="0"/>
              </a:rPr>
              <a:t>UNDER BOND OR LETTER OF UNDERTAKING </a:t>
            </a:r>
            <a:r>
              <a:rPr lang="en-US" dirty="0">
                <a:latin typeface="Times New Roman" panose="02020603050405020304" pitchFamily="18" charset="0"/>
                <a:cs typeface="Times New Roman" panose="02020603050405020304" pitchFamily="18" charset="0"/>
              </a:rPr>
              <a:t>WITHOUT PAYMENT OF INTEGRATED TAX </a:t>
            </a:r>
          </a:p>
          <a:p>
            <a:pPr algn="just"/>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30044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000" dirty="0">
                <a:latin typeface="Times New Roman" panose="02020603050405020304" pitchFamily="18" charset="0"/>
                <a:cs typeface="Times New Roman" panose="02020603050405020304" pitchFamily="18" charset="0"/>
              </a:rPr>
              <a:t>Endorsement from Specified Officer of SEZ</a:t>
            </a:r>
          </a:p>
        </p:txBody>
      </p:sp>
      <p:sp>
        <p:nvSpPr>
          <p:cNvPr id="3" name="Content Placeholder 2"/>
          <p:cNvSpPr>
            <a:spLocks noGrp="1"/>
          </p:cNvSpPr>
          <p:nvPr>
            <p:ph idx="1"/>
          </p:nvPr>
        </p:nvSpPr>
        <p:spPr>
          <a:xfrm>
            <a:off x="457200" y="1234678"/>
            <a:ext cx="8229600" cy="3394472"/>
          </a:xfrm>
        </p:spPr>
        <p:txBody>
          <a:bodyPr>
            <a:normAutofit fontScale="92500" lnSpcReduction="20000"/>
          </a:bodyPr>
          <a:lstStyle/>
          <a:p>
            <a:pPr marL="0" indent="0" algn="just">
              <a:buNone/>
            </a:pPr>
            <a:r>
              <a:rPr lang="en-US" dirty="0">
                <a:latin typeface="Times New Roman" panose="02020603050405020304" pitchFamily="18" charset="0"/>
                <a:cs typeface="Times New Roman" panose="02020603050405020304" pitchFamily="18" charset="0"/>
              </a:rPr>
              <a:t>(a)  supplier of goods after such goods have been admitted in full in the Special Economic Zone for </a:t>
            </a:r>
            <a:r>
              <a:rPr lang="en-US" dirty="0" err="1">
                <a:latin typeface="Times New Roman" panose="02020603050405020304" pitchFamily="18" charset="0"/>
                <a:cs typeface="Times New Roman" panose="02020603050405020304" pitchFamily="18" charset="0"/>
              </a:rPr>
              <a:t>authorised</a:t>
            </a:r>
            <a:r>
              <a:rPr lang="en-US" dirty="0">
                <a:latin typeface="Times New Roman" panose="02020603050405020304" pitchFamily="18" charset="0"/>
                <a:cs typeface="Times New Roman" panose="02020603050405020304" pitchFamily="18" charset="0"/>
              </a:rPr>
              <a:t> operations, as endorsed by the specified officer of the Zone; </a:t>
            </a:r>
          </a:p>
          <a:p>
            <a:pPr marL="0" indent="0" algn="just">
              <a:buNone/>
            </a:pPr>
            <a:r>
              <a:rPr lang="en-US" dirty="0">
                <a:latin typeface="Times New Roman" panose="02020603050405020304" pitchFamily="18" charset="0"/>
                <a:cs typeface="Times New Roman" panose="02020603050405020304" pitchFamily="18" charset="0"/>
              </a:rPr>
              <a:t>(b)  supplier of services along with such evidence regarding receipt of services for </a:t>
            </a:r>
            <a:r>
              <a:rPr lang="en-US" dirty="0" err="1">
                <a:latin typeface="Times New Roman" panose="02020603050405020304" pitchFamily="18" charset="0"/>
                <a:cs typeface="Times New Roman" panose="02020603050405020304" pitchFamily="18" charset="0"/>
              </a:rPr>
              <a:t>authorised</a:t>
            </a:r>
            <a:r>
              <a:rPr lang="en-US" dirty="0">
                <a:latin typeface="Times New Roman" panose="02020603050405020304" pitchFamily="18" charset="0"/>
                <a:cs typeface="Times New Roman" panose="02020603050405020304" pitchFamily="18" charset="0"/>
              </a:rPr>
              <a:t> operations as endorsed by the specified officer of the Zone: </a:t>
            </a:r>
          </a:p>
          <a:p>
            <a:pPr marL="0" indent="0" algn="just">
              <a:buNone/>
            </a:pP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78155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514600" y="188912"/>
            <a:ext cx="3505200" cy="4440238"/>
          </a:xfrm>
          <a:prstGeom prst="rect">
            <a:avLst/>
          </a:prstGeom>
        </p:spPr>
      </p:pic>
    </p:spTree>
    <p:extLst>
      <p:ext uri="{BB962C8B-B14F-4D97-AF65-F5344CB8AC3E}">
        <p14:creationId xmlns:p14="http://schemas.microsoft.com/office/powerpoint/2010/main" val="4166776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219200" y="1123950"/>
            <a:ext cx="6951065" cy="3429000"/>
          </a:xfrm>
          <a:prstGeom prst="rect">
            <a:avLst/>
          </a:prstGeom>
        </p:spPr>
        <p:style>
          <a:lnRef idx="2">
            <a:schemeClr val="dk1"/>
          </a:lnRef>
          <a:fillRef idx="1">
            <a:schemeClr val="lt1"/>
          </a:fillRef>
          <a:effectRef idx="0">
            <a:schemeClr val="dk1"/>
          </a:effectRef>
          <a:fontRef idx="minor">
            <a:schemeClr val="dk1"/>
          </a:fontRef>
        </p:style>
      </p:pic>
      <p:sp>
        <p:nvSpPr>
          <p:cNvPr id="8" name="Oval 7"/>
          <p:cNvSpPr/>
          <p:nvPr/>
        </p:nvSpPr>
        <p:spPr>
          <a:xfrm>
            <a:off x="4648200" y="2571750"/>
            <a:ext cx="1295400"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an 8"/>
          <p:cNvSpPr/>
          <p:nvPr/>
        </p:nvSpPr>
        <p:spPr>
          <a:xfrm>
            <a:off x="5963265" y="2876550"/>
            <a:ext cx="2207000" cy="1077247"/>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12718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43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5" name="Picture 4" descr="Thank-You.jpg"/>
          <p:cNvPicPr>
            <a:picLocks noChangeAspect="1"/>
          </p:cNvPicPr>
          <p:nvPr/>
        </p:nvPicPr>
        <p:blipFill>
          <a:blip r:embed="rId2" cstate="print"/>
          <a:stretch>
            <a:fillRect/>
          </a:stretch>
        </p:blipFill>
        <p:spPr>
          <a:xfrm>
            <a:off x="1219200" y="172212"/>
            <a:ext cx="6172200" cy="49712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dirty="0">
                <a:latin typeface="Times New Roman" panose="02020603050405020304" pitchFamily="18" charset="0"/>
                <a:cs typeface="Times New Roman" pitchFamily="18" charset="0"/>
              </a:rPr>
              <a:t>Sec. 7 – Inter State Supply</a:t>
            </a:r>
          </a:p>
        </p:txBody>
      </p:sp>
      <p:sp>
        <p:nvSpPr>
          <p:cNvPr id="10" name="Rectangle 9"/>
          <p:cNvSpPr/>
          <p:nvPr/>
        </p:nvSpPr>
        <p:spPr>
          <a:xfrm>
            <a:off x="381000" y="1543051"/>
            <a:ext cx="2667000" cy="1447800"/>
          </a:xfrm>
          <a:prstGeom prst="rect">
            <a:avLst/>
          </a:prstGeom>
          <a:solidFill>
            <a:schemeClr val="accent4">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Inter State Supply</a:t>
            </a:r>
          </a:p>
        </p:txBody>
      </p:sp>
      <p:cxnSp>
        <p:nvCxnSpPr>
          <p:cNvPr id="12" name="Straight Arrow Connector 11"/>
          <p:cNvCxnSpPr>
            <a:stCxn id="10" idx="3"/>
          </p:cNvCxnSpPr>
          <p:nvPr/>
        </p:nvCxnSpPr>
        <p:spPr>
          <a:xfrm flipV="1">
            <a:off x="3048000" y="1466851"/>
            <a:ext cx="1371600" cy="800100"/>
          </a:xfrm>
          <a:prstGeom prst="straightConnector1">
            <a:avLst/>
          </a:prstGeom>
          <a:ln w="5715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3"/>
          </p:cNvCxnSpPr>
          <p:nvPr/>
        </p:nvCxnSpPr>
        <p:spPr>
          <a:xfrm>
            <a:off x="3048000" y="2266951"/>
            <a:ext cx="1371600" cy="495300"/>
          </a:xfrm>
          <a:prstGeom prst="straightConnector1">
            <a:avLst/>
          </a:prstGeom>
          <a:ln w="5715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419600" y="971550"/>
            <a:ext cx="3886200" cy="1009649"/>
          </a:xfrm>
          <a:prstGeom prst="rect">
            <a:avLst/>
          </a:prstGeom>
          <a:solidFill>
            <a:schemeClr val="accent4">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Times New Roman" panose="02020603050405020304" pitchFamily="18" charset="0"/>
                <a:cs typeface="Times New Roman" panose="02020603050405020304" pitchFamily="18" charset="0"/>
              </a:rPr>
              <a:t>Different State of-</a:t>
            </a:r>
          </a:p>
          <a:p>
            <a:pPr marL="285750" indent="-285750" algn="just">
              <a:buFont typeface="Arial" panose="020B0604020202020204" pitchFamily="34" charset="0"/>
              <a:buChar char="•"/>
            </a:pPr>
            <a:r>
              <a:rPr lang="en-US" sz="1600" b="1" dirty="0">
                <a:solidFill>
                  <a:schemeClr val="tx1"/>
                </a:solidFill>
                <a:latin typeface="Times New Roman" panose="02020603050405020304" pitchFamily="18" charset="0"/>
                <a:cs typeface="Times New Roman" panose="02020603050405020304" pitchFamily="18" charset="0"/>
              </a:rPr>
              <a:t>Location of Supplier  </a:t>
            </a:r>
          </a:p>
          <a:p>
            <a:pPr marL="285750" indent="-285750" algn="just">
              <a:buFont typeface="Arial" panose="020B0604020202020204" pitchFamily="34" charset="0"/>
              <a:buChar char="•"/>
            </a:pPr>
            <a:r>
              <a:rPr lang="en-US" sz="1600" b="1" dirty="0">
                <a:solidFill>
                  <a:schemeClr val="tx1"/>
                </a:solidFill>
                <a:latin typeface="Times New Roman" panose="02020603050405020304" pitchFamily="18" charset="0"/>
                <a:cs typeface="Times New Roman" panose="02020603050405020304" pitchFamily="18" charset="0"/>
              </a:rPr>
              <a:t>Place of Supply</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4390644" y="2171702"/>
            <a:ext cx="3962400" cy="1447800"/>
          </a:xfrm>
          <a:prstGeom prst="rect">
            <a:avLst/>
          </a:prstGeom>
          <a:solidFill>
            <a:schemeClr val="accent4">
              <a:lumMod val="20000"/>
              <a:lumOff val="8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Times New Roman" panose="02020603050405020304" pitchFamily="18" charset="0"/>
                <a:cs typeface="Times New Roman" panose="02020603050405020304" pitchFamily="18" charset="0"/>
              </a:rPr>
              <a:t>Import of Goods/Service</a:t>
            </a:r>
          </a:p>
          <a:p>
            <a:pPr algn="just"/>
            <a:r>
              <a:rPr lang="en-US" sz="1600" b="1" dirty="0">
                <a:solidFill>
                  <a:schemeClr val="tx1"/>
                </a:solidFill>
                <a:latin typeface="Times New Roman" panose="02020603050405020304" pitchFamily="18" charset="0"/>
                <a:cs typeface="Times New Roman" panose="02020603050405020304" pitchFamily="18" charset="0"/>
              </a:rPr>
              <a:t>Export of Goods/Service</a:t>
            </a:r>
          </a:p>
          <a:p>
            <a:pPr algn="just"/>
            <a:r>
              <a:rPr lang="en-US" sz="1600" b="1" dirty="0">
                <a:solidFill>
                  <a:schemeClr val="tx1"/>
                </a:solidFill>
                <a:latin typeface="Times New Roman" panose="02020603050405020304" pitchFamily="18" charset="0"/>
                <a:cs typeface="Times New Roman" panose="02020603050405020304" pitchFamily="18" charset="0"/>
              </a:rPr>
              <a:t>To/by SEZ unit or Developer</a:t>
            </a:r>
          </a:p>
          <a:p>
            <a:pPr algn="just"/>
            <a:r>
              <a:rPr lang="en-US" sz="1600" dirty="0">
                <a:latin typeface="Times New Roman" panose="02020603050405020304" pitchFamily="18" charset="0"/>
                <a:cs typeface="Times New Roman" panose="02020603050405020304" pitchFamily="18" charset="0"/>
              </a:rPr>
              <a:t>To tourist referred in sec. 15 </a:t>
            </a:r>
          </a:p>
          <a:p>
            <a:pPr algn="just"/>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25153" y="4139687"/>
            <a:ext cx="8991600" cy="523220"/>
          </a:xfrm>
          <a:prstGeom prst="rect">
            <a:avLst/>
          </a:prstGeom>
          <a:noFill/>
          <a:ln w="9525">
            <a:solidFill>
              <a:schemeClr val="tx1"/>
            </a:solidFill>
          </a:ln>
        </p:spPr>
        <p:txBody>
          <a:bodyPr wrap="square" rtlCol="0">
            <a:spAutoFit/>
          </a:bodyPr>
          <a:lstStyle/>
          <a:p>
            <a:r>
              <a:rPr lang="en-US" sz="1400" dirty="0">
                <a:latin typeface="Times New Roman" panose="02020603050405020304" pitchFamily="18" charset="0"/>
                <a:cs typeface="Times New Roman" panose="02020603050405020304" pitchFamily="18" charset="0"/>
              </a:rPr>
              <a:t>Supply of goods imported into the territory of India, till they cross the customs frontiers of India, shall be treated to be a supply of goods in the course of inter-State trade or commerce. </a:t>
            </a:r>
          </a:p>
        </p:txBody>
      </p:sp>
      <p:sp>
        <p:nvSpPr>
          <p:cNvPr id="6" name="TextBox 5"/>
          <p:cNvSpPr txBox="1"/>
          <p:nvPr/>
        </p:nvSpPr>
        <p:spPr>
          <a:xfrm>
            <a:off x="32773" y="4662907"/>
            <a:ext cx="8976360" cy="369332"/>
          </a:xfrm>
          <a:prstGeom prst="rect">
            <a:avLst/>
          </a:prstGeom>
          <a:noFill/>
          <a:ln>
            <a:solidFill>
              <a:schemeClr val="accent1"/>
            </a:solidFill>
          </a:ln>
        </p:spPr>
        <p:txBody>
          <a:bodyPr wrap="square" rtlCol="0">
            <a:spAutoFit/>
          </a:bodyPr>
          <a:lstStyle/>
          <a:p>
            <a:r>
              <a:rPr lang="en-US" dirty="0">
                <a:latin typeface="Times New Roman" panose="02020603050405020304" pitchFamily="18" charset="0"/>
                <a:cs typeface="Times New Roman" panose="02020603050405020304" pitchFamily="18" charset="0"/>
              </a:rPr>
              <a:t>Sec. 9- Supply in/by territorial water-coastal State/UT, </a:t>
            </a:r>
            <a:r>
              <a:rPr lang="en-US" sz="1200" dirty="0">
                <a:latin typeface="Times New Roman" panose="02020603050405020304" pitchFamily="18" charset="0"/>
                <a:cs typeface="Times New Roman" panose="02020603050405020304" pitchFamily="18" charset="0"/>
              </a:rPr>
              <a:t>where nearest point of the appropriate baseline is located</a:t>
            </a:r>
            <a:r>
              <a:rPr lang="en-US" dirty="0">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ox(in)">
                                      <p:cBhvr>
                                        <p:cTn id="27" dur="10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10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a:bodyPr>
          <a:lstStyle/>
          <a:p>
            <a:r>
              <a:rPr lang="en-US" sz="3600" b="1" dirty="0">
                <a:latin typeface="Times New Roman" panose="02020603050405020304" pitchFamily="18" charset="0"/>
                <a:cs typeface="Times New Roman" pitchFamily="18" charset="0"/>
              </a:rPr>
              <a:t>Sec. 8 – Intra State Supply</a:t>
            </a:r>
          </a:p>
        </p:txBody>
      </p:sp>
      <p:sp>
        <p:nvSpPr>
          <p:cNvPr id="10" name="Rectangle 9"/>
          <p:cNvSpPr/>
          <p:nvPr/>
        </p:nvSpPr>
        <p:spPr>
          <a:xfrm>
            <a:off x="381000" y="1543051"/>
            <a:ext cx="2667000" cy="1447800"/>
          </a:xfrm>
          <a:prstGeom prst="rect">
            <a:avLst/>
          </a:prstGeom>
          <a:solidFill>
            <a:schemeClr val="accent4">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Intra State Supply</a:t>
            </a:r>
          </a:p>
        </p:txBody>
      </p:sp>
      <p:cxnSp>
        <p:nvCxnSpPr>
          <p:cNvPr id="12" name="Straight Arrow Connector 11"/>
          <p:cNvCxnSpPr/>
          <p:nvPr/>
        </p:nvCxnSpPr>
        <p:spPr>
          <a:xfrm>
            <a:off x="3048000" y="2171702"/>
            <a:ext cx="1371600" cy="0"/>
          </a:xfrm>
          <a:prstGeom prst="straightConnector1">
            <a:avLst/>
          </a:prstGeom>
          <a:ln w="57150">
            <a:solidFill>
              <a:schemeClr val="accent4">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390644" y="1162052"/>
            <a:ext cx="3967579" cy="1009649"/>
          </a:xfrm>
          <a:prstGeom prst="rect">
            <a:avLst/>
          </a:prstGeom>
          <a:solidFill>
            <a:schemeClr val="accent4">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Times New Roman" panose="02020603050405020304" pitchFamily="18" charset="0"/>
                <a:cs typeface="Times New Roman" panose="02020603050405020304" pitchFamily="18" charset="0"/>
              </a:rPr>
              <a:t>Same State of :-</a:t>
            </a:r>
          </a:p>
          <a:p>
            <a:pPr algn="just"/>
            <a:endParaRPr lang="en-US" sz="1600" b="1" dirty="0">
              <a:solidFill>
                <a:schemeClr val="tx1"/>
              </a:solidFill>
              <a:latin typeface="Times New Roman" panose="02020603050405020304" pitchFamily="18" charset="0"/>
              <a:cs typeface="Times New Roman" panose="02020603050405020304" pitchFamily="18" charset="0"/>
            </a:endParaRPr>
          </a:p>
          <a:p>
            <a:pPr algn="just"/>
            <a:r>
              <a:rPr lang="en-US" sz="1600" b="1" dirty="0">
                <a:solidFill>
                  <a:schemeClr val="tx1"/>
                </a:solidFill>
                <a:latin typeface="Times New Roman" panose="02020603050405020304" pitchFamily="18" charset="0"/>
                <a:cs typeface="Times New Roman" panose="02020603050405020304" pitchFamily="18" charset="0"/>
              </a:rPr>
              <a:t>Location of Supplier </a:t>
            </a:r>
          </a:p>
          <a:p>
            <a:pPr algn="just"/>
            <a:r>
              <a:rPr lang="en-US" sz="1600" b="1" dirty="0">
                <a:solidFill>
                  <a:schemeClr val="tx1"/>
                </a:solidFill>
                <a:latin typeface="Times New Roman" panose="02020603050405020304" pitchFamily="18" charset="0"/>
                <a:cs typeface="Times New Roman" panose="02020603050405020304" pitchFamily="18" charset="0"/>
              </a:rPr>
              <a:t>Place of Supply</a:t>
            </a:r>
            <a:endParaRPr lang="en-US" dirty="0">
              <a:solidFill>
                <a:schemeClr val="tx1"/>
              </a:solidFill>
              <a:latin typeface="Times New Roman" panose="02020603050405020304" pitchFamily="18" charset="0"/>
              <a:cs typeface="Times New Roman" panose="02020603050405020304" pitchFamily="18" charset="0"/>
            </a:endParaRPr>
          </a:p>
        </p:txBody>
      </p:sp>
      <p:sp>
        <p:nvSpPr>
          <p:cNvPr id="16" name="Rectangle 15"/>
          <p:cNvSpPr/>
          <p:nvPr/>
        </p:nvSpPr>
        <p:spPr>
          <a:xfrm>
            <a:off x="4385249" y="2495553"/>
            <a:ext cx="3962400" cy="1447800"/>
          </a:xfrm>
          <a:prstGeom prst="rect">
            <a:avLst/>
          </a:prstGeom>
          <a:solidFill>
            <a:schemeClr val="accent4">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b="1" dirty="0">
                <a:solidFill>
                  <a:schemeClr val="tx1"/>
                </a:solidFill>
                <a:latin typeface="Times New Roman" panose="02020603050405020304" pitchFamily="18" charset="0"/>
                <a:cs typeface="Times New Roman" panose="02020603050405020304" pitchFamily="18" charset="0"/>
              </a:rPr>
              <a:t>Provided :-</a:t>
            </a:r>
          </a:p>
          <a:p>
            <a:pPr algn="just"/>
            <a:endParaRPr lang="en-US" sz="1600" b="1" dirty="0">
              <a:solidFill>
                <a:schemeClr val="tx1"/>
              </a:solidFill>
              <a:latin typeface="Times New Roman" panose="02020603050405020304" pitchFamily="18" charset="0"/>
              <a:cs typeface="Times New Roman" panose="02020603050405020304" pitchFamily="18" charset="0"/>
            </a:endParaRPr>
          </a:p>
          <a:p>
            <a:pPr algn="just"/>
            <a:r>
              <a:rPr lang="en-US" sz="1600" b="1" dirty="0">
                <a:solidFill>
                  <a:schemeClr val="tx1"/>
                </a:solidFill>
                <a:latin typeface="Times New Roman" panose="02020603050405020304" pitchFamily="18" charset="0"/>
                <a:cs typeface="Times New Roman" panose="02020603050405020304" pitchFamily="18" charset="0"/>
              </a:rPr>
              <a:t>Supply to/by SEZ unit or Developer</a:t>
            </a:r>
          </a:p>
          <a:p>
            <a:pPr algn="just"/>
            <a:endParaRPr lang="en-US" sz="1600" dirty="0">
              <a:solidFill>
                <a:schemeClr val="tx1"/>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710214" y="4474346"/>
            <a:ext cx="6109365"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Note: GSTR-1 never accept supply to SEZ as Intra State Supply</a:t>
            </a:r>
          </a:p>
        </p:txBody>
      </p:sp>
    </p:spTree>
    <p:extLst>
      <p:ext uri="{BB962C8B-B14F-4D97-AF65-F5344CB8AC3E}">
        <p14:creationId xmlns:p14="http://schemas.microsoft.com/office/powerpoint/2010/main" val="1751762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10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7</a:t>
            </a:fld>
            <a:endParaRPr lang="en-IN"/>
          </a:p>
        </p:txBody>
      </p:sp>
      <p:sp>
        <p:nvSpPr>
          <p:cNvPr id="2" name="Title 1"/>
          <p:cNvSpPr>
            <a:spLocks noGrp="1"/>
          </p:cNvSpPr>
          <p:nvPr>
            <p:ph type="ctrTitle"/>
          </p:nvPr>
        </p:nvSpPr>
        <p:spPr>
          <a:xfrm>
            <a:off x="899592" y="1635646"/>
            <a:ext cx="7772400" cy="1481328"/>
          </a:xfrm>
        </p:spPr>
        <p:style>
          <a:lnRef idx="3">
            <a:schemeClr val="lt1"/>
          </a:lnRef>
          <a:fillRef idx="1">
            <a:schemeClr val="accent1"/>
          </a:fillRef>
          <a:effectRef idx="1">
            <a:schemeClr val="accent1"/>
          </a:effectRef>
          <a:fontRef idx="minor">
            <a:schemeClr val="lt1"/>
          </a:fontRef>
        </p:style>
        <p:txBody>
          <a:bodyPr>
            <a:noAutofit/>
          </a:bodyPr>
          <a:lstStyle/>
          <a:p>
            <a:r>
              <a:rPr lang="en-IN" dirty="0"/>
              <a:t>Domestic Place of Supply</a:t>
            </a:r>
            <a:endParaRPr lang="en-IN" sz="2400" dirty="0"/>
          </a:p>
        </p:txBody>
      </p:sp>
    </p:spTree>
    <p:extLst>
      <p:ext uri="{BB962C8B-B14F-4D97-AF65-F5344CB8AC3E}">
        <p14:creationId xmlns:p14="http://schemas.microsoft.com/office/powerpoint/2010/main" val="9305596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050"/>
            <a:ext cx="8229600" cy="857250"/>
          </a:xfrm>
        </p:spPr>
        <p:txBody>
          <a:bodyPr>
            <a:normAutofit fontScale="90000"/>
          </a:bodyPr>
          <a:lstStyle/>
          <a:p>
            <a:r>
              <a:rPr lang="en-US" sz="3600" b="1" dirty="0">
                <a:latin typeface="Times New Roman" panose="02020603050405020304" pitchFamily="18" charset="0"/>
                <a:cs typeface="Times New Roman" pitchFamily="18" charset="0"/>
              </a:rPr>
              <a:t>Sec. 10 – Domestic Place of Supply-Goods</a:t>
            </a:r>
          </a:p>
        </p:txBody>
      </p:sp>
      <p:sp>
        <p:nvSpPr>
          <p:cNvPr id="10" name="Rectangle 9"/>
          <p:cNvSpPr/>
          <p:nvPr/>
        </p:nvSpPr>
        <p:spPr>
          <a:xfrm>
            <a:off x="276194" y="676276"/>
            <a:ext cx="2700353" cy="1033653"/>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Delivery to Recipient </a:t>
            </a:r>
          </a:p>
        </p:txBody>
      </p:sp>
      <p:cxnSp>
        <p:nvCxnSpPr>
          <p:cNvPr id="12" name="Straight Arrow Connector 11"/>
          <p:cNvCxnSpPr>
            <a:cxnSpLocks/>
            <a:endCxn id="15" idx="1"/>
          </p:cNvCxnSpPr>
          <p:nvPr/>
        </p:nvCxnSpPr>
        <p:spPr>
          <a:xfrm flipV="1">
            <a:off x="2979567" y="1193102"/>
            <a:ext cx="1428310" cy="14822"/>
          </a:xfrm>
          <a:prstGeom prst="straightConnector1">
            <a:avLst/>
          </a:prstGeom>
          <a:ln w="57150">
            <a:solidFill>
              <a:schemeClr val="accent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V="1">
            <a:off x="2952809" y="3714750"/>
            <a:ext cx="1413744" cy="1671"/>
          </a:xfrm>
          <a:prstGeom prst="straightConnector1">
            <a:avLst/>
          </a:prstGeom>
          <a:ln w="57150">
            <a:solidFill>
              <a:schemeClr val="accent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4407877" y="676275"/>
            <a:ext cx="4355123" cy="1033654"/>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r>
              <a:rPr lang="en-US" sz="1600" dirty="0">
                <a:latin typeface="Times New Roman" panose="02020603050405020304" pitchFamily="18" charset="0"/>
                <a:cs typeface="Times New Roman" panose="02020603050405020304" pitchFamily="18" charset="0"/>
              </a:rPr>
              <a:t>Location of Goods at the time of movement of goods terminates for delivery to the recipient </a:t>
            </a:r>
          </a:p>
        </p:txBody>
      </p:sp>
      <p:sp>
        <p:nvSpPr>
          <p:cNvPr id="16" name="Rectangle 15"/>
          <p:cNvSpPr/>
          <p:nvPr/>
        </p:nvSpPr>
        <p:spPr>
          <a:xfrm>
            <a:off x="4390292" y="1878638"/>
            <a:ext cx="4038600" cy="1143000"/>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r>
              <a:rPr lang="en-US" sz="1600" dirty="0">
                <a:latin typeface="Times New Roman" panose="02020603050405020304" pitchFamily="18" charset="0"/>
                <a:cs typeface="Times New Roman" panose="02020603050405020304" pitchFamily="18" charset="0"/>
              </a:rPr>
              <a:t>Principal place of business who make order for Supply </a:t>
            </a:r>
          </a:p>
        </p:txBody>
      </p:sp>
      <p:sp>
        <p:nvSpPr>
          <p:cNvPr id="13" name="Rectangle 12"/>
          <p:cNvSpPr/>
          <p:nvPr/>
        </p:nvSpPr>
        <p:spPr>
          <a:xfrm>
            <a:off x="4390292" y="3174381"/>
            <a:ext cx="4038600" cy="1143000"/>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just"/>
            <a:r>
              <a:rPr lang="en-US" sz="1600" dirty="0">
                <a:latin typeface="Times New Roman" panose="02020603050405020304" pitchFamily="18" charset="0"/>
                <a:cs typeface="Times New Roman" panose="02020603050405020304" pitchFamily="18" charset="0"/>
              </a:rPr>
              <a:t>Place of Site</a:t>
            </a:r>
          </a:p>
        </p:txBody>
      </p:sp>
      <p:sp>
        <p:nvSpPr>
          <p:cNvPr id="17" name="Rectangle 16"/>
          <p:cNvSpPr/>
          <p:nvPr/>
        </p:nvSpPr>
        <p:spPr>
          <a:xfrm>
            <a:off x="276195" y="1902260"/>
            <a:ext cx="2700352" cy="1143000"/>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800" b="1" dirty="0">
                <a:solidFill>
                  <a:schemeClr val="tx1"/>
                </a:solidFill>
                <a:latin typeface="Times New Roman" panose="02020603050405020304" pitchFamily="18" charset="0"/>
                <a:cs typeface="Times New Roman" panose="02020603050405020304" pitchFamily="18" charset="0"/>
              </a:rPr>
              <a:t>Bill To-Ship To </a:t>
            </a:r>
          </a:p>
        </p:txBody>
      </p:sp>
      <p:sp>
        <p:nvSpPr>
          <p:cNvPr id="19" name="Rectangle 18"/>
          <p:cNvSpPr/>
          <p:nvPr/>
        </p:nvSpPr>
        <p:spPr>
          <a:xfrm>
            <a:off x="276195" y="3190347"/>
            <a:ext cx="2700352" cy="1143000"/>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On site assemble/ installation</a:t>
            </a:r>
          </a:p>
        </p:txBody>
      </p:sp>
      <p:cxnSp>
        <p:nvCxnSpPr>
          <p:cNvPr id="20" name="Straight Arrow Connector 19"/>
          <p:cNvCxnSpPr/>
          <p:nvPr/>
        </p:nvCxnSpPr>
        <p:spPr>
          <a:xfrm flipV="1">
            <a:off x="2994133" y="2404418"/>
            <a:ext cx="1413744" cy="1671"/>
          </a:xfrm>
          <a:prstGeom prst="straightConnector1">
            <a:avLst/>
          </a:prstGeom>
          <a:ln w="57150">
            <a:solidFill>
              <a:schemeClr val="accent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57204" y="4478434"/>
            <a:ext cx="2719343" cy="665066"/>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pPr algn="ctr"/>
            <a:r>
              <a:rPr lang="en-US" sz="2400" b="1" dirty="0">
                <a:solidFill>
                  <a:schemeClr val="tx1"/>
                </a:solidFill>
                <a:latin typeface="Times New Roman" panose="02020603050405020304" pitchFamily="18" charset="0"/>
                <a:cs typeface="Times New Roman" panose="02020603050405020304" pitchFamily="18" charset="0"/>
              </a:rPr>
              <a:t>Supply on Conveyance</a:t>
            </a:r>
          </a:p>
        </p:txBody>
      </p:sp>
      <p:sp>
        <p:nvSpPr>
          <p:cNvPr id="23" name="Rectangle 22"/>
          <p:cNvSpPr/>
          <p:nvPr/>
        </p:nvSpPr>
        <p:spPr>
          <a:xfrm>
            <a:off x="4407877" y="4416784"/>
            <a:ext cx="4021015" cy="726715"/>
          </a:xfrm>
          <a:prstGeom prst="rect">
            <a:avLst/>
          </a:prstGeom>
          <a:solidFill>
            <a:schemeClr val="accent1">
              <a:lumMod val="40000"/>
              <a:lumOff val="60000"/>
            </a:schemeClr>
          </a:solidFill>
        </p:spPr>
        <p:style>
          <a:lnRef idx="1">
            <a:schemeClr val="dk1"/>
          </a:lnRef>
          <a:fillRef idx="2">
            <a:schemeClr val="dk1"/>
          </a:fillRef>
          <a:effectRef idx="1">
            <a:schemeClr val="dk1"/>
          </a:effectRef>
          <a:fontRef idx="minor">
            <a:schemeClr val="dk1"/>
          </a:fontRef>
        </p:style>
        <p:txBody>
          <a:bodyPr rtlCol="0" anchor="ctr"/>
          <a:lstStyle/>
          <a:p>
            <a:r>
              <a:rPr lang="en-US" sz="1600" dirty="0">
                <a:latin typeface="Times New Roman" panose="02020603050405020304" pitchFamily="18" charset="0"/>
                <a:cs typeface="Times New Roman" panose="02020603050405020304" pitchFamily="18" charset="0"/>
              </a:rPr>
              <a:t>Location at which goods taken on board</a:t>
            </a:r>
          </a:p>
        </p:txBody>
      </p:sp>
      <p:cxnSp>
        <p:nvCxnSpPr>
          <p:cNvPr id="24" name="Straight Arrow Connector 23"/>
          <p:cNvCxnSpPr/>
          <p:nvPr/>
        </p:nvCxnSpPr>
        <p:spPr>
          <a:xfrm flipV="1">
            <a:off x="2994133" y="4780141"/>
            <a:ext cx="1413744" cy="1671"/>
          </a:xfrm>
          <a:prstGeom prst="straightConnector1">
            <a:avLst/>
          </a:prstGeom>
          <a:ln w="57150">
            <a:solidFill>
              <a:schemeClr val="accent2">
                <a:lumMod val="40000"/>
                <a:lumOff val="60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21367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1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ox(in)">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10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box(in)">
                                      <p:cBhvr>
                                        <p:cTn id="32" dur="10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1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linds(horizontal)">
                                      <p:cBhvr>
                                        <p:cTn id="42" dur="1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box(in)">
                                      <p:cBhvr>
                                        <p:cTn id="47" dur="10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10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blinds(horizontal)">
                                      <p:cBhvr>
                                        <p:cTn id="57" dur="1000"/>
                                        <p:tgtEl>
                                          <p:spTgt spid="2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10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4" presetClass="entr" presetSubtype="16" fill="hold" nodeType="click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box(in)">
                                      <p:cBhvr>
                                        <p:cTn id="67"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5" grpId="0" animBg="1"/>
      <p:bldP spid="16" grpId="0" animBg="1"/>
      <p:bldP spid="13" grpId="0" animBg="1"/>
      <p:bldP spid="17" grpId="0" animBg="1"/>
      <p:bldP spid="19" grpId="0" animBg="1"/>
      <p:bldP spid="22"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460771"/>
          </a:xfrm>
        </p:spPr>
        <p:txBody>
          <a:bodyPr>
            <a:normAutofit fontScale="90000"/>
          </a:bodyPr>
          <a:lstStyle/>
          <a:p>
            <a:r>
              <a:rPr lang="en-US" dirty="0"/>
              <a:t>Section 10-POS of Goods</a:t>
            </a:r>
          </a:p>
        </p:txBody>
      </p:sp>
      <p:sp>
        <p:nvSpPr>
          <p:cNvPr id="3" name="Content Placeholder 2"/>
          <p:cNvSpPr>
            <a:spLocks noGrp="1"/>
          </p:cNvSpPr>
          <p:nvPr>
            <p:ph idx="1"/>
          </p:nvPr>
        </p:nvSpPr>
        <p:spPr>
          <a:xfrm>
            <a:off x="457200" y="666750"/>
            <a:ext cx="8229600" cy="4267200"/>
          </a:xfrm>
        </p:spPr>
        <p:txBody>
          <a:bodyPr>
            <a:noAutofit/>
          </a:bodyPr>
          <a:lstStyle/>
          <a:p>
            <a:pPr marL="0" indent="0" algn="just">
              <a:buNone/>
            </a:pPr>
            <a:r>
              <a:rPr lang="en-US" sz="1100" b="1" dirty="0">
                <a:latin typeface="Times New Roman" panose="02020603050405020304" pitchFamily="18" charset="0"/>
                <a:cs typeface="Times New Roman" panose="02020603050405020304" pitchFamily="18" charset="0"/>
              </a:rPr>
              <a:t>10. </a:t>
            </a: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1</a:t>
            </a:r>
            <a:r>
              <a:rPr lang="en-US" sz="1100" dirty="0">
                <a:latin typeface="Times New Roman" panose="02020603050405020304" pitchFamily="18" charset="0"/>
                <a:cs typeface="Times New Roman" panose="02020603050405020304" pitchFamily="18" charset="0"/>
              </a:rPr>
              <a:t>) The place of supply of goods, other than supply of goods imported into, or exported from India, shall be as under,–– </a:t>
            </a:r>
          </a:p>
          <a:p>
            <a:pPr marL="0" indent="0" algn="just">
              <a:buNone/>
            </a:pPr>
            <a:endParaRPr lang="en-US" sz="1100" dirty="0">
              <a:latin typeface="Times New Roman" panose="02020603050405020304" pitchFamily="18" charset="0"/>
              <a:cs typeface="Times New Roman" panose="02020603050405020304" pitchFamily="18" charset="0"/>
            </a:endParaRPr>
          </a:p>
          <a:p>
            <a:pPr marL="0" indent="0" algn="just">
              <a:buNone/>
            </a:pP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a</a:t>
            </a:r>
            <a:r>
              <a:rPr lang="en-US" sz="1100" dirty="0">
                <a:latin typeface="Times New Roman" panose="02020603050405020304" pitchFamily="18" charset="0"/>
                <a:cs typeface="Times New Roman" panose="02020603050405020304" pitchFamily="18" charset="0"/>
              </a:rPr>
              <a:t>) where the supply involves movement of goods, </a:t>
            </a:r>
            <a:r>
              <a:rPr lang="en-US" sz="1100" b="1" dirty="0">
                <a:latin typeface="Times New Roman" panose="02020603050405020304" pitchFamily="18" charset="0"/>
                <a:cs typeface="Times New Roman" panose="02020603050405020304" pitchFamily="18" charset="0"/>
              </a:rPr>
              <a:t>whether by the supplier or the recipient or by any other person</a:t>
            </a:r>
            <a:r>
              <a:rPr lang="en-US" sz="1100" dirty="0">
                <a:latin typeface="Times New Roman" panose="02020603050405020304" pitchFamily="18" charset="0"/>
                <a:cs typeface="Times New Roman" panose="02020603050405020304" pitchFamily="18" charset="0"/>
              </a:rPr>
              <a:t>, the place of supply of such goods shall be the location of the goods at the time at which </a:t>
            </a:r>
            <a:r>
              <a:rPr lang="en-US" sz="1100" dirty="0">
                <a:solidFill>
                  <a:schemeClr val="accent3">
                    <a:lumMod val="75000"/>
                  </a:schemeClr>
                </a:solidFill>
                <a:latin typeface="Times New Roman" panose="02020603050405020304" pitchFamily="18" charset="0"/>
                <a:cs typeface="Times New Roman" panose="02020603050405020304" pitchFamily="18" charset="0"/>
              </a:rPr>
              <a:t>the movement of goods terminates for delivery to the recipient; </a:t>
            </a:r>
          </a:p>
          <a:p>
            <a:pPr marL="0" indent="0" algn="just">
              <a:buNone/>
            </a:pPr>
            <a:endParaRPr lang="en-US" sz="1100" dirty="0">
              <a:solidFill>
                <a:schemeClr val="accent3">
                  <a:lumMod val="75000"/>
                </a:schemeClr>
              </a:solidFill>
              <a:latin typeface="Times New Roman" panose="02020603050405020304" pitchFamily="18" charset="0"/>
              <a:cs typeface="Times New Roman" panose="02020603050405020304" pitchFamily="18" charset="0"/>
            </a:endParaRPr>
          </a:p>
          <a:p>
            <a:pPr marL="0" indent="0" algn="just">
              <a:buNone/>
            </a:pP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b</a:t>
            </a:r>
            <a:r>
              <a:rPr lang="en-US" sz="1100" dirty="0">
                <a:latin typeface="Times New Roman" panose="02020603050405020304" pitchFamily="18" charset="0"/>
                <a:cs typeface="Times New Roman" panose="02020603050405020304" pitchFamily="18" charset="0"/>
              </a:rPr>
              <a:t>) where the goods are </a:t>
            </a:r>
            <a:r>
              <a:rPr lang="en-US" sz="1100" b="1" dirty="0">
                <a:latin typeface="Times New Roman" panose="02020603050405020304" pitchFamily="18" charset="0"/>
                <a:cs typeface="Times New Roman" panose="02020603050405020304" pitchFamily="18" charset="0"/>
              </a:rPr>
              <a:t>delivered by the supplier </a:t>
            </a:r>
            <a:r>
              <a:rPr lang="en-US" sz="1100" dirty="0">
                <a:latin typeface="Times New Roman" panose="02020603050405020304" pitchFamily="18" charset="0"/>
                <a:cs typeface="Times New Roman" panose="02020603050405020304" pitchFamily="18" charset="0"/>
              </a:rPr>
              <a:t>to a recipient or any other person on the direction of a third person, whether acting as an agent or otherwise, before or during movement of goods, either by way of transfer of documents of title to the goods or otherwise, it shall be deemed that the said third person has received the goods and the place of supply of such goods shall be the </a:t>
            </a:r>
            <a:r>
              <a:rPr lang="en-US" sz="1100" b="1" dirty="0">
                <a:latin typeface="Times New Roman" panose="02020603050405020304" pitchFamily="18" charset="0"/>
                <a:cs typeface="Times New Roman" panose="02020603050405020304" pitchFamily="18" charset="0"/>
              </a:rPr>
              <a:t>principal place of business</a:t>
            </a:r>
            <a:r>
              <a:rPr lang="en-US" sz="1100" dirty="0">
                <a:latin typeface="Times New Roman" panose="02020603050405020304" pitchFamily="18" charset="0"/>
                <a:cs typeface="Times New Roman" panose="02020603050405020304" pitchFamily="18" charset="0"/>
              </a:rPr>
              <a:t> of such person; </a:t>
            </a:r>
          </a:p>
          <a:p>
            <a:pPr marL="0" indent="0" algn="just">
              <a:buNone/>
            </a:pPr>
            <a:r>
              <a:rPr lang="en-US" sz="1100" dirty="0">
                <a:latin typeface="Times New Roman" panose="02020603050405020304" pitchFamily="18" charset="0"/>
                <a:cs typeface="Times New Roman" panose="02020603050405020304" pitchFamily="18" charset="0"/>
              </a:rPr>
              <a:t> </a:t>
            </a:r>
          </a:p>
          <a:p>
            <a:pPr marL="0" indent="0" algn="just">
              <a:buNone/>
            </a:pPr>
            <a:r>
              <a:rPr lang="en-US" sz="1100" dirty="0">
                <a:latin typeface="Times New Roman" panose="02020603050405020304" pitchFamily="18" charset="0"/>
                <a:cs typeface="Times New Roman" panose="02020603050405020304" pitchFamily="18" charset="0"/>
              </a:rPr>
              <a:t>{Sec 2</a:t>
            </a:r>
            <a:r>
              <a:rPr lang="en-US" sz="1100" i="1" dirty="0">
                <a:latin typeface="Times New Roman" panose="02020603050405020304" pitchFamily="18" charset="0"/>
                <a:cs typeface="Times New Roman" panose="02020603050405020304" pitchFamily="18" charset="0"/>
              </a:rPr>
              <a:t>(89) “principal place of business” means the place of business specified as the principal place of business in the certificate of registration; </a:t>
            </a:r>
          </a:p>
          <a:p>
            <a:pPr marL="0" indent="0" algn="just">
              <a:buNone/>
            </a:pPr>
            <a:endParaRPr lang="en-US" sz="1100" dirty="0">
              <a:latin typeface="Times New Roman" panose="02020603050405020304" pitchFamily="18" charset="0"/>
              <a:cs typeface="Times New Roman" panose="02020603050405020304" pitchFamily="18" charset="0"/>
            </a:endParaRPr>
          </a:p>
          <a:p>
            <a:pPr marL="0" indent="0" algn="just">
              <a:buNone/>
            </a:pP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c</a:t>
            </a:r>
            <a:r>
              <a:rPr lang="en-US" sz="1100" dirty="0">
                <a:latin typeface="Times New Roman" panose="02020603050405020304" pitchFamily="18" charset="0"/>
                <a:cs typeface="Times New Roman" panose="02020603050405020304" pitchFamily="18" charset="0"/>
              </a:rPr>
              <a:t>) where the supply does not involve movement of goods, whether by the supplier or the recipient, the place of supply shall be the location of such goods at the time of the delivery to the recipient; </a:t>
            </a:r>
          </a:p>
          <a:p>
            <a:pPr marL="0" indent="0" algn="just">
              <a:buNone/>
            </a:pPr>
            <a:endParaRPr lang="en-US" sz="1100" dirty="0">
              <a:latin typeface="Times New Roman" panose="02020603050405020304" pitchFamily="18" charset="0"/>
              <a:cs typeface="Times New Roman" panose="02020603050405020304" pitchFamily="18" charset="0"/>
            </a:endParaRPr>
          </a:p>
          <a:p>
            <a:pPr marL="0" indent="0" algn="just">
              <a:buNone/>
            </a:pP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d</a:t>
            </a:r>
            <a:r>
              <a:rPr lang="en-US" sz="1100" dirty="0">
                <a:latin typeface="Times New Roman" panose="02020603050405020304" pitchFamily="18" charset="0"/>
                <a:cs typeface="Times New Roman" panose="02020603050405020304" pitchFamily="18" charset="0"/>
              </a:rPr>
              <a:t>) where the goods are assembled or installed at site, the place of supply shall be the place of such installation or assembly; </a:t>
            </a:r>
          </a:p>
          <a:p>
            <a:pPr marL="0" indent="0" algn="just">
              <a:buNone/>
            </a:pPr>
            <a:endParaRPr lang="en-US" sz="1100" dirty="0">
              <a:latin typeface="Times New Roman" panose="02020603050405020304" pitchFamily="18" charset="0"/>
              <a:cs typeface="Times New Roman" panose="02020603050405020304" pitchFamily="18" charset="0"/>
            </a:endParaRPr>
          </a:p>
          <a:p>
            <a:pPr marL="0" indent="0" algn="just">
              <a:buNone/>
            </a:pP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e</a:t>
            </a:r>
            <a:r>
              <a:rPr lang="en-US" sz="1100" dirty="0">
                <a:latin typeface="Times New Roman" panose="02020603050405020304" pitchFamily="18" charset="0"/>
                <a:cs typeface="Times New Roman" panose="02020603050405020304" pitchFamily="18" charset="0"/>
              </a:rPr>
              <a:t>) where the goods are supplied on board a conveyance, including a vessel, an aircraft, a train or a motor vehicle, the place of supply shall be the location at which such </a:t>
            </a:r>
            <a:r>
              <a:rPr lang="en-US" sz="1100" b="1" dirty="0">
                <a:latin typeface="Times New Roman" panose="02020603050405020304" pitchFamily="18" charset="0"/>
                <a:cs typeface="Times New Roman" panose="02020603050405020304" pitchFamily="18" charset="0"/>
              </a:rPr>
              <a:t>goods are taken on board. </a:t>
            </a:r>
          </a:p>
          <a:p>
            <a:pPr marL="0" indent="0" algn="just">
              <a:buNone/>
            </a:pPr>
            <a:endParaRPr lang="en-US" sz="1100" dirty="0">
              <a:latin typeface="Times New Roman" panose="02020603050405020304" pitchFamily="18" charset="0"/>
              <a:cs typeface="Times New Roman" panose="02020603050405020304" pitchFamily="18" charset="0"/>
            </a:endParaRPr>
          </a:p>
          <a:p>
            <a:pPr marL="0" indent="0" algn="just">
              <a:buNone/>
            </a:pPr>
            <a:r>
              <a:rPr lang="en-US" sz="1100" dirty="0">
                <a:latin typeface="Times New Roman" panose="02020603050405020304" pitchFamily="18" charset="0"/>
                <a:cs typeface="Times New Roman" panose="02020603050405020304" pitchFamily="18" charset="0"/>
              </a:rPr>
              <a:t>(</a:t>
            </a:r>
            <a:r>
              <a:rPr lang="en-US" sz="1100" i="1" dirty="0">
                <a:latin typeface="Times New Roman" panose="02020603050405020304" pitchFamily="18" charset="0"/>
                <a:cs typeface="Times New Roman" panose="02020603050405020304" pitchFamily="18" charset="0"/>
              </a:rPr>
              <a:t>2</a:t>
            </a:r>
            <a:r>
              <a:rPr lang="en-US" sz="1100" dirty="0">
                <a:latin typeface="Times New Roman" panose="02020603050405020304" pitchFamily="18" charset="0"/>
                <a:cs typeface="Times New Roman" panose="02020603050405020304" pitchFamily="18" charset="0"/>
              </a:rPr>
              <a:t>) Where the place of supply of goods cannot be determined, the place of supply shall be determined in such manner as may be prescribed. </a:t>
            </a:r>
          </a:p>
        </p:txBody>
      </p:sp>
    </p:spTree>
    <p:extLst>
      <p:ext uri="{BB962C8B-B14F-4D97-AF65-F5344CB8AC3E}">
        <p14:creationId xmlns:p14="http://schemas.microsoft.com/office/powerpoint/2010/main" val="1885447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14078</TotalTime>
  <Words>6659</Words>
  <Application>Microsoft Macintosh PowerPoint</Application>
  <PresentationFormat>On-screen Show (16:9)</PresentationFormat>
  <Paragraphs>443</Paragraphs>
  <Slides>44</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44</vt:i4>
      </vt:variant>
    </vt:vector>
  </HeadingPairs>
  <TitlesOfParts>
    <vt:vector size="51" baseType="lpstr">
      <vt:lpstr>Apple Braille</vt:lpstr>
      <vt:lpstr>Arial</vt:lpstr>
      <vt:lpstr>Calibri</vt:lpstr>
      <vt:lpstr>Cambria</vt:lpstr>
      <vt:lpstr>Times New Roman</vt:lpstr>
      <vt:lpstr>Wingdings</vt:lpstr>
      <vt:lpstr>Office Theme</vt:lpstr>
      <vt:lpstr>Place of Supply under GST (IGST Act)</vt:lpstr>
      <vt:lpstr>Preface of POS</vt:lpstr>
      <vt:lpstr>Role of POS</vt:lpstr>
      <vt:lpstr>Place of Supply under GST</vt:lpstr>
      <vt:lpstr>Sec. 7 – Inter State Supply</vt:lpstr>
      <vt:lpstr>Sec. 8 – Intra State Supply</vt:lpstr>
      <vt:lpstr>Domestic Place of Supply</vt:lpstr>
      <vt:lpstr>Sec. 10 – Domestic Place of Supply-Goods</vt:lpstr>
      <vt:lpstr>Section 10-POS of Goods</vt:lpstr>
      <vt:lpstr>M/s. Penna Cement Industries Limited (GST AAR Telangana) </vt:lpstr>
      <vt:lpstr>Sec. 12 – Domestic Place of Supply-Service</vt:lpstr>
      <vt:lpstr>Sec.12 Place of Supply…..</vt:lpstr>
      <vt:lpstr>Sec.12 ……….Place of Supply</vt:lpstr>
      <vt:lpstr>Sec.12 ……….Place of Supply</vt:lpstr>
      <vt:lpstr>Place of Supply Cross Boarder Transaction</vt:lpstr>
      <vt:lpstr>Export of Goods</vt:lpstr>
      <vt:lpstr>Export of Services</vt:lpstr>
      <vt:lpstr>Import</vt:lpstr>
      <vt:lpstr>Sec. 11 Supply of Goods-Outside India</vt:lpstr>
      <vt:lpstr>Case Study</vt:lpstr>
      <vt:lpstr>Sec. 13 Supply/Import of Service - Outside India </vt:lpstr>
      <vt:lpstr>Sec.13 Specific Service Cross Boarder..</vt:lpstr>
      <vt:lpstr>Sec.13 Specific Service Cross Boarder..</vt:lpstr>
      <vt:lpstr>Sec.13 Specific Service Cross Boarder..</vt:lpstr>
      <vt:lpstr>Circular No. 103/22/2019-GST Dated 28th June, 2019</vt:lpstr>
      <vt:lpstr>Circular No. 118/37/2019-GST Dated: 11th October 2019</vt:lpstr>
      <vt:lpstr>Clarification</vt:lpstr>
      <vt:lpstr>Reimbursement of expenses of Liaison Offices (LO) in India from a resident outside India  </vt:lpstr>
      <vt:lpstr>Exemption-POS</vt:lpstr>
      <vt:lpstr>Import of services for Personal use</vt:lpstr>
      <vt:lpstr> Sec. 2(17) online information and database access or retrieval services  </vt:lpstr>
      <vt:lpstr>Invoice Rules</vt:lpstr>
      <vt:lpstr>Supply to SEZ-Circular No. 48/22/2018-GST dated 14 June, 2018….</vt:lpstr>
      <vt:lpstr>…..Supply to SEZ-Circular No. 48/22/2018-GST dated 14 June, 2018</vt:lpstr>
      <vt:lpstr>Sterlite Technologies Ltd (GST AAR Gujarat) Merchant Trade </vt:lpstr>
      <vt:lpstr>Advance Ruling in VSERVEGLOBAL </vt:lpstr>
      <vt:lpstr>V SERV GLOBAL PVT LTD [2019-TIOL-37-AAAR-GST]  Circular No.107/26/2019-GST, dated July 18, 2019 Withdrawal by Circular No. 127/46/2019, Dec.4, 2019  </vt:lpstr>
      <vt:lpstr>The following principles emerge from the Circular: </vt:lpstr>
      <vt:lpstr> DMRN Remark  </vt:lpstr>
      <vt:lpstr>Export Invoice Endorsement </vt:lpstr>
      <vt:lpstr>Endorsement from Specified Officer of SEZ</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vaio</dc:creator>
  <cp:lastModifiedBy>Naveen Garg</cp:lastModifiedBy>
  <cp:revision>133</cp:revision>
  <dcterms:created xsi:type="dcterms:W3CDTF">2016-11-18T16:40:05Z</dcterms:created>
  <dcterms:modified xsi:type="dcterms:W3CDTF">2021-07-21T13:13:47Z</dcterms:modified>
</cp:coreProperties>
</file>