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83"/>
  </p:notesMasterIdLst>
  <p:sldIdLst>
    <p:sldId id="256" r:id="rId2"/>
    <p:sldId id="329" r:id="rId3"/>
    <p:sldId id="266" r:id="rId4"/>
    <p:sldId id="459" r:id="rId5"/>
    <p:sldId id="477" r:id="rId6"/>
    <p:sldId id="478" r:id="rId7"/>
    <p:sldId id="479" r:id="rId8"/>
    <p:sldId id="482" r:id="rId9"/>
    <p:sldId id="487" r:id="rId10"/>
    <p:sldId id="485" r:id="rId11"/>
    <p:sldId id="490" r:id="rId12"/>
    <p:sldId id="481" r:id="rId13"/>
    <p:sldId id="483" r:id="rId14"/>
    <p:sldId id="491" r:id="rId15"/>
    <p:sldId id="456" r:id="rId16"/>
    <p:sldId id="484" r:id="rId17"/>
    <p:sldId id="462" r:id="rId18"/>
    <p:sldId id="463" r:id="rId19"/>
    <p:sldId id="464" r:id="rId20"/>
    <p:sldId id="465" r:id="rId21"/>
    <p:sldId id="466" r:id="rId22"/>
    <p:sldId id="467" r:id="rId23"/>
    <p:sldId id="468" r:id="rId24"/>
    <p:sldId id="469" r:id="rId25"/>
    <p:sldId id="470" r:id="rId26"/>
    <p:sldId id="471" r:id="rId27"/>
    <p:sldId id="472" r:id="rId28"/>
    <p:sldId id="473" r:id="rId29"/>
    <p:sldId id="474" r:id="rId30"/>
    <p:sldId id="475" r:id="rId31"/>
    <p:sldId id="476" r:id="rId32"/>
    <p:sldId id="454" r:id="rId33"/>
    <p:sldId id="488" r:id="rId34"/>
    <p:sldId id="457" r:id="rId35"/>
    <p:sldId id="455" r:id="rId36"/>
    <p:sldId id="307" r:id="rId37"/>
    <p:sldId id="259" r:id="rId38"/>
    <p:sldId id="257" r:id="rId39"/>
    <p:sldId id="381" r:id="rId40"/>
    <p:sldId id="326" r:id="rId41"/>
    <p:sldId id="285" r:id="rId42"/>
    <p:sldId id="327" r:id="rId43"/>
    <p:sldId id="316" r:id="rId44"/>
    <p:sldId id="317" r:id="rId45"/>
    <p:sldId id="314" r:id="rId46"/>
    <p:sldId id="268" r:id="rId47"/>
    <p:sldId id="287" r:id="rId48"/>
    <p:sldId id="288" r:id="rId49"/>
    <p:sldId id="289" r:id="rId50"/>
    <p:sldId id="290" r:id="rId51"/>
    <p:sldId id="291" r:id="rId52"/>
    <p:sldId id="292" r:id="rId53"/>
    <p:sldId id="260" r:id="rId54"/>
    <p:sldId id="261" r:id="rId55"/>
    <p:sldId id="262" r:id="rId56"/>
    <p:sldId id="269" r:id="rId57"/>
    <p:sldId id="263" r:id="rId58"/>
    <p:sldId id="264" r:id="rId59"/>
    <p:sldId id="453" r:id="rId60"/>
    <p:sldId id="270" r:id="rId61"/>
    <p:sldId id="271" r:id="rId62"/>
    <p:sldId id="272" r:id="rId63"/>
    <p:sldId id="382" r:id="rId64"/>
    <p:sldId id="383" r:id="rId65"/>
    <p:sldId id="384" r:id="rId66"/>
    <p:sldId id="385" r:id="rId67"/>
    <p:sldId id="276" r:id="rId68"/>
    <p:sldId id="277" r:id="rId69"/>
    <p:sldId id="322" r:id="rId70"/>
    <p:sldId id="323" r:id="rId71"/>
    <p:sldId id="324" r:id="rId72"/>
    <p:sldId id="278" r:id="rId73"/>
    <p:sldId id="308" r:id="rId74"/>
    <p:sldId id="309" r:id="rId75"/>
    <p:sldId id="310" r:id="rId76"/>
    <p:sldId id="311" r:id="rId77"/>
    <p:sldId id="299" r:id="rId78"/>
    <p:sldId id="300" r:id="rId79"/>
    <p:sldId id="357" r:id="rId80"/>
    <p:sldId id="358" r:id="rId81"/>
    <p:sldId id="404" r:id="rId8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7677"/>
    <a:srgbClr val="EB8B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66" autoAdjust="0"/>
    <p:restoredTop sz="91858" autoAdjust="0"/>
  </p:normalViewPr>
  <p:slideViewPr>
    <p:cSldViewPr snapToGrid="0" snapToObjects="1">
      <p:cViewPr varScale="1">
        <p:scale>
          <a:sx n="90" d="100"/>
          <a:sy n="90" d="100"/>
        </p:scale>
        <p:origin x="1352" y="192"/>
      </p:cViewPr>
      <p:guideLst>
        <p:guide orient="horz" pos="2160"/>
        <p:guide pos="3840"/>
      </p:guideLst>
    </p:cSldViewPr>
  </p:slideViewPr>
  <p:outlineViewPr>
    <p:cViewPr>
      <p:scale>
        <a:sx n="33" d="100"/>
        <a:sy n="33" d="100"/>
      </p:scale>
      <p:origin x="0" y="-97584"/>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notesMaster" Target="notesMasters/notesMaster1.xml"/><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9D0385-BEF6-564F-9C30-B4C12DFD8C95}" type="datetimeFigureOut">
              <a:rPr lang="en-US" smtClean="0"/>
              <a:pPr/>
              <a:t>6/23/19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866752-2D67-544C-AAAB-7820EDCA5D4A}" type="slidenum">
              <a:rPr lang="en-US" smtClean="0"/>
              <a:pPr/>
              <a:t>‹#›</a:t>
            </a:fld>
            <a:endParaRPr lang="en-US"/>
          </a:p>
        </p:txBody>
      </p:sp>
    </p:spTree>
    <p:extLst>
      <p:ext uri="{BB962C8B-B14F-4D97-AF65-F5344CB8AC3E}">
        <p14:creationId xmlns:p14="http://schemas.microsoft.com/office/powerpoint/2010/main" val="102891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1</a:t>
            </a:fld>
            <a:endParaRPr lang="en-US"/>
          </a:p>
        </p:txBody>
      </p:sp>
    </p:spTree>
    <p:extLst>
      <p:ext uri="{BB962C8B-B14F-4D97-AF65-F5344CB8AC3E}">
        <p14:creationId xmlns:p14="http://schemas.microsoft.com/office/powerpoint/2010/main" val="122175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3</a:t>
            </a:fld>
            <a:endParaRPr lang="en-US"/>
          </a:p>
        </p:txBody>
      </p:sp>
    </p:spTree>
    <p:extLst>
      <p:ext uri="{BB962C8B-B14F-4D97-AF65-F5344CB8AC3E}">
        <p14:creationId xmlns:p14="http://schemas.microsoft.com/office/powerpoint/2010/main" val="410782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C866752-2D67-544C-AAAB-7820EDCA5D4A}" type="slidenum">
              <a:rPr lang="en-US" smtClean="0"/>
              <a:pPr/>
              <a:t>4</a:t>
            </a:fld>
            <a:endParaRPr lang="en-US"/>
          </a:p>
        </p:txBody>
      </p:sp>
    </p:spTree>
    <p:extLst>
      <p:ext uri="{BB962C8B-B14F-4D97-AF65-F5344CB8AC3E}">
        <p14:creationId xmlns:p14="http://schemas.microsoft.com/office/powerpoint/2010/main" val="2077370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5</a:t>
            </a:fld>
            <a:endParaRPr lang="en-US"/>
          </a:p>
        </p:txBody>
      </p:sp>
    </p:spTree>
    <p:extLst>
      <p:ext uri="{BB962C8B-B14F-4D97-AF65-F5344CB8AC3E}">
        <p14:creationId xmlns:p14="http://schemas.microsoft.com/office/powerpoint/2010/main" val="1046304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23</a:t>
            </a:fld>
            <a:endParaRPr lang="en-US"/>
          </a:p>
        </p:txBody>
      </p:sp>
    </p:spTree>
    <p:extLst>
      <p:ext uri="{BB962C8B-B14F-4D97-AF65-F5344CB8AC3E}">
        <p14:creationId xmlns:p14="http://schemas.microsoft.com/office/powerpoint/2010/main" val="1811536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24</a:t>
            </a:fld>
            <a:endParaRPr lang="en-US"/>
          </a:p>
        </p:txBody>
      </p:sp>
    </p:spTree>
    <p:extLst>
      <p:ext uri="{BB962C8B-B14F-4D97-AF65-F5344CB8AC3E}">
        <p14:creationId xmlns:p14="http://schemas.microsoft.com/office/powerpoint/2010/main" val="820850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27</a:t>
            </a:fld>
            <a:endParaRPr lang="en-US"/>
          </a:p>
        </p:txBody>
      </p:sp>
    </p:spTree>
    <p:extLst>
      <p:ext uri="{BB962C8B-B14F-4D97-AF65-F5344CB8AC3E}">
        <p14:creationId xmlns:p14="http://schemas.microsoft.com/office/powerpoint/2010/main" val="1713480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30</a:t>
            </a:fld>
            <a:endParaRPr lang="en-US"/>
          </a:p>
        </p:txBody>
      </p:sp>
    </p:spTree>
    <p:extLst>
      <p:ext uri="{BB962C8B-B14F-4D97-AF65-F5344CB8AC3E}">
        <p14:creationId xmlns:p14="http://schemas.microsoft.com/office/powerpoint/2010/main" val="1529282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866752-2D67-544C-AAAB-7820EDCA5D4A}" type="slidenum">
              <a:rPr lang="en-US" smtClean="0"/>
              <a:pPr/>
              <a:t>35</a:t>
            </a:fld>
            <a:endParaRPr lang="en-US"/>
          </a:p>
        </p:txBody>
      </p:sp>
    </p:spTree>
    <p:extLst>
      <p:ext uri="{BB962C8B-B14F-4D97-AF65-F5344CB8AC3E}">
        <p14:creationId xmlns:p14="http://schemas.microsoft.com/office/powerpoint/2010/main" val="1699434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pPr/>
              <a:t>6/23/19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DE6118-2437-4B30-8E3C-4D2BE6020583}" type="datetimeFigureOut">
              <a:rPr lang="en-US" smtClean="0"/>
              <a:pPr/>
              <a:t>6/23/19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205970960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gov.uk/guidance/vat-on-motoring-expenses-notice-70064" TargetMode="External"/><Relationship Id="rId3" Type="http://schemas.openxmlformats.org/officeDocument/2006/relationships/hyperlink" Target="https://www.gov.uk/government/publications/vat-notice-708-buildings-and-construction"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225641" y="3310856"/>
            <a:ext cx="3966359" cy="2267827"/>
          </a:xfrm>
          <a:noFill/>
          <a:ln>
            <a:noFill/>
          </a:ln>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a:r>
              <a:rPr lang="en-US" sz="1800" i="1" dirty="0" smtClean="0"/>
              <a:t>Prepared by: </a:t>
            </a:r>
          </a:p>
          <a:p>
            <a:pPr algn="l" defTabSz="457200">
              <a:lnSpc>
                <a:spcPct val="100000"/>
              </a:lnSpc>
            </a:pPr>
            <a:r>
              <a:rPr lang="en-US" dirty="0"/>
              <a:t>CA. Naveen </a:t>
            </a:r>
            <a:r>
              <a:rPr lang="en-US" dirty="0" smtClean="0"/>
              <a:t>Garg</a:t>
            </a:r>
          </a:p>
          <a:p>
            <a:pPr algn="l" defTabSz="457200">
              <a:lnSpc>
                <a:spcPct val="100000"/>
              </a:lnSpc>
            </a:pPr>
            <a:r>
              <a:rPr lang="en-US" dirty="0" smtClean="0"/>
              <a:t>Partner </a:t>
            </a:r>
            <a:endParaRPr lang="en-US" dirty="0"/>
          </a:p>
          <a:p>
            <a:pPr algn="l" defTabSz="457200">
              <a:lnSpc>
                <a:spcPct val="100000"/>
              </a:lnSpc>
            </a:pPr>
            <a:r>
              <a:rPr lang="en-US" dirty="0"/>
              <a:t>DMRN &amp; </a:t>
            </a:r>
            <a:r>
              <a:rPr lang="en-US" dirty="0" smtClean="0"/>
              <a:t>Associates (Gurgaon)</a:t>
            </a:r>
            <a:endParaRPr lang="en-US" dirty="0"/>
          </a:p>
          <a:p>
            <a:pPr algn="l"/>
            <a:r>
              <a:rPr lang="en-US" dirty="0" smtClean="0"/>
              <a:t>Mob. 9911-283-111</a:t>
            </a:r>
          </a:p>
          <a:p>
            <a:pPr algn="l"/>
            <a:r>
              <a:rPr lang="en-US" sz="1400" dirty="0" err="1" smtClean="0">
                <a:solidFill>
                  <a:srgbClr val="0070C0"/>
                </a:solidFill>
              </a:rPr>
              <a:t>www.dmrnca.com</a:t>
            </a:r>
            <a:endParaRPr lang="en-US" sz="1400" dirty="0">
              <a:solidFill>
                <a:srgbClr val="0070C0"/>
              </a:solidFill>
            </a:endParaRPr>
          </a:p>
          <a:p>
            <a:pPr algn="l"/>
            <a:endParaRPr lang="en-US" dirty="0" smtClean="0"/>
          </a:p>
        </p:txBody>
      </p:sp>
      <p:sp>
        <p:nvSpPr>
          <p:cNvPr id="13" name="Rectangle 12"/>
          <p:cNvSpPr/>
          <p:nvPr/>
        </p:nvSpPr>
        <p:spPr>
          <a:xfrm>
            <a:off x="0" y="1216349"/>
            <a:ext cx="12192000" cy="2105025"/>
          </a:xfrm>
          <a:prstGeom prst="rect">
            <a:avLst/>
          </a:prstGeom>
          <a:solidFill>
            <a:srgbClr val="D87677"/>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u="sng" dirty="0" smtClean="0">
                <a:solidFill>
                  <a:schemeClr val="tx1"/>
                </a:solidFill>
                <a:latin typeface="Times New Roman" pitchFamily="18" charset="0"/>
                <a:cs typeface="Times New Roman" pitchFamily="18" charset="0"/>
              </a:rPr>
              <a:t>GST</a:t>
            </a:r>
          </a:p>
          <a:p>
            <a:pPr algn="ctr"/>
            <a:r>
              <a:rPr lang="en-US" sz="3200" dirty="0" smtClean="0">
                <a:solidFill>
                  <a:schemeClr val="tx1"/>
                </a:solidFill>
                <a:latin typeface="Times New Roman" pitchFamily="18" charset="0"/>
                <a:cs typeface="Times New Roman" pitchFamily="18" charset="0"/>
              </a:rPr>
              <a:t>AUDIT AND RECONCILIATION</a:t>
            </a:r>
            <a:endParaRPr lang="en-US" sz="3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1879908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916" y="1842866"/>
            <a:ext cx="11646568" cy="4798566"/>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20000"/>
          </a:bodyPr>
          <a:lstStyle/>
          <a:p>
            <a:pPr algn="just">
              <a:buNone/>
            </a:pPr>
            <a:r>
              <a:rPr lang="en-US" dirty="0" smtClean="0"/>
              <a:t> </a:t>
            </a:r>
          </a:p>
          <a:p>
            <a:pPr algn="just">
              <a:buFont typeface="Wingdings" pitchFamily="2" charset="2"/>
              <a:buChar char="Ø"/>
            </a:pPr>
            <a:r>
              <a:rPr lang="en-US" dirty="0" smtClean="0"/>
              <a:t>   </a:t>
            </a:r>
            <a:r>
              <a:rPr lang="en-US" u="sng" dirty="0" smtClean="0"/>
              <a:t>ACTIVITIES </a:t>
            </a:r>
            <a:r>
              <a:rPr lang="en-US" u="sng" dirty="0"/>
              <a:t>TO BE TREATED AS SUPPLY EVEN IF MADE WITHOUT </a:t>
            </a:r>
            <a:r>
              <a:rPr lang="en-US" u="sng" dirty="0" smtClean="0"/>
              <a:t>CONSIDERATION</a:t>
            </a:r>
          </a:p>
          <a:p>
            <a:pPr algn="just">
              <a:buFont typeface="Wingdings" pitchFamily="2" charset="2"/>
              <a:buChar char="§"/>
            </a:pPr>
            <a:r>
              <a:rPr lang="en-US" dirty="0" smtClean="0"/>
              <a:t>Permanent </a:t>
            </a:r>
            <a:r>
              <a:rPr lang="en-US" dirty="0"/>
              <a:t>transfer or disposal of business assets where input tax credit has been availed on such assets. </a:t>
            </a:r>
          </a:p>
          <a:p>
            <a:pPr algn="just">
              <a:buFont typeface="Wingdings" pitchFamily="2" charset="2"/>
              <a:buChar char="§"/>
            </a:pPr>
            <a:r>
              <a:rPr lang="en-US" dirty="0" smtClean="0"/>
              <a:t> </a:t>
            </a:r>
            <a:r>
              <a:rPr lang="en-US" dirty="0"/>
              <a:t>Supply of goods or services or both between related persons or between distinct persons as specified in section 25, when made in the course or furtherance of business: </a:t>
            </a:r>
          </a:p>
          <a:p>
            <a:pPr algn="just">
              <a:buFont typeface="Wingdings" pitchFamily="2" charset="2"/>
              <a:buChar char="§"/>
            </a:pPr>
            <a:r>
              <a:rPr lang="en-US" dirty="0"/>
              <a:t>Provided that gifts not exceeding fifty thousand rupees in value in a financial year by an employer to an employee shall not be treated as supply of goods or services or both. </a:t>
            </a:r>
          </a:p>
          <a:p>
            <a:pPr algn="just">
              <a:buFont typeface="Wingdings" pitchFamily="2" charset="2"/>
              <a:buChar char="§"/>
            </a:pPr>
            <a:r>
              <a:rPr lang="en-US" dirty="0" smtClean="0"/>
              <a:t> </a:t>
            </a:r>
            <a:r>
              <a:rPr lang="en-US" dirty="0"/>
              <a:t>Supply of goods— </a:t>
            </a:r>
          </a:p>
          <a:p>
            <a:pPr lvl="1" algn="just">
              <a:buFont typeface="Wingdings" pitchFamily="2" charset="2"/>
              <a:buChar char="§"/>
            </a:pPr>
            <a:r>
              <a:rPr lang="en-US" dirty="0"/>
              <a:t>(</a:t>
            </a:r>
            <a:r>
              <a:rPr lang="en-US" i="1" dirty="0"/>
              <a:t>a</a:t>
            </a:r>
            <a:r>
              <a:rPr lang="en-US" dirty="0" smtClean="0"/>
              <a:t>) </a:t>
            </a:r>
            <a:r>
              <a:rPr lang="en-US" dirty="0"/>
              <a:t>by a principal to his agent where the agent undertakes to supply such goods on behalf of the principal; or </a:t>
            </a:r>
          </a:p>
          <a:p>
            <a:pPr lvl="1" algn="just">
              <a:buFont typeface="Wingdings" pitchFamily="2" charset="2"/>
              <a:buChar char="§"/>
            </a:pPr>
            <a:r>
              <a:rPr lang="en-US" dirty="0"/>
              <a:t>(</a:t>
            </a:r>
            <a:r>
              <a:rPr lang="en-US" i="1" dirty="0"/>
              <a:t>b</a:t>
            </a:r>
            <a:r>
              <a:rPr lang="en-US" dirty="0"/>
              <a:t>) by an agent to his principal where the agent undertakes to receive such goods on behalf of the principal. </a:t>
            </a:r>
          </a:p>
          <a:p>
            <a:pPr algn="just">
              <a:buFont typeface="Wingdings" pitchFamily="2" charset="2"/>
              <a:buChar char="§"/>
            </a:pPr>
            <a:r>
              <a:rPr lang="en-US" dirty="0" smtClean="0"/>
              <a:t> </a:t>
            </a:r>
            <a:r>
              <a:rPr lang="en-US" dirty="0"/>
              <a:t>Import of services by a taxable person from a related person or from any of his other establishments outside India, in the course or furtherance of business. </a:t>
            </a:r>
          </a:p>
          <a:p>
            <a:pPr algn="just"/>
            <a:endParaRPr lang="en-US" dirty="0"/>
          </a:p>
        </p:txBody>
      </p:sp>
      <p:sp>
        <p:nvSpPr>
          <p:cNvPr id="6" name="Rectangle 5"/>
          <p:cNvSpPr/>
          <p:nvPr/>
        </p:nvSpPr>
        <p:spPr>
          <a:xfrm>
            <a:off x="0" y="520481"/>
            <a:ext cx="12192000" cy="10832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u="sng" dirty="0" smtClean="0">
                <a:solidFill>
                  <a:schemeClr val="tx1"/>
                </a:solidFill>
                <a:latin typeface="Times New Roman" pitchFamily="18" charset="0"/>
                <a:cs typeface="Times New Roman" pitchFamily="18" charset="0"/>
              </a:rPr>
              <a:t>Deemed Supply</a:t>
            </a:r>
          </a:p>
          <a:p>
            <a:pPr algn="ctr"/>
            <a:r>
              <a:rPr lang="en-US" sz="2800" dirty="0" smtClean="0">
                <a:solidFill>
                  <a:schemeClr val="tx1"/>
                </a:solidFill>
                <a:latin typeface="Times New Roman" pitchFamily="18" charset="0"/>
                <a:cs typeface="Times New Roman" pitchFamily="18" charset="0"/>
              </a:rPr>
              <a:t>SCHEDULE I (see section 7) </a:t>
            </a:r>
            <a:endParaRPr lang="en-US"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7198295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down)">
                                      <p:cBhvr>
                                        <p:cTn id="10" dur="500"/>
                                        <p:tgtEl>
                                          <p:spTgt spid="6">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down)">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bg/>
                                          </p:spTgt>
                                        </p:tgtEl>
                                        <p:attrNameLst>
                                          <p:attrName>style.visibility</p:attrName>
                                        </p:attrNameLst>
                                      </p:cBhvr>
                                      <p:to>
                                        <p:strVal val="visible"/>
                                      </p:to>
                                    </p:set>
                                    <p:animEffect transition="in" filter="wipe(down)">
                                      <p:cBhvr>
                                        <p:cTn id="18" dur="500"/>
                                        <p:tgtEl>
                                          <p:spTgt spid="3">
                                            <p:bg/>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down)">
                                      <p:cBhvr>
                                        <p:cTn id="21" dur="500"/>
                                        <p:tgtEl>
                                          <p:spTgt spid="3">
                                            <p:txEl>
                                              <p:pRg st="0" end="0"/>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ipe(down)">
                                      <p:cBhvr>
                                        <p:cTn id="24" dur="500"/>
                                        <p:tgtEl>
                                          <p:spTgt spid="3">
                                            <p:txEl>
                                              <p:pRg st="1" end="1"/>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down)">
                                      <p:cBhvr>
                                        <p:cTn id="27" dur="500"/>
                                        <p:tgtEl>
                                          <p:spTgt spid="3">
                                            <p:txEl>
                                              <p:pRg st="2" end="2"/>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down)">
                                      <p:cBhvr>
                                        <p:cTn id="30" dur="500"/>
                                        <p:tgtEl>
                                          <p:spTgt spid="3">
                                            <p:txEl>
                                              <p:pRg st="3" end="3"/>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down)">
                                      <p:cBhvr>
                                        <p:cTn id="33" dur="500"/>
                                        <p:tgtEl>
                                          <p:spTgt spid="3">
                                            <p:txEl>
                                              <p:pRg st="4" end="4"/>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down)">
                                      <p:cBhvr>
                                        <p:cTn id="36" dur="500"/>
                                        <p:tgtEl>
                                          <p:spTgt spid="3">
                                            <p:txEl>
                                              <p:pRg st="5" end="5"/>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wipe(down)">
                                      <p:cBhvr>
                                        <p:cTn id="39" dur="500"/>
                                        <p:tgtEl>
                                          <p:spTgt spid="3">
                                            <p:txEl>
                                              <p:pRg st="6" end="6"/>
                                            </p:tx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wipe(down)">
                                      <p:cBhvr>
                                        <p:cTn id="4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6"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4575" y="1305108"/>
            <a:ext cx="11296356" cy="5348911"/>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buFont typeface="Wingdings" pitchFamily="2" charset="2"/>
              <a:buChar char="Ø"/>
            </a:pPr>
            <a:r>
              <a:rPr lang="en-US" sz="2000" dirty="0" smtClean="0">
                <a:latin typeface="Times New Roman" pitchFamily="18" charset="0"/>
                <a:cs typeface="Times New Roman" pitchFamily="18" charset="0"/>
              </a:rPr>
              <a:t>  </a:t>
            </a:r>
            <a:r>
              <a:rPr lang="en-US" sz="2000" u="sng" dirty="0" smtClean="0">
                <a:latin typeface="Times New Roman" pitchFamily="18" charset="0"/>
                <a:cs typeface="Times New Roman" pitchFamily="18" charset="0"/>
              </a:rPr>
              <a:t>Activities or transactions which shall be treated neither as A supply of goods nor A supply of services </a:t>
            </a:r>
            <a:endParaRPr lang="en-US" sz="2000" u="sng" dirty="0">
              <a:latin typeface="Times New Roman" pitchFamily="18" charset="0"/>
              <a:cs typeface="Times New Roman" pitchFamily="18" charset="0"/>
            </a:endParaRPr>
          </a:p>
          <a:p>
            <a:pPr>
              <a:buFont typeface="Wingdings" pitchFamily="2" charset="2"/>
              <a:buChar char="§"/>
            </a:pP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Services by an employee to the employer in the course of or in relation to his employment. </a:t>
            </a:r>
          </a:p>
          <a:p>
            <a:pPr>
              <a:buFont typeface="Wingdings" pitchFamily="2" charset="2"/>
              <a:buChar char="§"/>
            </a:pPr>
            <a:r>
              <a:rPr lang="en-US" sz="2000" dirty="0" smtClean="0">
                <a:latin typeface="Times New Roman" pitchFamily="18" charset="0"/>
                <a:cs typeface="Times New Roman" pitchFamily="18" charset="0"/>
              </a:rPr>
              <a:t>Services </a:t>
            </a:r>
            <a:r>
              <a:rPr lang="en-US" sz="2000" dirty="0">
                <a:latin typeface="Times New Roman" pitchFamily="18" charset="0"/>
                <a:cs typeface="Times New Roman" pitchFamily="18" charset="0"/>
              </a:rPr>
              <a:t>by any court or Tribunal established under any law for the time being in force. </a:t>
            </a:r>
          </a:p>
          <a:p>
            <a:pPr>
              <a:buFont typeface="Wingdings" pitchFamily="2" charset="2"/>
              <a:buChar char="§"/>
            </a:pP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the functions performed by the Members of Parliament, Members of State Legislature, Members of Panchayats, Members of Municipalities and Members of other local authorities; </a:t>
            </a:r>
          </a:p>
          <a:p>
            <a:pPr>
              <a:buFont typeface="Wingdings" pitchFamily="2" charset="2"/>
              <a:buChar char="§"/>
            </a:pP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b</a:t>
            </a:r>
            <a:r>
              <a:rPr lang="en-US" sz="2000" dirty="0">
                <a:latin typeface="Times New Roman" pitchFamily="18" charset="0"/>
                <a:cs typeface="Times New Roman" pitchFamily="18" charset="0"/>
              </a:rPr>
              <a:t>) the duties performed by any person who holds any post in pursuance of the provisions of the Constitution in that capacity; or </a:t>
            </a:r>
          </a:p>
          <a:p>
            <a:pPr>
              <a:buFont typeface="Wingdings" pitchFamily="2" charset="2"/>
              <a:buChar char="§"/>
            </a:pP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c</a:t>
            </a:r>
            <a:r>
              <a:rPr lang="en-US" sz="2000" dirty="0">
                <a:latin typeface="Times New Roman" pitchFamily="18" charset="0"/>
                <a:cs typeface="Times New Roman" pitchFamily="18" charset="0"/>
              </a:rPr>
              <a:t>) the duties performed by any person as a Chairperson or a Member or a Director in a body established by the Central Government or a State Government or local authority and who is not deemed as an employee before the commencement of this clause. </a:t>
            </a:r>
          </a:p>
          <a:p>
            <a:pPr>
              <a:buFont typeface="Wingdings" pitchFamily="2" charset="2"/>
              <a:buChar char="§"/>
            </a:pP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Services of funeral, burial, crematorium or mortuary including transportation of the deceased. </a:t>
            </a:r>
          </a:p>
          <a:p>
            <a:pPr>
              <a:buFont typeface="Wingdings" pitchFamily="2" charset="2"/>
              <a:buChar char="§"/>
            </a:pPr>
            <a:r>
              <a:rPr lang="en-US" sz="2000" dirty="0" smtClean="0">
                <a:latin typeface="Times New Roman" pitchFamily="18" charset="0"/>
                <a:cs typeface="Times New Roman" pitchFamily="18" charset="0"/>
              </a:rPr>
              <a:t>Sale </a:t>
            </a:r>
            <a:r>
              <a:rPr lang="en-US" sz="2000" dirty="0">
                <a:latin typeface="Times New Roman" pitchFamily="18" charset="0"/>
                <a:cs typeface="Times New Roman" pitchFamily="18" charset="0"/>
              </a:rPr>
              <a:t>of land and, subject to clause (</a:t>
            </a:r>
            <a:r>
              <a:rPr lang="en-US" sz="2000" i="1" dirty="0">
                <a:latin typeface="Times New Roman" pitchFamily="18" charset="0"/>
                <a:cs typeface="Times New Roman" pitchFamily="18" charset="0"/>
              </a:rPr>
              <a:t>b</a:t>
            </a:r>
            <a:r>
              <a:rPr lang="en-US" sz="2000" dirty="0">
                <a:latin typeface="Times New Roman" pitchFamily="18" charset="0"/>
                <a:cs typeface="Times New Roman" pitchFamily="18" charset="0"/>
              </a:rPr>
              <a:t>) of paragraph 5 of Schedule II, sale of building. </a:t>
            </a:r>
          </a:p>
          <a:p>
            <a:pPr>
              <a:buFont typeface="Wingdings" pitchFamily="2" charset="2"/>
              <a:buChar char="§"/>
            </a:pPr>
            <a:r>
              <a:rPr lang="en-US" sz="2000" dirty="0" smtClean="0">
                <a:latin typeface="Times New Roman" pitchFamily="18" charset="0"/>
                <a:cs typeface="Times New Roman" pitchFamily="18" charset="0"/>
              </a:rPr>
              <a:t>Actionable </a:t>
            </a:r>
            <a:r>
              <a:rPr lang="en-US" sz="2000" dirty="0">
                <a:latin typeface="Times New Roman" pitchFamily="18" charset="0"/>
                <a:cs typeface="Times New Roman" pitchFamily="18" charset="0"/>
              </a:rPr>
              <a:t>claims, other than lottery, betting and gambling. </a:t>
            </a:r>
          </a:p>
          <a:p>
            <a:pPr>
              <a:buFont typeface="Wingdings" pitchFamily="2" charset="2"/>
              <a:buChar char="§"/>
            </a:pPr>
            <a:r>
              <a:rPr lang="en-US" sz="2000" i="1" dirty="0">
                <a:latin typeface="Times New Roman" pitchFamily="18" charset="0"/>
                <a:cs typeface="Times New Roman" pitchFamily="18" charset="0"/>
              </a:rPr>
              <a:t>Explanation</a:t>
            </a:r>
            <a:r>
              <a:rPr lang="en-US" sz="2000" dirty="0">
                <a:latin typeface="Times New Roman" pitchFamily="18" charset="0"/>
                <a:cs typeface="Times New Roman" pitchFamily="18" charset="0"/>
              </a:rPr>
              <a:t>.—For the purposes of paragraph 2, the term "court" includes District Court, High Court and Supreme Court. </a:t>
            </a:r>
          </a:p>
          <a:p>
            <a:endParaRPr lang="en-US" sz="2000" dirty="0">
              <a:latin typeface="Times New Roman" pitchFamily="18" charset="0"/>
              <a:cs typeface="Times New Roman" pitchFamily="18" charset="0"/>
            </a:endParaRPr>
          </a:p>
        </p:txBody>
      </p:sp>
      <p:sp>
        <p:nvSpPr>
          <p:cNvPr id="6" name="Rectangle 5"/>
          <p:cNvSpPr/>
          <p:nvPr/>
        </p:nvSpPr>
        <p:spPr>
          <a:xfrm>
            <a:off x="0" y="323527"/>
            <a:ext cx="12192000" cy="9144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u="sng" dirty="0" smtClean="0">
                <a:solidFill>
                  <a:schemeClr val="tx1"/>
                </a:solidFill>
                <a:latin typeface="Times New Roman" pitchFamily="18" charset="0"/>
                <a:cs typeface="Times New Roman" pitchFamily="18" charset="0"/>
              </a:rPr>
              <a:t>No-Supply</a:t>
            </a:r>
          </a:p>
          <a:p>
            <a:pPr algn="ctr"/>
            <a:r>
              <a:rPr lang="en-US" sz="2800" dirty="0" smtClean="0">
                <a:solidFill>
                  <a:schemeClr val="tx1"/>
                </a:solidFill>
                <a:latin typeface="Times New Roman" pitchFamily="18" charset="0"/>
                <a:cs typeface="Times New Roman" pitchFamily="18" charset="0"/>
              </a:rPr>
              <a:t>SCHEDULE III (SEE SECTION 7)</a:t>
            </a:r>
            <a:endParaRPr lang="en-US"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534130783"/>
      </p:ext>
    </p:extLst>
  </p:cSld>
  <p:clrMapOvr>
    <a:masterClrMapping/>
  </p:clrMapOvr>
  <p:transition spd="slow">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Dividend-Supply</a:t>
            </a:r>
            <a:endParaRPr lang="en-US" sz="2800" u="sng" dirty="0">
              <a:latin typeface="Times New Roman" pitchFamily="18" charset="0"/>
              <a:cs typeface="Times New Roman"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434906"/>
            <a:ext cx="12039600" cy="5418955"/>
          </a:xfrm>
        </p:spPr>
      </p:pic>
    </p:spTree>
    <p:extLst>
      <p:ext uri="{BB962C8B-B14F-4D97-AF65-F5344CB8AC3E}">
        <p14:creationId xmlns:p14="http://schemas.microsoft.com/office/powerpoint/2010/main" val="1862433729"/>
      </p:ext>
    </p:extLst>
  </p:cSld>
  <p:clrMapOvr>
    <a:masterClrMapping/>
  </p:clrMapOvr>
  <p:transition spd="slow">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7358" y="2029314"/>
            <a:ext cx="11060354" cy="4455707"/>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just">
              <a:buNone/>
            </a:pPr>
            <a:r>
              <a:rPr lang="en-US" sz="2400" dirty="0" smtClean="0">
                <a:latin typeface="Times New Roman" pitchFamily="18" charset="0"/>
                <a:ea typeface="Arial" charset="0"/>
                <a:cs typeface="Times New Roman" pitchFamily="18" charset="0"/>
              </a:rPr>
              <a:t>“</a:t>
            </a:r>
            <a:r>
              <a:rPr lang="en-US" sz="2400" dirty="0">
                <a:latin typeface="Times New Roman" pitchFamily="18" charset="0"/>
                <a:ea typeface="Arial" charset="0"/>
                <a:cs typeface="Times New Roman" pitchFamily="18" charset="0"/>
              </a:rPr>
              <a:t>audit” means the examination of records, returns and other documents maintained or furnished by the registered person </a:t>
            </a:r>
            <a:r>
              <a:rPr lang="en-US" sz="2400" dirty="0" smtClean="0">
                <a:latin typeface="Times New Roman" pitchFamily="18" charset="0"/>
                <a:ea typeface="Arial" charset="0"/>
                <a:cs typeface="Times New Roman" pitchFamily="18" charset="0"/>
              </a:rPr>
              <a:t>under</a:t>
            </a:r>
            <a:r>
              <a:rPr lang="mr-IN" sz="2400" dirty="0" smtClean="0">
                <a:latin typeface="Times New Roman" pitchFamily="18" charset="0"/>
                <a:ea typeface="Arial" charset="0"/>
                <a:cs typeface="Times New Roman" pitchFamily="18" charset="0"/>
              </a:rPr>
              <a:t>…</a:t>
            </a:r>
            <a:r>
              <a:rPr lang="en-US" sz="2400" dirty="0" smtClean="0">
                <a:latin typeface="Times New Roman" pitchFamily="18" charset="0"/>
                <a:ea typeface="Arial" charset="0"/>
                <a:cs typeface="Times New Roman" pitchFamily="18" charset="0"/>
              </a:rPr>
              <a:t>. </a:t>
            </a:r>
          </a:p>
          <a:p>
            <a:pPr marL="0" indent="0" algn="just">
              <a:buNone/>
            </a:pPr>
            <a:r>
              <a:rPr lang="mr-IN" sz="2400" dirty="0" smtClean="0">
                <a:latin typeface="Times New Roman" pitchFamily="18" charset="0"/>
                <a:ea typeface="Arial" charset="0"/>
                <a:cs typeface="Times New Roman" pitchFamily="18" charset="0"/>
              </a:rPr>
              <a:t>…</a:t>
            </a:r>
            <a:r>
              <a:rPr lang="en-US" sz="2400" dirty="0" smtClean="0">
                <a:latin typeface="Times New Roman" pitchFamily="18" charset="0"/>
                <a:ea typeface="Arial" charset="0"/>
                <a:cs typeface="Times New Roman" pitchFamily="18" charset="0"/>
              </a:rPr>
              <a:t>..</a:t>
            </a:r>
            <a:r>
              <a:rPr lang="en-US" sz="2400" b="1" dirty="0" smtClean="0">
                <a:latin typeface="Times New Roman" pitchFamily="18" charset="0"/>
                <a:ea typeface="Arial" charset="0"/>
                <a:cs typeface="Times New Roman" pitchFamily="18" charset="0"/>
              </a:rPr>
              <a:t>this </a:t>
            </a:r>
            <a:r>
              <a:rPr lang="en-US" sz="2400" b="1" dirty="0">
                <a:latin typeface="Times New Roman" pitchFamily="18" charset="0"/>
                <a:ea typeface="Arial" charset="0"/>
                <a:cs typeface="Times New Roman" pitchFamily="18" charset="0"/>
              </a:rPr>
              <a:t>Act or the rules made thereunder or under any other </a:t>
            </a:r>
            <a:r>
              <a:rPr lang="en-US" sz="2400" b="1" dirty="0" smtClean="0">
                <a:latin typeface="Times New Roman" pitchFamily="18" charset="0"/>
                <a:ea typeface="Arial" charset="0"/>
                <a:cs typeface="Times New Roman" pitchFamily="18" charset="0"/>
              </a:rPr>
              <a:t>law</a:t>
            </a:r>
            <a:r>
              <a:rPr lang="mr-IN" sz="2400" dirty="0" smtClean="0">
                <a:latin typeface="Times New Roman" pitchFamily="18" charset="0"/>
                <a:ea typeface="Arial" charset="0"/>
                <a:cs typeface="Times New Roman" pitchFamily="18" charset="0"/>
              </a:rPr>
              <a:t>…</a:t>
            </a:r>
            <a:r>
              <a:rPr lang="en-US" sz="2400" dirty="0" smtClean="0">
                <a:latin typeface="Times New Roman" pitchFamily="18" charset="0"/>
                <a:ea typeface="Arial" charset="0"/>
                <a:cs typeface="Times New Roman" pitchFamily="18" charset="0"/>
              </a:rPr>
              <a:t>. </a:t>
            </a:r>
          </a:p>
          <a:p>
            <a:pPr marL="0" indent="0" algn="just">
              <a:buNone/>
            </a:pPr>
            <a:r>
              <a:rPr lang="mr-IN" sz="2400" dirty="0" smtClean="0">
                <a:latin typeface="Times New Roman" pitchFamily="18" charset="0"/>
                <a:ea typeface="Arial" charset="0"/>
                <a:cs typeface="Times New Roman" pitchFamily="18" charset="0"/>
              </a:rPr>
              <a:t>…</a:t>
            </a:r>
            <a:r>
              <a:rPr lang="en-US" sz="2400" dirty="0" smtClean="0">
                <a:latin typeface="Times New Roman" pitchFamily="18" charset="0"/>
                <a:ea typeface="Arial" charset="0"/>
                <a:cs typeface="Times New Roman" pitchFamily="18" charset="0"/>
              </a:rPr>
              <a:t>.for </a:t>
            </a:r>
            <a:r>
              <a:rPr lang="en-US" sz="2400" dirty="0">
                <a:latin typeface="Times New Roman" pitchFamily="18" charset="0"/>
                <a:ea typeface="Arial" charset="0"/>
                <a:cs typeface="Times New Roman" pitchFamily="18" charset="0"/>
              </a:rPr>
              <a:t>the time being in force to verify the correctness of </a:t>
            </a:r>
            <a:endParaRPr lang="en-US" sz="2400" dirty="0" smtClean="0">
              <a:latin typeface="Times New Roman" pitchFamily="18" charset="0"/>
              <a:ea typeface="Arial" charset="0"/>
              <a:cs typeface="Times New Roman" pitchFamily="18" charset="0"/>
            </a:endParaRPr>
          </a:p>
          <a:p>
            <a:pPr algn="just"/>
            <a:r>
              <a:rPr lang="en-US" sz="2400" dirty="0" smtClean="0">
                <a:latin typeface="Times New Roman" pitchFamily="18" charset="0"/>
                <a:ea typeface="Arial" charset="0"/>
                <a:cs typeface="Times New Roman" pitchFamily="18" charset="0"/>
              </a:rPr>
              <a:t>turnover </a:t>
            </a:r>
            <a:r>
              <a:rPr lang="en-US" sz="2400" dirty="0">
                <a:latin typeface="Times New Roman" pitchFamily="18" charset="0"/>
                <a:ea typeface="Arial" charset="0"/>
                <a:cs typeface="Times New Roman" pitchFamily="18" charset="0"/>
              </a:rPr>
              <a:t>declared, </a:t>
            </a:r>
            <a:endParaRPr lang="en-US" sz="2400" dirty="0" smtClean="0">
              <a:latin typeface="Times New Roman" pitchFamily="18" charset="0"/>
              <a:ea typeface="Arial" charset="0"/>
              <a:cs typeface="Times New Roman" pitchFamily="18" charset="0"/>
            </a:endParaRPr>
          </a:p>
          <a:p>
            <a:pPr algn="just"/>
            <a:r>
              <a:rPr lang="en-US" sz="2400" dirty="0" smtClean="0">
                <a:latin typeface="Times New Roman" pitchFamily="18" charset="0"/>
                <a:ea typeface="Arial" charset="0"/>
                <a:cs typeface="Times New Roman" pitchFamily="18" charset="0"/>
              </a:rPr>
              <a:t>taxes </a:t>
            </a:r>
            <a:r>
              <a:rPr lang="en-US" sz="2400" dirty="0">
                <a:latin typeface="Times New Roman" pitchFamily="18" charset="0"/>
                <a:ea typeface="Arial" charset="0"/>
                <a:cs typeface="Times New Roman" pitchFamily="18" charset="0"/>
              </a:rPr>
              <a:t>paid, </a:t>
            </a:r>
            <a:endParaRPr lang="en-US" sz="2400" dirty="0" smtClean="0">
              <a:latin typeface="Times New Roman" pitchFamily="18" charset="0"/>
              <a:ea typeface="Arial" charset="0"/>
              <a:cs typeface="Times New Roman" pitchFamily="18" charset="0"/>
            </a:endParaRPr>
          </a:p>
          <a:p>
            <a:pPr algn="just"/>
            <a:r>
              <a:rPr lang="en-US" sz="2400" dirty="0" smtClean="0">
                <a:latin typeface="Times New Roman" pitchFamily="18" charset="0"/>
                <a:ea typeface="Arial" charset="0"/>
                <a:cs typeface="Times New Roman" pitchFamily="18" charset="0"/>
              </a:rPr>
              <a:t>refund </a:t>
            </a:r>
            <a:r>
              <a:rPr lang="en-US" sz="2400" dirty="0">
                <a:latin typeface="Times New Roman" pitchFamily="18" charset="0"/>
                <a:ea typeface="Arial" charset="0"/>
                <a:cs typeface="Times New Roman" pitchFamily="18" charset="0"/>
              </a:rPr>
              <a:t>claimed </a:t>
            </a:r>
            <a:r>
              <a:rPr lang="en-US" sz="2400" dirty="0" smtClean="0">
                <a:latin typeface="Times New Roman" pitchFamily="18" charset="0"/>
                <a:ea typeface="Arial" charset="0"/>
                <a:cs typeface="Times New Roman" pitchFamily="18" charset="0"/>
              </a:rPr>
              <a:t>and</a:t>
            </a:r>
          </a:p>
          <a:p>
            <a:pPr algn="just"/>
            <a:r>
              <a:rPr lang="en-US" sz="2400" dirty="0" smtClean="0">
                <a:latin typeface="Times New Roman" pitchFamily="18" charset="0"/>
                <a:ea typeface="Arial" charset="0"/>
                <a:cs typeface="Times New Roman" pitchFamily="18" charset="0"/>
              </a:rPr>
              <a:t>input </a:t>
            </a:r>
            <a:r>
              <a:rPr lang="en-US" sz="2400" dirty="0">
                <a:latin typeface="Times New Roman" pitchFamily="18" charset="0"/>
                <a:ea typeface="Arial" charset="0"/>
                <a:cs typeface="Times New Roman" pitchFamily="18" charset="0"/>
              </a:rPr>
              <a:t>tax credit availed, </a:t>
            </a:r>
            <a:endParaRPr lang="en-US" sz="2400" dirty="0" smtClean="0">
              <a:latin typeface="Times New Roman" pitchFamily="18" charset="0"/>
              <a:ea typeface="Arial" charset="0"/>
              <a:cs typeface="Times New Roman" pitchFamily="18" charset="0"/>
            </a:endParaRPr>
          </a:p>
          <a:p>
            <a:pPr marL="0" indent="0" algn="just">
              <a:buNone/>
            </a:pPr>
            <a:r>
              <a:rPr lang="en-US" sz="2400" dirty="0" smtClean="0">
                <a:latin typeface="Times New Roman" pitchFamily="18" charset="0"/>
                <a:ea typeface="Arial" charset="0"/>
                <a:cs typeface="Times New Roman" pitchFamily="18" charset="0"/>
              </a:rPr>
              <a:t>and </a:t>
            </a:r>
            <a:r>
              <a:rPr lang="en-US" sz="2400" u="sng" dirty="0">
                <a:latin typeface="Times New Roman" pitchFamily="18" charset="0"/>
                <a:ea typeface="Arial" charset="0"/>
                <a:cs typeface="Times New Roman" pitchFamily="18" charset="0"/>
              </a:rPr>
              <a:t>to assess his compliance with the provisions of this Act or the rules made thereunder </a:t>
            </a:r>
          </a:p>
          <a:p>
            <a:endParaRPr lang="en-US" sz="2400" dirty="0">
              <a:latin typeface="Times New Roman" pitchFamily="18" charset="0"/>
              <a:ea typeface="Arial" charset="0"/>
              <a:cs typeface="Times New Roman" pitchFamily="18" charset="0"/>
            </a:endParaRPr>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Meaning of Audit</a:t>
            </a:r>
            <a:r>
              <a:rPr lang="mr-IN" sz="2800" u="sng" dirty="0" smtClean="0">
                <a:latin typeface="Times New Roman" pitchFamily="18" charset="0"/>
              </a:rPr>
              <a:t>……</a:t>
            </a:r>
            <a:r>
              <a:rPr lang="en-US" sz="2800" u="sng" dirty="0" smtClean="0">
                <a:latin typeface="Times New Roman" pitchFamily="18" charset="0"/>
                <a:cs typeface="Times New Roman" pitchFamily="18" charset="0"/>
              </a:rPr>
              <a:t>S 2(13)</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074035417"/>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90213"/>
            <a:ext cx="12206050" cy="84469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Accounts and Record</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56941"/>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US" sz="2400" b="1" dirty="0">
                <a:latin typeface="Times New Roman" charset="0"/>
                <a:ea typeface="Times New Roman" charset="0"/>
                <a:cs typeface="Times New Roman" charset="0"/>
              </a:rPr>
              <a:t>35. </a:t>
            </a:r>
            <a:r>
              <a:rPr lang="en-US" sz="2400" dirty="0">
                <a:latin typeface="Times New Roman" charset="0"/>
                <a:ea typeface="Times New Roman" charset="0"/>
                <a:cs typeface="Times New Roman" charset="0"/>
              </a:rPr>
              <a:t>(</a:t>
            </a:r>
            <a:r>
              <a:rPr lang="en-US" sz="2400" i="1" dirty="0">
                <a:latin typeface="Times New Roman" charset="0"/>
                <a:ea typeface="Times New Roman" charset="0"/>
                <a:cs typeface="Times New Roman" charset="0"/>
              </a:rPr>
              <a:t>1</a:t>
            </a:r>
            <a:r>
              <a:rPr lang="en-US" sz="2400" dirty="0">
                <a:latin typeface="Times New Roman" charset="0"/>
                <a:ea typeface="Times New Roman" charset="0"/>
                <a:cs typeface="Times New Roman" charset="0"/>
              </a:rPr>
              <a:t>) Every registered person shall keep and maintain, at his principal place of business, as mentioned in the certificate of registration, a true and correct account of— </a:t>
            </a:r>
            <a:r>
              <a:rPr lang="en-US" sz="2400" dirty="0" smtClean="0">
                <a:solidFill>
                  <a:schemeClr val="tx1"/>
                </a:solidFill>
                <a:latin typeface="Times New Roman" charset="0"/>
                <a:ea typeface="Times New Roman" charset="0"/>
                <a:cs typeface="Times New Roman" charset="0"/>
              </a:rPr>
              <a:t>(note- </a:t>
            </a:r>
            <a:r>
              <a:rPr lang="en-US" sz="2400" i="1" dirty="0" smtClean="0">
                <a:solidFill>
                  <a:schemeClr val="tx1"/>
                </a:solidFill>
                <a:latin typeface="Times New Roman" charset="0"/>
                <a:ea typeface="Times New Roman" charset="0"/>
                <a:cs typeface="Times New Roman" charset="0"/>
              </a:rPr>
              <a:t>Nothing mention in RC</a:t>
            </a:r>
            <a:r>
              <a:rPr lang="en-US" sz="2400" dirty="0" smtClean="0">
                <a:solidFill>
                  <a:schemeClr val="tx1"/>
                </a:solidFill>
                <a:latin typeface="Times New Roman" charset="0"/>
                <a:ea typeface="Times New Roman" charset="0"/>
                <a:cs typeface="Times New Roman" charset="0"/>
              </a:rPr>
              <a:t>)</a:t>
            </a:r>
            <a:endParaRPr lang="en-US" sz="2400" dirty="0">
              <a:solidFill>
                <a:schemeClr val="tx1"/>
              </a:solidFill>
              <a:latin typeface="Times New Roman" charset="0"/>
              <a:ea typeface="Times New Roman" charset="0"/>
              <a:cs typeface="Times New Roman" charset="0"/>
            </a:endParaRPr>
          </a:p>
          <a:p>
            <a:pPr lvl="1"/>
            <a:r>
              <a:rPr lang="en-US" dirty="0">
                <a:latin typeface="Times New Roman" charset="0"/>
                <a:ea typeface="Times New Roman" charset="0"/>
                <a:cs typeface="Times New Roman" charset="0"/>
              </a:rPr>
              <a:t>(</a:t>
            </a:r>
            <a:r>
              <a:rPr lang="en-US" i="1" dirty="0">
                <a:latin typeface="Times New Roman" charset="0"/>
                <a:ea typeface="Times New Roman" charset="0"/>
                <a:cs typeface="Times New Roman" charset="0"/>
              </a:rPr>
              <a:t>a</a:t>
            </a:r>
            <a:r>
              <a:rPr lang="en-US" dirty="0">
                <a:latin typeface="Times New Roman" charset="0"/>
                <a:ea typeface="Times New Roman" charset="0"/>
                <a:cs typeface="Times New Roman" charset="0"/>
              </a:rPr>
              <a:t>) production or manufacture of </a:t>
            </a:r>
            <a:r>
              <a:rPr lang="en-US" dirty="0" smtClean="0">
                <a:latin typeface="Times New Roman" charset="0"/>
                <a:ea typeface="Times New Roman" charset="0"/>
                <a:cs typeface="Times New Roman" charset="0"/>
              </a:rPr>
              <a:t>goods</a:t>
            </a:r>
          </a:p>
          <a:p>
            <a:pPr lvl="1"/>
            <a:r>
              <a:rPr lang="en-US" dirty="0" smtClean="0">
                <a:latin typeface="Times New Roman" charset="0"/>
                <a:ea typeface="Times New Roman" charset="0"/>
                <a:cs typeface="Times New Roman" charset="0"/>
              </a:rPr>
              <a:t>(</a:t>
            </a:r>
            <a:r>
              <a:rPr lang="en-US" i="1" dirty="0">
                <a:latin typeface="Times New Roman" charset="0"/>
                <a:ea typeface="Times New Roman" charset="0"/>
                <a:cs typeface="Times New Roman" charset="0"/>
              </a:rPr>
              <a:t>b</a:t>
            </a:r>
            <a:r>
              <a:rPr lang="en-US" dirty="0">
                <a:latin typeface="Times New Roman" charset="0"/>
                <a:ea typeface="Times New Roman" charset="0"/>
                <a:cs typeface="Times New Roman" charset="0"/>
              </a:rPr>
              <a:t>) inward and outward supply of goods or services or both; </a:t>
            </a:r>
            <a:endParaRPr lang="en-US" dirty="0" smtClean="0">
              <a:latin typeface="Times New Roman" charset="0"/>
              <a:ea typeface="Times New Roman" charset="0"/>
              <a:cs typeface="Times New Roman" charset="0"/>
            </a:endParaRPr>
          </a:p>
          <a:p>
            <a:pPr lvl="1"/>
            <a:r>
              <a:rPr lang="en-US" dirty="0" smtClean="0">
                <a:latin typeface="Times New Roman" charset="0"/>
                <a:ea typeface="Times New Roman" charset="0"/>
                <a:cs typeface="Times New Roman" charset="0"/>
              </a:rPr>
              <a:t>(</a:t>
            </a:r>
            <a:r>
              <a:rPr lang="en-US" i="1" dirty="0">
                <a:latin typeface="Times New Roman" charset="0"/>
                <a:ea typeface="Times New Roman" charset="0"/>
                <a:cs typeface="Times New Roman" charset="0"/>
              </a:rPr>
              <a:t>c</a:t>
            </a:r>
            <a:r>
              <a:rPr lang="en-US" dirty="0">
                <a:latin typeface="Times New Roman" charset="0"/>
                <a:ea typeface="Times New Roman" charset="0"/>
                <a:cs typeface="Times New Roman" charset="0"/>
              </a:rPr>
              <a:t>) stock of goods</a:t>
            </a:r>
            <a:r>
              <a:rPr lang="en-US" dirty="0" smtClean="0">
                <a:latin typeface="Times New Roman" charset="0"/>
                <a:ea typeface="Times New Roman" charset="0"/>
                <a:cs typeface="Times New Roman" charset="0"/>
              </a:rPr>
              <a:t>;</a:t>
            </a:r>
          </a:p>
          <a:p>
            <a:pPr lvl="1"/>
            <a:r>
              <a:rPr lang="en-US" dirty="0" smtClean="0">
                <a:latin typeface="Times New Roman" charset="0"/>
                <a:ea typeface="Times New Roman" charset="0"/>
                <a:cs typeface="Times New Roman" charset="0"/>
              </a:rPr>
              <a:t>(</a:t>
            </a:r>
            <a:r>
              <a:rPr lang="en-US" i="1" dirty="0">
                <a:latin typeface="Times New Roman" charset="0"/>
                <a:ea typeface="Times New Roman" charset="0"/>
                <a:cs typeface="Times New Roman" charset="0"/>
              </a:rPr>
              <a:t>d</a:t>
            </a:r>
            <a:r>
              <a:rPr lang="en-US" dirty="0">
                <a:latin typeface="Times New Roman" charset="0"/>
                <a:ea typeface="Times New Roman" charset="0"/>
                <a:cs typeface="Times New Roman" charset="0"/>
              </a:rPr>
              <a:t>) input tax credit availed</a:t>
            </a:r>
            <a:r>
              <a:rPr lang="en-US" dirty="0" smtClean="0">
                <a:latin typeface="Times New Roman" charset="0"/>
                <a:ea typeface="Times New Roman" charset="0"/>
                <a:cs typeface="Times New Roman" charset="0"/>
              </a:rPr>
              <a:t>;</a:t>
            </a:r>
          </a:p>
          <a:p>
            <a:pPr lvl="1"/>
            <a:r>
              <a:rPr lang="en-US" dirty="0" smtClean="0">
                <a:latin typeface="Times New Roman" charset="0"/>
                <a:ea typeface="Times New Roman" charset="0"/>
                <a:cs typeface="Times New Roman" charset="0"/>
              </a:rPr>
              <a:t>(</a:t>
            </a:r>
            <a:r>
              <a:rPr lang="en-US" i="1" dirty="0">
                <a:latin typeface="Times New Roman" charset="0"/>
                <a:ea typeface="Times New Roman" charset="0"/>
                <a:cs typeface="Times New Roman" charset="0"/>
              </a:rPr>
              <a:t>e</a:t>
            </a:r>
            <a:r>
              <a:rPr lang="en-US" dirty="0">
                <a:latin typeface="Times New Roman" charset="0"/>
                <a:ea typeface="Times New Roman" charset="0"/>
                <a:cs typeface="Times New Roman" charset="0"/>
              </a:rPr>
              <a:t>) output tax payable and paid; </a:t>
            </a:r>
            <a:r>
              <a:rPr lang="en-US" dirty="0" smtClean="0">
                <a:latin typeface="Times New Roman" charset="0"/>
                <a:ea typeface="Times New Roman" charset="0"/>
                <a:cs typeface="Times New Roman" charset="0"/>
              </a:rPr>
              <a:t>and</a:t>
            </a:r>
          </a:p>
          <a:p>
            <a:pPr lvl="1"/>
            <a:r>
              <a:rPr lang="en-US" dirty="0" smtClean="0">
                <a:latin typeface="Times New Roman" charset="0"/>
                <a:ea typeface="Times New Roman" charset="0"/>
                <a:cs typeface="Times New Roman" charset="0"/>
              </a:rPr>
              <a:t>(</a:t>
            </a:r>
            <a:r>
              <a:rPr lang="en-US" i="1" dirty="0">
                <a:latin typeface="Times New Roman" charset="0"/>
                <a:ea typeface="Times New Roman" charset="0"/>
                <a:cs typeface="Times New Roman" charset="0"/>
              </a:rPr>
              <a:t>f</a:t>
            </a:r>
            <a:r>
              <a:rPr lang="en-US" dirty="0">
                <a:latin typeface="Times New Roman" charset="0"/>
                <a:ea typeface="Times New Roman" charset="0"/>
                <a:cs typeface="Times New Roman" charset="0"/>
              </a:rPr>
              <a:t>) such other particulars as may be prescribed: </a:t>
            </a:r>
          </a:p>
          <a:p>
            <a:r>
              <a:rPr lang="en-US" sz="2400" dirty="0">
                <a:latin typeface="Times New Roman" charset="0"/>
                <a:ea typeface="Times New Roman" charset="0"/>
                <a:cs typeface="Times New Roman" charset="0"/>
              </a:rPr>
              <a:t>A</a:t>
            </a:r>
            <a:r>
              <a:rPr lang="en-US" sz="2400" dirty="0" smtClean="0">
                <a:latin typeface="Times New Roman" charset="0"/>
                <a:ea typeface="Times New Roman" charset="0"/>
                <a:cs typeface="Times New Roman" charset="0"/>
              </a:rPr>
              <a:t>ccounts </a:t>
            </a:r>
            <a:r>
              <a:rPr lang="en-US" sz="2400" dirty="0">
                <a:latin typeface="Times New Roman" charset="0"/>
                <a:ea typeface="Times New Roman" charset="0"/>
                <a:cs typeface="Times New Roman" charset="0"/>
              </a:rPr>
              <a:t>relating to each place of business shall be kept at such places of </a:t>
            </a:r>
            <a:r>
              <a:rPr lang="en-US" sz="2400" dirty="0" smtClean="0">
                <a:latin typeface="Times New Roman" charset="0"/>
                <a:ea typeface="Times New Roman" charset="0"/>
                <a:cs typeface="Times New Roman" charset="0"/>
              </a:rPr>
              <a:t>business either in physical form or in electronic form</a:t>
            </a:r>
            <a:endParaRPr lang="en-US" sz="24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3270621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000"/>
                                        <p:tgtEl>
                                          <p:spTgt spid="3">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7999"/>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marR="0" lvl="8" indent="0" defTabSz="91440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ea typeface="Arial" charset="0"/>
                <a:cs typeface="Times New Roman" pitchFamily="18" charset="0"/>
              </a:rPr>
              <a:t> </a:t>
            </a:r>
            <a:endParaRPr lang="en-US" sz="1400" dirty="0">
              <a:latin typeface="Times New Roman" pitchFamily="18" charset="0"/>
              <a:ea typeface="Arial" charset="0"/>
              <a:cs typeface="Times New Roman" pitchFamily="18" charset="0"/>
            </a:endParaRPr>
          </a:p>
        </p:txBody>
      </p:sp>
      <p:sp>
        <p:nvSpPr>
          <p:cNvPr id="7" name="Rectangle 6"/>
          <p:cNvSpPr/>
          <p:nvPr/>
        </p:nvSpPr>
        <p:spPr>
          <a:xfrm>
            <a:off x="4820652" y="-45639"/>
            <a:ext cx="2117558"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GSTR-9C FORMAT </a:t>
            </a:r>
            <a:r>
              <a:rPr lang="en-US" dirty="0" smtClean="0"/>
              <a:t> </a:t>
            </a:r>
            <a:r>
              <a:rPr lang="en-US" dirty="0"/>
              <a:t>OVERVIEW </a:t>
            </a:r>
          </a:p>
        </p:txBody>
      </p:sp>
      <p:sp>
        <p:nvSpPr>
          <p:cNvPr id="18" name="Rectangle 17"/>
          <p:cNvSpPr/>
          <p:nvPr/>
        </p:nvSpPr>
        <p:spPr>
          <a:xfrm>
            <a:off x="97536" y="748444"/>
            <a:ext cx="4572000" cy="97207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PART-A: RECONCILIATION </a:t>
            </a:r>
            <a:r>
              <a:rPr lang="en-US" dirty="0" smtClean="0"/>
              <a:t> STATEMENT </a:t>
            </a:r>
            <a:endParaRPr lang="en-US" dirty="0"/>
          </a:p>
        </p:txBody>
      </p:sp>
      <p:sp>
        <p:nvSpPr>
          <p:cNvPr id="23" name="Rectangle 22"/>
          <p:cNvSpPr/>
          <p:nvPr/>
        </p:nvSpPr>
        <p:spPr>
          <a:xfrm>
            <a:off x="10436352" y="748445"/>
            <a:ext cx="1224974"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Part–B: </a:t>
            </a:r>
          </a:p>
        </p:txBody>
      </p:sp>
      <p:sp>
        <p:nvSpPr>
          <p:cNvPr id="25" name="Rectangle 24"/>
          <p:cNvSpPr/>
          <p:nvPr/>
        </p:nvSpPr>
        <p:spPr>
          <a:xfrm>
            <a:off x="97536" y="2290974"/>
            <a:ext cx="1377696"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mr-IN" dirty="0" err="1" smtClean="0"/>
              <a:t>Part</a:t>
            </a:r>
            <a:r>
              <a:rPr lang="en-US" dirty="0" smtClean="0"/>
              <a:t> </a:t>
            </a:r>
            <a:r>
              <a:rPr lang="mr-IN" dirty="0" smtClean="0"/>
              <a:t>– </a:t>
            </a:r>
            <a:r>
              <a:rPr lang="mr-IN" dirty="0" err="1"/>
              <a:t>A</a:t>
            </a:r>
            <a:r>
              <a:rPr lang="mr-IN" dirty="0"/>
              <a:t>(I): </a:t>
            </a:r>
          </a:p>
        </p:txBody>
      </p:sp>
      <p:sp>
        <p:nvSpPr>
          <p:cNvPr id="26" name="Rectangle 25"/>
          <p:cNvSpPr/>
          <p:nvPr/>
        </p:nvSpPr>
        <p:spPr>
          <a:xfrm>
            <a:off x="1578864" y="2290974"/>
            <a:ext cx="1517904"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mr-IN" dirty="0" err="1" smtClean="0"/>
              <a:t>Part</a:t>
            </a:r>
            <a:r>
              <a:rPr lang="en-US" dirty="0" smtClean="0"/>
              <a:t> </a:t>
            </a:r>
            <a:r>
              <a:rPr lang="mr-IN" dirty="0" smtClean="0"/>
              <a:t>– </a:t>
            </a:r>
            <a:r>
              <a:rPr lang="mr-IN" dirty="0" err="1" smtClean="0"/>
              <a:t>A</a:t>
            </a:r>
            <a:r>
              <a:rPr lang="en-US" dirty="0" smtClean="0"/>
              <a:t> </a:t>
            </a:r>
            <a:r>
              <a:rPr lang="mr-IN" dirty="0" smtClean="0"/>
              <a:t>(</a:t>
            </a:r>
            <a:r>
              <a:rPr lang="mr-IN" dirty="0"/>
              <a:t>II): </a:t>
            </a:r>
          </a:p>
        </p:txBody>
      </p:sp>
      <p:sp>
        <p:nvSpPr>
          <p:cNvPr id="27" name="Rectangle 26"/>
          <p:cNvSpPr/>
          <p:nvPr/>
        </p:nvSpPr>
        <p:spPr>
          <a:xfrm>
            <a:off x="3297936" y="2290974"/>
            <a:ext cx="1408176"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Part– A(III): </a:t>
            </a:r>
          </a:p>
        </p:txBody>
      </p:sp>
      <p:sp>
        <p:nvSpPr>
          <p:cNvPr id="28" name="Rectangle 27"/>
          <p:cNvSpPr/>
          <p:nvPr/>
        </p:nvSpPr>
        <p:spPr>
          <a:xfrm>
            <a:off x="5001286" y="2290974"/>
            <a:ext cx="1509242"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Part–A(IV): </a:t>
            </a:r>
          </a:p>
        </p:txBody>
      </p:sp>
      <p:sp>
        <p:nvSpPr>
          <p:cNvPr id="29" name="Rectangle 28"/>
          <p:cNvSpPr/>
          <p:nvPr/>
        </p:nvSpPr>
        <p:spPr>
          <a:xfrm>
            <a:off x="97536" y="3406179"/>
            <a:ext cx="1280160" cy="222652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Basic Details </a:t>
            </a:r>
          </a:p>
        </p:txBody>
      </p:sp>
      <p:sp>
        <p:nvSpPr>
          <p:cNvPr id="31" name="Rectangle 30"/>
          <p:cNvSpPr/>
          <p:nvPr/>
        </p:nvSpPr>
        <p:spPr>
          <a:xfrm>
            <a:off x="1572768" y="3428998"/>
            <a:ext cx="1524000" cy="220370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a:t>Reconciliation of turnover declared in audited financials with turnover declared in GSTR-9 </a:t>
            </a:r>
          </a:p>
        </p:txBody>
      </p:sp>
      <p:sp>
        <p:nvSpPr>
          <p:cNvPr id="32" name="Rectangle 31"/>
          <p:cNvSpPr/>
          <p:nvPr/>
        </p:nvSpPr>
        <p:spPr>
          <a:xfrm>
            <a:off x="3291840" y="3406180"/>
            <a:ext cx="1528812" cy="22265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Reconciliation of tax paid </a:t>
            </a:r>
          </a:p>
        </p:txBody>
      </p:sp>
      <p:sp>
        <p:nvSpPr>
          <p:cNvPr id="33" name="Rectangle 32"/>
          <p:cNvSpPr/>
          <p:nvPr/>
        </p:nvSpPr>
        <p:spPr>
          <a:xfrm>
            <a:off x="6731267" y="3428998"/>
            <a:ext cx="1377696" cy="22265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Auditor’s </a:t>
            </a:r>
            <a:r>
              <a:rPr lang="en-US" i="1" dirty="0"/>
              <a:t>recommendation </a:t>
            </a:r>
            <a:r>
              <a:rPr lang="en-US" dirty="0"/>
              <a:t>on additional liability due to non- reconciliation </a:t>
            </a:r>
          </a:p>
        </p:txBody>
      </p:sp>
      <p:sp>
        <p:nvSpPr>
          <p:cNvPr id="34" name="Rectangle 33"/>
          <p:cNvSpPr/>
          <p:nvPr/>
        </p:nvSpPr>
        <p:spPr>
          <a:xfrm>
            <a:off x="6665494" y="2340224"/>
            <a:ext cx="1509242" cy="79408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smtClean="0"/>
              <a:t>Part–A(V</a:t>
            </a:r>
            <a:r>
              <a:rPr lang="en-US" dirty="0"/>
              <a:t>): </a:t>
            </a:r>
          </a:p>
        </p:txBody>
      </p:sp>
      <p:sp>
        <p:nvSpPr>
          <p:cNvPr id="36" name="Rectangle 35"/>
          <p:cNvSpPr/>
          <p:nvPr/>
        </p:nvSpPr>
        <p:spPr>
          <a:xfrm>
            <a:off x="5012195" y="3444560"/>
            <a:ext cx="1556084" cy="22265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Reconciliation of ITC </a:t>
            </a:r>
          </a:p>
        </p:txBody>
      </p:sp>
      <p:sp>
        <p:nvSpPr>
          <p:cNvPr id="37" name="Rectangle 36"/>
          <p:cNvSpPr/>
          <p:nvPr/>
        </p:nvSpPr>
        <p:spPr>
          <a:xfrm>
            <a:off x="10307372" y="2340224"/>
            <a:ext cx="1353954" cy="329247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US" dirty="0"/>
              <a:t>Auditor’s Certification </a:t>
            </a:r>
          </a:p>
        </p:txBody>
      </p:sp>
      <p:cxnSp>
        <p:nvCxnSpPr>
          <p:cNvPr id="39" name="Straight Arrow Connector 38"/>
          <p:cNvCxnSpPr/>
          <p:nvPr/>
        </p:nvCxnSpPr>
        <p:spPr>
          <a:xfrm>
            <a:off x="2200336" y="1720515"/>
            <a:ext cx="12994" cy="5704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37" idx="0"/>
          </p:cNvCxnSpPr>
          <p:nvPr/>
        </p:nvCxnSpPr>
        <p:spPr>
          <a:xfrm>
            <a:off x="10947773" y="1523378"/>
            <a:ext cx="36576" cy="8168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Bent-Up Arrow 45"/>
          <p:cNvSpPr/>
          <p:nvPr/>
        </p:nvSpPr>
        <p:spPr>
          <a:xfrm rot="10800000">
            <a:off x="1658112" y="298079"/>
            <a:ext cx="3194304" cy="450365"/>
          </a:xfrm>
          <a:prstGeom prst="bentUpArrow">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Bent-Up Arrow 47"/>
          <p:cNvSpPr/>
          <p:nvPr/>
        </p:nvSpPr>
        <p:spPr>
          <a:xfrm rot="10800000" flipH="1">
            <a:off x="6938209" y="179654"/>
            <a:ext cx="4168703" cy="568790"/>
          </a:xfrm>
          <a:prstGeom prst="bentUpArrow">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p:nvPr/>
        </p:nvCxnSpPr>
        <p:spPr>
          <a:xfrm>
            <a:off x="785101" y="2992474"/>
            <a:ext cx="0" cy="452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2200336" y="2992474"/>
            <a:ext cx="0" cy="452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3984539" y="2992473"/>
            <a:ext cx="0" cy="452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5750454" y="2992473"/>
            <a:ext cx="0" cy="452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34" idx="2"/>
          </p:cNvCxnSpPr>
          <p:nvPr/>
        </p:nvCxnSpPr>
        <p:spPr>
          <a:xfrm>
            <a:off x="7420115" y="3134308"/>
            <a:ext cx="0" cy="2718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096768" y="2751220"/>
            <a:ext cx="2390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424378" y="2751220"/>
            <a:ext cx="2390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732902" y="2731166"/>
            <a:ext cx="2390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6492240" y="2751220"/>
            <a:ext cx="23902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13652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2856" y="979117"/>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ctr">
              <a:buNone/>
            </a:pPr>
            <a:endParaRPr lang="en-US" b="1" dirty="0" smtClean="0"/>
          </a:p>
          <a:p>
            <a:pPr marL="0" indent="0" algn="ctr">
              <a:buNone/>
            </a:pPr>
            <a:endParaRPr lang="en-US" b="1" dirty="0"/>
          </a:p>
          <a:p>
            <a:pPr marL="0" indent="0" algn="ctr">
              <a:buNone/>
            </a:pPr>
            <a:endParaRPr lang="en-US" b="1" dirty="0" smtClean="0"/>
          </a:p>
          <a:p>
            <a:pPr marL="0" indent="0" algn="ctr">
              <a:buNone/>
            </a:pPr>
            <a:r>
              <a:rPr lang="en-US" b="1" dirty="0" smtClean="0"/>
              <a:t>FORM </a:t>
            </a:r>
            <a:r>
              <a:rPr lang="en-US" b="1" dirty="0"/>
              <a:t>GSTR-9C </a:t>
            </a:r>
            <a:endParaRPr lang="en-US" dirty="0"/>
          </a:p>
          <a:p>
            <a:pPr marL="0" indent="0" algn="ctr">
              <a:buNone/>
            </a:pPr>
            <a:r>
              <a:rPr lang="en-US" dirty="0"/>
              <a:t>PART – A – Reconciliation Statement </a:t>
            </a:r>
          </a:p>
          <a:p>
            <a:pPr marL="0" indent="0" algn="ctr">
              <a:buNone/>
            </a:pPr>
            <a:endParaRPr lang="en-US" dirty="0"/>
          </a:p>
          <a:p>
            <a:pPr marL="0" indent="0" algn="ctr">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4431562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2000"/>
                                        <p:tgtEl>
                                          <p:spTgt spid="3">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377824" y="280988"/>
          <a:ext cx="11594719" cy="5644326"/>
        </p:xfrm>
        <a:graphic>
          <a:graphicData uri="http://schemas.openxmlformats.org/drawingml/2006/table">
            <a:tbl>
              <a:tblPr firstRow="1" bandRow="1">
                <a:tableStyleId>{073A0DAA-6AF3-43AB-8588-CEC1D06C72B9}</a:tableStyleId>
              </a:tblPr>
              <a:tblGrid>
                <a:gridCol w="891090"/>
                <a:gridCol w="6838723"/>
                <a:gridCol w="3864906"/>
              </a:tblGrid>
              <a:tr h="940721">
                <a:tc>
                  <a:txBody>
                    <a:bodyPr/>
                    <a:lstStyle/>
                    <a:p>
                      <a:r>
                        <a:rPr lang="en-US" sz="2400" dirty="0" smtClean="0"/>
                        <a:t>Pt.1</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Basic Details  of Business</a:t>
                      </a:r>
                      <a:endParaRPr lang="en-US" sz="2400" dirty="0" smtClean="0"/>
                    </a:p>
                    <a:p>
                      <a:endParaRPr lang="en-US" sz="2400" dirty="0"/>
                    </a:p>
                  </a:txBody>
                  <a:tcPr/>
                </a:tc>
                <a:tc>
                  <a:txBody>
                    <a:bodyPr/>
                    <a:lstStyle/>
                    <a:p>
                      <a:r>
                        <a:rPr lang="en-US" sz="2400" dirty="0" smtClean="0"/>
                        <a:t>Need to fill</a:t>
                      </a:r>
                      <a:endParaRPr lang="en-US" sz="2400" dirty="0"/>
                    </a:p>
                  </a:txBody>
                  <a:tcPr/>
                </a:tc>
              </a:tr>
              <a:tr h="940721">
                <a:tc>
                  <a:txBody>
                    <a:bodyPr/>
                    <a:lstStyle/>
                    <a:p>
                      <a:r>
                        <a:rPr lang="en-US" sz="2400" dirty="0" smtClean="0"/>
                        <a:t>1</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Financial Year </a:t>
                      </a:r>
                      <a:endParaRPr lang="en-US" sz="2400" dirty="0" smtClean="0">
                        <a:effectLst/>
                      </a:endParaRPr>
                    </a:p>
                    <a:p>
                      <a:endParaRPr lang="en-US" sz="2400" dirty="0"/>
                    </a:p>
                  </a:txBody>
                  <a:tcPr/>
                </a:tc>
                <a:tc>
                  <a:txBody>
                    <a:bodyPr/>
                    <a:lstStyle/>
                    <a:p>
                      <a:endParaRPr lang="en-US" sz="2400"/>
                    </a:p>
                  </a:txBody>
                  <a:tcPr/>
                </a:tc>
              </a:tr>
              <a:tr h="940721">
                <a:tc>
                  <a:txBody>
                    <a:bodyPr/>
                    <a:lstStyle/>
                    <a:p>
                      <a:r>
                        <a:rPr lang="en-US" sz="2400" dirty="0" smtClean="0"/>
                        <a:t>2</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GSTIN </a:t>
                      </a:r>
                      <a:endParaRPr lang="en-US" sz="2400" dirty="0" smtClean="0">
                        <a:effectLst/>
                      </a:endParaRPr>
                    </a:p>
                    <a:p>
                      <a:endParaRPr lang="en-US" sz="2400" dirty="0"/>
                    </a:p>
                  </a:txBody>
                  <a:tcPr/>
                </a:tc>
                <a:tc>
                  <a:txBody>
                    <a:bodyPr/>
                    <a:lstStyle/>
                    <a:p>
                      <a:r>
                        <a:rPr lang="en-US" sz="2400" dirty="0" smtClean="0"/>
                        <a:t>06AAAAA1234A1ZZ</a:t>
                      </a:r>
                      <a:endParaRPr lang="en-US" sz="2400" dirty="0"/>
                    </a:p>
                  </a:txBody>
                  <a:tcPr/>
                </a:tc>
              </a:tr>
              <a:tr h="940721">
                <a:tc>
                  <a:txBody>
                    <a:bodyPr/>
                    <a:lstStyle/>
                    <a:p>
                      <a:r>
                        <a:rPr lang="en-US" sz="2400" dirty="0" smtClean="0"/>
                        <a:t>3A</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Legal Name </a:t>
                      </a:r>
                      <a:endParaRPr lang="en-US" sz="2400" dirty="0" smtClean="0">
                        <a:effectLst/>
                      </a:endParaRPr>
                    </a:p>
                    <a:p>
                      <a:endParaRPr lang="en-US" sz="2400" dirty="0"/>
                    </a:p>
                  </a:txBody>
                  <a:tcPr/>
                </a:tc>
                <a:tc>
                  <a:txBody>
                    <a:bodyPr/>
                    <a:lstStyle/>
                    <a:p>
                      <a:r>
                        <a:rPr lang="en-US" sz="2400" dirty="0" smtClean="0"/>
                        <a:t>Auto-XYZ Ltd</a:t>
                      </a:r>
                      <a:endParaRPr lang="en-US" sz="2400" dirty="0"/>
                    </a:p>
                  </a:txBody>
                  <a:tcPr/>
                </a:tc>
              </a:tr>
              <a:tr h="940721">
                <a:tc>
                  <a:txBody>
                    <a:bodyPr/>
                    <a:lstStyle/>
                    <a:p>
                      <a:r>
                        <a:rPr lang="en-US" sz="2400" dirty="0" smtClean="0"/>
                        <a:t>3B</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Trade Name, (if any) </a:t>
                      </a:r>
                      <a:endParaRPr lang="en-US" sz="2400" dirty="0" smtClean="0">
                        <a:effectLst/>
                      </a:endParaRPr>
                    </a:p>
                    <a:p>
                      <a:endParaRPr lang="en-US" sz="2400" dirty="0"/>
                    </a:p>
                  </a:txBody>
                  <a:tcPr/>
                </a:tc>
                <a:tc>
                  <a:txBody>
                    <a:bodyPr/>
                    <a:lstStyle/>
                    <a:p>
                      <a:r>
                        <a:rPr lang="en-US" sz="2400" dirty="0" smtClean="0"/>
                        <a:t>Auto- Dominos</a:t>
                      </a:r>
                      <a:endParaRPr lang="en-US" sz="2400" dirty="0"/>
                    </a:p>
                  </a:txBody>
                  <a:tcPr/>
                </a:tc>
              </a:tr>
              <a:tr h="940721">
                <a:tc>
                  <a:txBody>
                    <a:bodyPr/>
                    <a:lstStyle/>
                    <a:p>
                      <a:r>
                        <a:rPr lang="en-US" sz="2400" dirty="0" smtClean="0"/>
                        <a:t>4</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effectLst/>
                        </a:rPr>
                        <a:t>Are you liable to audit under any Act? </a:t>
                      </a:r>
                      <a:endParaRPr lang="en-US" sz="2400" dirty="0" smtClean="0">
                        <a:effectLst/>
                      </a:endParaRPr>
                    </a:p>
                    <a:p>
                      <a:endParaRPr lang="en-US" sz="2400" dirty="0"/>
                    </a:p>
                  </a:txBody>
                  <a:tcPr/>
                </a:tc>
                <a:tc>
                  <a:txBody>
                    <a:bodyPr/>
                    <a:lstStyle/>
                    <a:p>
                      <a:r>
                        <a:rPr lang="en-US" sz="2400" dirty="0" smtClean="0"/>
                        <a:t>Specify if applicable</a:t>
                      </a:r>
                      <a:endParaRPr lang="en-US" sz="2400" dirty="0"/>
                    </a:p>
                  </a:txBody>
                  <a:tcPr/>
                </a:tc>
              </a:tr>
            </a:tbl>
          </a:graphicData>
        </a:graphic>
      </p:graphicFrame>
    </p:spTree>
    <p:extLst>
      <p:ext uri="{BB962C8B-B14F-4D97-AF65-F5344CB8AC3E}">
        <p14:creationId xmlns:p14="http://schemas.microsoft.com/office/powerpoint/2010/main" val="128313130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2856" y="979117"/>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20000"/>
          </a:bodyPr>
          <a:lstStyle/>
          <a:p>
            <a:pPr marL="0" indent="0" algn="ctr">
              <a:buNone/>
            </a:pPr>
            <a:endParaRPr lang="en-US" b="1" dirty="0" smtClean="0"/>
          </a:p>
          <a:p>
            <a:pPr marL="0" indent="0" algn="ctr">
              <a:buNone/>
            </a:pPr>
            <a:r>
              <a:rPr lang="en-US" b="1" dirty="0" smtClean="0"/>
              <a:t>Pt-II</a:t>
            </a:r>
          </a:p>
          <a:p>
            <a:pPr marL="0" indent="0" algn="ctr">
              <a:buNone/>
            </a:pPr>
            <a:r>
              <a:rPr lang="en-US" b="1" dirty="0" smtClean="0"/>
              <a:t> </a:t>
            </a:r>
            <a:endParaRPr lang="en-US" dirty="0"/>
          </a:p>
          <a:p>
            <a:pPr marL="0" indent="0" algn="ctr">
              <a:buNone/>
            </a:pPr>
            <a:r>
              <a:rPr lang="en-US" dirty="0"/>
              <a:t>Reconciliation of turnover declared in audited Annual Financial Statement </a:t>
            </a:r>
            <a:r>
              <a:rPr lang="en-US" dirty="0" smtClean="0"/>
              <a:t>with turnover </a:t>
            </a:r>
            <a:r>
              <a:rPr lang="en-US" dirty="0"/>
              <a:t>declared in Annual Return (GSTR9) </a:t>
            </a:r>
            <a:endParaRPr lang="en-US" dirty="0" smtClean="0"/>
          </a:p>
          <a:p>
            <a:pPr marL="0" indent="0" algn="ctr">
              <a:buNone/>
            </a:pPr>
            <a:endParaRPr lang="en-US" dirty="0" smtClean="0"/>
          </a:p>
          <a:p>
            <a:pPr marL="0" indent="0" algn="ctr">
              <a:buNone/>
            </a:pPr>
            <a:r>
              <a:rPr lang="en-US" dirty="0" smtClean="0"/>
              <a:t>Part </a:t>
            </a:r>
            <a:r>
              <a:rPr lang="en-US" dirty="0"/>
              <a:t>II consists of reconciliation of the annual turnover declared in the audited Annual Financial Statement with the turnover as declared in the Annual Return furnished in FORM GSTR-9 for this GSTIN. </a:t>
            </a:r>
            <a:endParaRPr lang="en-US" dirty="0" smtClean="0"/>
          </a:p>
          <a:p>
            <a:pPr marL="0" indent="0" algn="ctr">
              <a:buNone/>
            </a:pPr>
            <a:endParaRPr lang="en-US" dirty="0" smtClean="0"/>
          </a:p>
          <a:p>
            <a:pPr marL="0" indent="0" algn="ctr">
              <a:buNone/>
            </a:pPr>
            <a:r>
              <a:rPr lang="en-US" dirty="0"/>
              <a:t>The details for the period between July 2017 to March 2018 are to be provided in this statement for the financial year 2017-18. The reconciliation statement is to be filed for every GSTIN separately. </a:t>
            </a:r>
          </a:p>
          <a:p>
            <a:pPr marL="0" indent="0" algn="ctr">
              <a:buNone/>
            </a:pPr>
            <a:endParaRPr lang="en-US" dirty="0"/>
          </a:p>
          <a:p>
            <a:pPr marL="0" indent="0" algn="ctr">
              <a:buNone/>
            </a:pPr>
            <a:endParaRPr lang="en-US" dirty="0"/>
          </a:p>
          <a:p>
            <a:endParaRPr lang="en-US" dirty="0"/>
          </a:p>
          <a:p>
            <a:pPr marL="0" indent="0" algn="ctr">
              <a:buNone/>
            </a:pPr>
            <a:endParaRPr lang="en-US" dirty="0"/>
          </a:p>
          <a:p>
            <a:pPr marL="0" indent="0" algn="ctr">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5570767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0" y="0"/>
          <a:ext cx="12192000" cy="6871654"/>
        </p:xfrm>
        <a:graphic>
          <a:graphicData uri="http://schemas.openxmlformats.org/drawingml/2006/table">
            <a:tbl>
              <a:tblPr firstRow="1" bandRow="1">
                <a:tableStyleId>{D7AC3CCA-C797-4891-BE02-D94E43425B78}</a:tableStyleId>
              </a:tblPr>
              <a:tblGrid>
                <a:gridCol w="294995"/>
                <a:gridCol w="4459885"/>
                <a:gridCol w="219456"/>
                <a:gridCol w="7217664"/>
              </a:tblGrid>
              <a:tr h="319216">
                <a:tc>
                  <a:txBody>
                    <a:bodyPr/>
                    <a:lstStyle/>
                    <a:p>
                      <a:pPr algn="just"/>
                      <a:r>
                        <a:rPr lang="en-US" sz="1500" dirty="0" smtClean="0"/>
                        <a:t>5</a:t>
                      </a:r>
                      <a:endParaRPr lang="en-US" sz="1500" dirty="0"/>
                    </a:p>
                  </a:txBody>
                  <a:tcPr/>
                </a:tc>
                <a:tc gridSpan="3">
                  <a:txBody>
                    <a:bodyPr/>
                    <a:lstStyle/>
                    <a:p>
                      <a:pPr algn="just"/>
                      <a:r>
                        <a:rPr lang="en-US" sz="1500" kern="1200" dirty="0" smtClean="0">
                          <a:effectLst/>
                        </a:rPr>
                        <a:t>Reconciliation of Gross Turnover </a:t>
                      </a:r>
                      <a:endParaRPr lang="en-US" sz="1500" dirty="0"/>
                    </a:p>
                  </a:txBody>
                  <a:tcPr/>
                </a:tc>
                <a:tc hMerge="1">
                  <a:txBody>
                    <a:bodyPr/>
                    <a:lstStyle/>
                    <a:p>
                      <a:endParaRPr lang="en-US"/>
                    </a:p>
                  </a:txBody>
                  <a:tcPr/>
                </a:tc>
                <a:tc hMerge="1">
                  <a:txBody>
                    <a:bodyPr/>
                    <a:lstStyle/>
                    <a:p>
                      <a:endParaRPr lang="en-US"/>
                    </a:p>
                  </a:txBody>
                  <a:tcPr/>
                </a:tc>
              </a:tr>
              <a:tr h="1003250">
                <a:tc>
                  <a:txBody>
                    <a:bodyPr/>
                    <a:lstStyle/>
                    <a:p>
                      <a:pPr algn="just"/>
                      <a:r>
                        <a:rPr lang="en-US" sz="1500" dirty="0" smtClean="0"/>
                        <a:t>A</a:t>
                      </a:r>
                      <a:endParaRPr lang="en-US" sz="1500" dirty="0"/>
                    </a:p>
                  </a:txBody>
                  <a:tcPr/>
                </a:tc>
                <a:tc gridSpan="2">
                  <a:txBody>
                    <a:bodyPr/>
                    <a:lstStyle/>
                    <a:p>
                      <a:pPr algn="just"/>
                      <a:r>
                        <a:rPr lang="en-US" sz="1500" kern="1200" dirty="0" smtClean="0">
                          <a:solidFill>
                            <a:schemeClr val="dk1"/>
                          </a:solidFill>
                          <a:effectLst/>
                          <a:latin typeface="+mn-lt"/>
                          <a:ea typeface="+mn-ea"/>
                          <a:cs typeface="+mn-cs"/>
                        </a:rPr>
                        <a:t>Turnover (including exports) as per audited financial statements for the State / UT (For multi-GSTIN units under same PAN the turnover shall be derived from the audited Annual Financial Statement) </a:t>
                      </a:r>
                    </a:p>
                  </a:txBody>
                  <a:tcPr/>
                </a:tc>
                <a:tc hMerge="1">
                  <a:txBody>
                    <a:bodyPr/>
                    <a:lstStyle/>
                    <a:p>
                      <a:endParaRPr lang="en-US"/>
                    </a:p>
                  </a:txBody>
                  <a:tcPr/>
                </a:tc>
                <a:tc>
                  <a:txBody>
                    <a:bodyPr/>
                    <a:lstStyle/>
                    <a:p>
                      <a:pPr algn="just"/>
                      <a:r>
                        <a:rPr lang="en-US" sz="1500" kern="1200" dirty="0" smtClean="0">
                          <a:solidFill>
                            <a:schemeClr val="dk1"/>
                          </a:solidFill>
                          <a:effectLst/>
                          <a:latin typeface="+mn-lt"/>
                          <a:ea typeface="+mn-ea"/>
                          <a:cs typeface="+mn-cs"/>
                        </a:rPr>
                        <a:t>GSTN No. Wise Turnover</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Reference to audited Annual Financial Statement includes reference to books of accounts in case of persons having presence over multiple States. </a:t>
                      </a:r>
                    </a:p>
                  </a:txBody>
                  <a:tcPr/>
                </a:tc>
              </a:tr>
              <a:tr h="775239">
                <a:tc>
                  <a:txBody>
                    <a:bodyPr/>
                    <a:lstStyle/>
                    <a:p>
                      <a:pPr algn="just"/>
                      <a:r>
                        <a:rPr lang="en-US" sz="1500" dirty="0" smtClean="0"/>
                        <a:t>B</a:t>
                      </a:r>
                      <a:endParaRPr lang="en-US" sz="1500" dirty="0"/>
                    </a:p>
                  </a:txBody>
                  <a:tcPr/>
                </a:tc>
                <a:tc>
                  <a:txBody>
                    <a:bodyPr/>
                    <a:lstStyle/>
                    <a:p>
                      <a:pPr algn="just"/>
                      <a:r>
                        <a:rPr lang="en-US" sz="1500" kern="1200" dirty="0" smtClean="0">
                          <a:effectLst/>
                        </a:rPr>
                        <a:t>Unbilled revenue at the beginning of Financial Year </a:t>
                      </a:r>
                      <a:endParaRPr lang="en-US" sz="1500" dirty="0" smtClean="0"/>
                    </a:p>
                    <a:p>
                      <a:pPr algn="just"/>
                      <a:endParaRPr lang="en-US" sz="1500" dirty="0"/>
                    </a:p>
                  </a:txBody>
                  <a:tcPr/>
                </a:tc>
                <a:tc>
                  <a:txBody>
                    <a:bodyPr/>
                    <a:lstStyle/>
                    <a:p>
                      <a:pPr algn="just"/>
                      <a:r>
                        <a:rPr lang="en-US" sz="1500" b="1" dirty="0" smtClean="0"/>
                        <a:t>+</a:t>
                      </a:r>
                      <a:endParaRPr lang="en-US" sz="1500" b="1" dirty="0"/>
                    </a:p>
                  </a:txBody>
                  <a:tcPr anchor="ctr"/>
                </a:tc>
                <a:tc>
                  <a:txBody>
                    <a:bodyPr/>
                    <a:lstStyle/>
                    <a:p>
                      <a:pPr algn="just"/>
                      <a:r>
                        <a:rPr lang="en-US" sz="1500" baseline="0" dirty="0" smtClean="0"/>
                        <a:t>This is not part of turnover as per B/sheet but actually billed during current FY, Hence required to add to reach GST turnover as per GSTR1 and 3B. E.g. Hotel Industry booking of unbilled revenue </a:t>
                      </a:r>
                      <a:r>
                        <a:rPr lang="en-US" sz="1500" baseline="0" dirty="0" err="1" smtClean="0"/>
                        <a:t>w.r.t</a:t>
                      </a:r>
                      <a:r>
                        <a:rPr lang="en-US" sz="1500" baseline="0" dirty="0" smtClean="0"/>
                        <a:t>. guests arrived before 31</a:t>
                      </a:r>
                      <a:r>
                        <a:rPr lang="en-US" sz="1500" baseline="30000" dirty="0" smtClean="0"/>
                        <a:t>st</a:t>
                      </a:r>
                      <a:r>
                        <a:rPr lang="en-US" sz="1500" baseline="0" dirty="0" smtClean="0"/>
                        <a:t> March and checkout after that. </a:t>
                      </a:r>
                      <a:endParaRPr lang="en-US" sz="1500" dirty="0"/>
                    </a:p>
                  </a:txBody>
                  <a:tcPr/>
                </a:tc>
              </a:tr>
              <a:tr h="547227">
                <a:tc>
                  <a:txBody>
                    <a:bodyPr/>
                    <a:lstStyle/>
                    <a:p>
                      <a:pPr algn="just"/>
                      <a:r>
                        <a:rPr lang="en-US" sz="1500" dirty="0" smtClean="0"/>
                        <a:t>C</a:t>
                      </a:r>
                      <a:endParaRPr lang="en-US" sz="1500" dirty="0"/>
                    </a:p>
                  </a:txBody>
                  <a:tcPr/>
                </a:tc>
                <a:tc>
                  <a:txBody>
                    <a:bodyPr/>
                    <a:lstStyle/>
                    <a:p>
                      <a:pPr algn="just"/>
                      <a:r>
                        <a:rPr lang="en-US" sz="1500" kern="1200" dirty="0" smtClean="0">
                          <a:effectLst/>
                        </a:rPr>
                        <a:t>Unadjusted advances at the end of the Financial Year </a:t>
                      </a:r>
                      <a:endParaRPr lang="en-US" sz="1500" dirty="0" smtClean="0"/>
                    </a:p>
                    <a:p>
                      <a:pPr algn="just"/>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b="1" dirty="0" smtClean="0"/>
                        <a:t>+</a:t>
                      </a:r>
                    </a:p>
                    <a:p>
                      <a:pPr algn="just"/>
                      <a:endParaRPr lang="en-US" sz="1500" b="1" dirty="0"/>
                    </a:p>
                  </a:txBody>
                  <a:tcPr/>
                </a:tc>
                <a:tc>
                  <a:txBody>
                    <a:bodyPr/>
                    <a:lstStyle/>
                    <a:p>
                      <a:pPr algn="just"/>
                      <a:r>
                        <a:rPr lang="en-US" sz="1500" dirty="0" smtClean="0"/>
                        <a:t>To</a:t>
                      </a:r>
                      <a:r>
                        <a:rPr lang="en-US" sz="1500" baseline="0" dirty="0" smtClean="0"/>
                        <a:t> arrive turnover as per 3B 3.1 because its not part of turnover as per B/sheet. No need to re check monthly advances received and adjusted.</a:t>
                      </a:r>
                      <a:endParaRPr lang="en-US" sz="1500" dirty="0"/>
                    </a:p>
                  </a:txBody>
                  <a:tcPr/>
                </a:tc>
              </a:tr>
              <a:tr h="775239">
                <a:tc>
                  <a:txBody>
                    <a:bodyPr/>
                    <a:lstStyle/>
                    <a:p>
                      <a:pPr algn="just"/>
                      <a:r>
                        <a:rPr lang="en-US" sz="1500" dirty="0" smtClean="0"/>
                        <a:t>D</a:t>
                      </a:r>
                      <a:endParaRPr lang="en-US" sz="1500" dirty="0"/>
                    </a:p>
                  </a:txBody>
                  <a:tcPr/>
                </a:tc>
                <a:tc>
                  <a:txBody>
                    <a:bodyPr/>
                    <a:lstStyle/>
                    <a:p>
                      <a:pPr algn="just"/>
                      <a:r>
                        <a:rPr lang="en-US" sz="1500" kern="1200" dirty="0" smtClean="0">
                          <a:effectLst/>
                        </a:rPr>
                        <a:t>Deemed Supply under Schedule I </a:t>
                      </a:r>
                      <a:endParaRPr lang="en-US" sz="1500" dirty="0" smtClean="0"/>
                    </a:p>
                    <a:p>
                      <a:pPr algn="just"/>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b="1" dirty="0" smtClean="0"/>
                        <a:t>+</a:t>
                      </a:r>
                    </a:p>
                    <a:p>
                      <a:pPr algn="just"/>
                      <a:endParaRPr lang="en-US" sz="1500" b="1"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Deemed supply u/s 7(1)(b) read with Schedule I of CGST Act </a:t>
                      </a:r>
                      <a:endParaRPr lang="en-US" sz="150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Any deemed supply which is already part of the turnover in the audited Annual Financial Statement is not required to be included here. </a:t>
                      </a:r>
                      <a:endParaRPr lang="en-US" sz="1500" dirty="0" smtClean="0"/>
                    </a:p>
                  </a:txBody>
                  <a:tcPr/>
                </a:tc>
              </a:tr>
              <a:tr h="775239">
                <a:tc>
                  <a:txBody>
                    <a:bodyPr/>
                    <a:lstStyle/>
                    <a:p>
                      <a:pPr algn="just"/>
                      <a:r>
                        <a:rPr lang="en-US" sz="1500" dirty="0" smtClean="0"/>
                        <a:t>E</a:t>
                      </a:r>
                      <a:endParaRPr lang="en-US" sz="1500" dirty="0"/>
                    </a:p>
                  </a:txBody>
                  <a:tcPr/>
                </a:tc>
                <a:tc>
                  <a:txBody>
                    <a:bodyPr/>
                    <a:lstStyle/>
                    <a:p>
                      <a:pPr algn="just"/>
                      <a:r>
                        <a:rPr lang="en-US" sz="1500" kern="1200" dirty="0" smtClean="0">
                          <a:effectLst/>
                        </a:rPr>
                        <a:t>Credit Notes issued after the end of the financial year but reflected in the annual return</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b="1" dirty="0" smtClean="0"/>
                        <a:t>+</a:t>
                      </a:r>
                    </a:p>
                    <a:p>
                      <a:pPr algn="just"/>
                      <a:r>
                        <a:rPr lang="en-US" sz="1500" b="1" dirty="0" smtClean="0">
                          <a:solidFill>
                            <a:srgbClr val="C00000"/>
                          </a:solidFill>
                        </a:rPr>
                        <a:t>-</a:t>
                      </a:r>
                      <a:endParaRPr lang="en-US" sz="1500" b="1" dirty="0">
                        <a:solidFill>
                          <a:srgbClr val="C00000"/>
                        </a:solidFill>
                      </a:endParaRPr>
                    </a:p>
                  </a:txBody>
                  <a:tcPr/>
                </a:tc>
                <a:tc>
                  <a:txBody>
                    <a:bodyPr/>
                    <a:lstStyle/>
                    <a:p>
                      <a:pPr algn="just"/>
                      <a:r>
                        <a:rPr lang="en-US" sz="1500" dirty="0" smtClean="0"/>
                        <a:t>Any CN issued</a:t>
                      </a:r>
                      <a:r>
                        <a:rPr lang="en-US" sz="1500" baseline="0" dirty="0" smtClean="0"/>
                        <a:t> after the end of FY is required to declare in 3B in that month only, i.e. turnover of that month is reduced as per GSTR. But the same is reduced is earlier month(last year) in P&amp;L then here is required to deduct it o arrive last year turnover</a:t>
                      </a:r>
                      <a:endParaRPr lang="en-US" sz="1500" dirty="0"/>
                    </a:p>
                  </a:txBody>
                  <a:tcPr/>
                </a:tc>
              </a:tr>
              <a:tr h="547227">
                <a:tc>
                  <a:txBody>
                    <a:bodyPr/>
                    <a:lstStyle/>
                    <a:p>
                      <a:pPr algn="just"/>
                      <a:r>
                        <a:rPr lang="en-US" sz="1500" dirty="0" smtClean="0"/>
                        <a:t>F</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Trade Discounts accounted for in the audited Annual Financial Statement but are not permissible under GST</a:t>
                      </a:r>
                      <a:endParaRPr lang="en-US" sz="1500" dirty="0" smtClean="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b="1" dirty="0" smtClean="0"/>
                        <a:t>+</a:t>
                      </a:r>
                    </a:p>
                    <a:p>
                      <a:pPr algn="just"/>
                      <a:endParaRPr lang="en-US" sz="1500" b="1" dirty="0"/>
                    </a:p>
                  </a:txBody>
                  <a:tcPr/>
                </a:tc>
                <a:tc>
                  <a:txBody>
                    <a:bodyPr/>
                    <a:lstStyle/>
                    <a:p>
                      <a:pPr algn="just"/>
                      <a:r>
                        <a:rPr lang="en-US" sz="1500" dirty="0" smtClean="0"/>
                        <a:t>To</a:t>
                      </a:r>
                      <a:r>
                        <a:rPr lang="en-US" sz="1500" baseline="0" dirty="0" smtClean="0"/>
                        <a:t> arrive taxable turnover as per GSTR it is required to add because TD reduced the sales as per b/sheet but u/s 15(3) it was not allowed. </a:t>
                      </a:r>
                      <a:endParaRPr lang="en-US" sz="1500" dirty="0"/>
                    </a:p>
                  </a:txBody>
                  <a:tcPr/>
                </a:tc>
              </a:tr>
              <a:tr h="507798">
                <a:tc>
                  <a:txBody>
                    <a:bodyPr/>
                    <a:lstStyle/>
                    <a:p>
                      <a:pPr algn="just"/>
                      <a:r>
                        <a:rPr lang="en-US" sz="1500" dirty="0" smtClean="0"/>
                        <a:t>G</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Turnover from April 2017 to June 2017</a:t>
                      </a:r>
                      <a:endParaRPr lang="en-US" sz="1500" dirty="0" smtClean="0"/>
                    </a:p>
                  </a:txBody>
                  <a:tcPr/>
                </a:tc>
                <a:tc>
                  <a:txBody>
                    <a:bodyPr/>
                    <a:lstStyle/>
                    <a:p>
                      <a:pPr algn="just"/>
                      <a:r>
                        <a:rPr lang="en-US" sz="1500" b="1" dirty="0" smtClean="0"/>
                        <a:t>-</a:t>
                      </a:r>
                      <a:endParaRPr lang="en-US" sz="1500" b="1" dirty="0"/>
                    </a:p>
                  </a:txBody>
                  <a:tcPr/>
                </a:tc>
                <a:tc>
                  <a:txBody>
                    <a:bodyPr/>
                    <a:lstStyle/>
                    <a:p>
                      <a:pPr algn="just"/>
                      <a:r>
                        <a:rPr lang="en-US" sz="1500" dirty="0" smtClean="0"/>
                        <a:t>Apr-17 to Jun-17</a:t>
                      </a:r>
                      <a:r>
                        <a:rPr lang="en-US" sz="1500" baseline="0" dirty="0" smtClean="0"/>
                        <a:t> is not covered under GST, hence required to reduce the same</a:t>
                      </a:r>
                      <a:endParaRPr lang="en-US" sz="1500" dirty="0"/>
                    </a:p>
                  </a:txBody>
                  <a:tcPr/>
                </a:tc>
              </a:tr>
              <a:tr h="343444">
                <a:tc>
                  <a:txBody>
                    <a:bodyPr/>
                    <a:lstStyle/>
                    <a:p>
                      <a:pPr algn="just"/>
                      <a:r>
                        <a:rPr lang="en-US" sz="1500" dirty="0" smtClean="0"/>
                        <a:t>H</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Unbilled revenue at the end of Financial Year </a:t>
                      </a:r>
                      <a:endParaRPr lang="en-US" sz="1500" dirty="0" smtClean="0"/>
                    </a:p>
                  </a:txBody>
                  <a:tcPr/>
                </a:tc>
                <a:tc>
                  <a:txBody>
                    <a:bodyPr/>
                    <a:lstStyle/>
                    <a:p>
                      <a:pPr algn="just"/>
                      <a:r>
                        <a:rPr lang="en-US" sz="1500" b="1" dirty="0" smtClean="0"/>
                        <a:t>-</a:t>
                      </a:r>
                      <a:endParaRPr lang="en-US" sz="1500" b="1" dirty="0"/>
                    </a:p>
                  </a:txBody>
                  <a:tcPr/>
                </a:tc>
                <a:tc>
                  <a:txBody>
                    <a:bodyPr/>
                    <a:lstStyle/>
                    <a:p>
                      <a:pPr algn="just"/>
                      <a:r>
                        <a:rPr lang="en-US" sz="1500" dirty="0" smtClean="0"/>
                        <a:t>Unbilled revenue is not billed during</a:t>
                      </a:r>
                      <a:r>
                        <a:rPr lang="en-US" sz="1500" baseline="0" dirty="0" smtClean="0"/>
                        <a:t> this FY, hence required to reduce B/sheet turnover</a:t>
                      </a:r>
                      <a:endParaRPr lang="en-US" sz="1500" dirty="0"/>
                    </a:p>
                  </a:txBody>
                  <a:tcPr/>
                </a:tc>
              </a:tr>
              <a:tr h="547227">
                <a:tc>
                  <a:txBody>
                    <a:bodyPr/>
                    <a:lstStyle/>
                    <a:p>
                      <a:pPr algn="just"/>
                      <a:r>
                        <a:rPr lang="en-US" sz="1500" dirty="0" smtClean="0"/>
                        <a:t>I</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Unadjusted Advances at the beginning of the Financial Year </a:t>
                      </a:r>
                      <a:endParaRPr lang="en-US" sz="1500" dirty="0" smtClean="0"/>
                    </a:p>
                  </a:txBody>
                  <a:tcPr/>
                </a:tc>
                <a:tc>
                  <a:txBody>
                    <a:bodyPr/>
                    <a:lstStyle/>
                    <a:p>
                      <a:pPr algn="just"/>
                      <a:r>
                        <a:rPr lang="en-US" sz="1500" b="1" dirty="0" smtClean="0"/>
                        <a:t>-</a:t>
                      </a:r>
                      <a:endParaRPr lang="en-US" sz="1500" b="1" dirty="0"/>
                    </a:p>
                  </a:txBody>
                  <a:tcPr/>
                </a:tc>
                <a:tc>
                  <a:txBody>
                    <a:bodyPr/>
                    <a:lstStyle/>
                    <a:p>
                      <a:pPr algn="just"/>
                      <a:r>
                        <a:rPr lang="en-US" sz="1500" dirty="0" smtClean="0"/>
                        <a:t>These advances</a:t>
                      </a:r>
                      <a:r>
                        <a:rPr lang="en-US" sz="1500" baseline="0" dirty="0" smtClean="0"/>
                        <a:t> already taxed in last FY as per POT provision. But as per B/sheet last year advances is billed in this FY</a:t>
                      </a:r>
                      <a:endParaRPr lang="en-US" sz="1500" dirty="0"/>
                    </a:p>
                  </a:txBody>
                  <a:tcPr/>
                </a:tc>
              </a:tr>
              <a:tr h="716892">
                <a:tc>
                  <a:txBody>
                    <a:bodyPr/>
                    <a:lstStyle/>
                    <a:p>
                      <a:pPr algn="just"/>
                      <a:r>
                        <a:rPr lang="en-US" sz="1500" dirty="0" smtClean="0"/>
                        <a:t>J</a:t>
                      </a:r>
                      <a:endParaRPr lang="en-US" sz="1500" dirty="0"/>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dirty="0" smtClean="0">
                          <a:effectLst/>
                        </a:rPr>
                        <a:t>Credit notes accounted for in the audited Annual Financial Statement but are not permissible under GST</a:t>
                      </a:r>
                      <a:endParaRPr lang="en-US" sz="1500" dirty="0" smtClean="0"/>
                    </a:p>
                  </a:txBody>
                  <a:tcPr/>
                </a:tc>
                <a:tc>
                  <a:txBody>
                    <a:bodyPr/>
                    <a:lstStyle/>
                    <a:p>
                      <a:pPr algn="just"/>
                      <a:r>
                        <a:rPr lang="en-US" sz="1500" b="1" dirty="0" smtClean="0">
                          <a:solidFill>
                            <a:srgbClr val="FF0000"/>
                          </a:solidFill>
                        </a:rPr>
                        <a:t>-</a:t>
                      </a:r>
                      <a:endParaRPr lang="en-US" sz="1500" b="1" dirty="0">
                        <a:solidFill>
                          <a:srgbClr val="FF0000"/>
                        </a:solidFill>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500" kern="1200" baseline="0" dirty="0" smtClean="0">
                          <a:solidFill>
                            <a:srgbClr val="FF0000"/>
                          </a:solidFill>
                          <a:latin typeface="+mn-lt"/>
                          <a:ea typeface="+mn-ea"/>
                          <a:cs typeface="+mn-cs"/>
                        </a:rPr>
                        <a:t>Here it should be added instead of reducing the same </a:t>
                      </a:r>
                      <a:endParaRPr lang="en-US" sz="1500" kern="1200" baseline="0" dirty="0">
                        <a:solidFill>
                          <a:srgbClr val="FF0000"/>
                        </a:solidFill>
                        <a:latin typeface="+mn-lt"/>
                        <a:ea typeface="+mn-ea"/>
                        <a:cs typeface="+mn-cs"/>
                      </a:endParaRPr>
                    </a:p>
                  </a:txBody>
                  <a:tcPr/>
                </a:tc>
              </a:tr>
            </a:tbl>
          </a:graphicData>
        </a:graphic>
      </p:graphicFrame>
    </p:spTree>
    <p:extLst>
      <p:ext uri="{BB962C8B-B14F-4D97-AF65-F5344CB8AC3E}">
        <p14:creationId xmlns:p14="http://schemas.microsoft.com/office/powerpoint/2010/main" val="1908022503"/>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576776" y="4384430"/>
            <a:ext cx="11000936" cy="2239108"/>
          </a:xfrm>
          <a:prstGeom prst="rect">
            <a:avLst/>
          </a:prstGeom>
          <a:solidFill>
            <a:schemeClr val="bg2"/>
          </a:solidFill>
        </p:spPr>
        <p:style>
          <a:lnRef idx="2">
            <a:schemeClr val="dk1"/>
          </a:lnRef>
          <a:fillRef idx="1">
            <a:schemeClr val="lt1"/>
          </a:fillRef>
          <a:effectRef idx="0">
            <a:schemeClr val="dk1"/>
          </a:effectRef>
          <a:fontRef idx="minor">
            <a:schemeClr val="dk1"/>
          </a:fontRef>
        </p:style>
        <p:txBody>
          <a:bodyPr vert="horz" lIns="91440" tIns="45720" rIns="91440" bIns="45720" rtlCol="0">
            <a:noAutofit/>
          </a:bodyPr>
          <a:lstStyle/>
          <a:p>
            <a:pPr marL="457200" marR="0" lvl="0" indent="-457200" algn="l" defTabSz="914400" rtl="0" eaLnBrk="1" fontAlgn="auto" latinLnBrk="0" hangingPunct="1">
              <a:lnSpc>
                <a:spcPct val="90000"/>
              </a:lnSpc>
              <a:spcBef>
                <a:spcPts val="1000"/>
              </a:spcBef>
              <a:spcAft>
                <a:spcPts val="0"/>
              </a:spcAft>
              <a:buClrTx/>
              <a:buSzTx/>
              <a:tabLst/>
              <a:defRPr/>
            </a:pPr>
            <a:r>
              <a:rPr kumimoji="0" lang="en-US" sz="1900" b="0" i="0" u="none" strike="noStrike" kern="1200" cap="none" spc="0" normalizeH="0" baseline="0" noProof="0" dirty="0" smtClean="0">
                <a:ln>
                  <a:noFill/>
                </a:ln>
                <a:solidFill>
                  <a:schemeClr val="dk1"/>
                </a:solidFill>
                <a:effectLst/>
                <a:uLnTx/>
                <a:uFillTx/>
                <a:latin typeface="Times New Roman" pitchFamily="18" charset="0"/>
                <a:ea typeface="Arial" charset="0"/>
                <a:cs typeface="Times New Roman" pitchFamily="18" charset="0"/>
              </a:rPr>
              <a:t>Note:-</a:t>
            </a:r>
            <a:r>
              <a:rPr kumimoji="0" lang="en-US" sz="1900" b="0" i="0" u="none" strike="noStrike" kern="1200" cap="none" spc="0" normalizeH="0" noProof="0" dirty="0" smtClean="0">
                <a:ln>
                  <a:noFill/>
                </a:ln>
                <a:solidFill>
                  <a:schemeClr val="dk1"/>
                </a:solidFill>
                <a:effectLst/>
                <a:uLnTx/>
                <a:uFillTx/>
                <a:latin typeface="Times New Roman" pitchFamily="18" charset="0"/>
                <a:ea typeface="Arial" charset="0"/>
                <a:cs typeface="Times New Roman" pitchFamily="18" charset="0"/>
              </a:rPr>
              <a:t> GSTR-9 applicable to  all registered person other than-</a:t>
            </a:r>
          </a:p>
          <a:p>
            <a:pPr marL="914400" lvl="1" indent="-457200" defTabSz="914400">
              <a:lnSpc>
                <a:spcPct val="90000"/>
              </a:lnSpc>
              <a:spcBef>
                <a:spcPts val="1000"/>
              </a:spcBef>
              <a:buFont typeface="Arial" pitchFamily="34" charset="0"/>
              <a:buChar char="•"/>
            </a:pPr>
            <a:r>
              <a:rPr lang="en-US" sz="1900" baseline="0" dirty="0" smtClean="0">
                <a:latin typeface="Times New Roman" pitchFamily="18" charset="0"/>
                <a:ea typeface="Arial" charset="0"/>
                <a:cs typeface="Times New Roman" pitchFamily="18" charset="0"/>
              </a:rPr>
              <a:t>Input</a:t>
            </a:r>
            <a:r>
              <a:rPr lang="en-US" sz="1900" dirty="0" smtClean="0">
                <a:latin typeface="Times New Roman" pitchFamily="18" charset="0"/>
                <a:ea typeface="Arial" charset="0"/>
                <a:cs typeface="Times New Roman" pitchFamily="18" charset="0"/>
              </a:rPr>
              <a:t> Service Distributor</a:t>
            </a:r>
          </a:p>
          <a:p>
            <a:pPr marL="914400" lvl="1" indent="-457200" defTabSz="914400">
              <a:lnSpc>
                <a:spcPct val="90000"/>
              </a:lnSpc>
              <a:spcBef>
                <a:spcPts val="1000"/>
              </a:spcBef>
              <a:buFont typeface="Arial" pitchFamily="34" charset="0"/>
              <a:buChar char="•"/>
            </a:pPr>
            <a:r>
              <a:rPr lang="en-US" sz="1900" dirty="0" smtClean="0">
                <a:latin typeface="Times New Roman" pitchFamily="18" charset="0"/>
                <a:ea typeface="Arial" charset="0"/>
                <a:cs typeface="Times New Roman" pitchFamily="18" charset="0"/>
              </a:rPr>
              <a:t>TDS </a:t>
            </a:r>
            <a:r>
              <a:rPr lang="en-US" sz="1900" dirty="0" err="1" smtClean="0">
                <a:latin typeface="Times New Roman" pitchFamily="18" charset="0"/>
                <a:ea typeface="Arial" charset="0"/>
                <a:cs typeface="Times New Roman" pitchFamily="18" charset="0"/>
              </a:rPr>
              <a:t>Deductor</a:t>
            </a:r>
            <a:endParaRPr lang="en-US" sz="1900" dirty="0" smtClean="0">
              <a:latin typeface="Times New Roman" pitchFamily="18" charset="0"/>
              <a:ea typeface="Arial" charset="0"/>
              <a:cs typeface="Times New Roman" pitchFamily="18" charset="0"/>
            </a:endParaRPr>
          </a:p>
          <a:p>
            <a:pPr marL="914400" lvl="1" indent="-457200" defTabSz="914400">
              <a:lnSpc>
                <a:spcPct val="90000"/>
              </a:lnSpc>
              <a:spcBef>
                <a:spcPts val="1000"/>
              </a:spcBef>
              <a:buFont typeface="Arial" pitchFamily="34" charset="0"/>
              <a:buChar char="•"/>
            </a:pPr>
            <a:r>
              <a:rPr lang="en-US" sz="1900" dirty="0" smtClean="0">
                <a:latin typeface="Times New Roman" pitchFamily="18" charset="0"/>
                <a:ea typeface="Arial" charset="0"/>
                <a:cs typeface="Times New Roman" pitchFamily="18" charset="0"/>
              </a:rPr>
              <a:t>TCS Collector</a:t>
            </a:r>
          </a:p>
          <a:p>
            <a:pPr marL="914400" lvl="1" indent="-457200" defTabSz="914400">
              <a:lnSpc>
                <a:spcPct val="90000"/>
              </a:lnSpc>
              <a:spcBef>
                <a:spcPts val="1000"/>
              </a:spcBef>
              <a:buFont typeface="Arial" pitchFamily="34" charset="0"/>
              <a:buChar char="•"/>
            </a:pPr>
            <a:r>
              <a:rPr lang="en-US" sz="1900" dirty="0" smtClean="0">
                <a:latin typeface="Times New Roman" pitchFamily="18" charset="0"/>
                <a:ea typeface="Arial" charset="0"/>
                <a:cs typeface="Times New Roman" pitchFamily="18" charset="0"/>
              </a:rPr>
              <a:t>Composite Taxable Person  &amp; </a:t>
            </a:r>
          </a:p>
          <a:p>
            <a:pPr marL="914400" lvl="1" indent="-457200" defTabSz="914400">
              <a:lnSpc>
                <a:spcPct val="90000"/>
              </a:lnSpc>
              <a:spcBef>
                <a:spcPts val="1000"/>
              </a:spcBef>
              <a:buFont typeface="Arial" pitchFamily="34" charset="0"/>
              <a:buChar char="•"/>
            </a:pPr>
            <a:r>
              <a:rPr lang="en-US" sz="1900" dirty="0" smtClean="0">
                <a:latin typeface="Times New Roman" pitchFamily="18" charset="0"/>
                <a:ea typeface="Arial" charset="0"/>
                <a:cs typeface="Times New Roman" pitchFamily="18" charset="0"/>
              </a:rPr>
              <a:t>Non Resident Taxable Person</a:t>
            </a:r>
          </a:p>
          <a:p>
            <a:pPr marL="457200" marR="0" lvl="0" indent="-457200" algn="l" defTabSz="914400" rtl="0" eaLnBrk="1" fontAlgn="auto" latinLnBrk="0" hangingPunct="1">
              <a:lnSpc>
                <a:spcPct val="90000"/>
              </a:lnSpc>
              <a:spcBef>
                <a:spcPts val="1000"/>
              </a:spcBef>
              <a:spcAft>
                <a:spcPts val="0"/>
              </a:spcAft>
              <a:buClrTx/>
              <a:buSzTx/>
              <a:tabLst/>
              <a:defRPr/>
            </a:pPr>
            <a:endParaRPr lang="en-US" sz="1900" dirty="0" smtClean="0">
              <a:latin typeface="Times New Roman" pitchFamily="18" charset="0"/>
              <a:ea typeface="Arial" charset="0"/>
              <a:cs typeface="Times New Roman" pitchFamily="18" charset="0"/>
            </a:endParaRPr>
          </a:p>
          <a:p>
            <a:pPr marL="457200" marR="0" lvl="0" indent="-457200" algn="l" defTabSz="914400" rtl="0" eaLnBrk="1" fontAlgn="auto" latinLnBrk="0" hangingPunct="1">
              <a:lnSpc>
                <a:spcPct val="90000"/>
              </a:lnSpc>
              <a:spcBef>
                <a:spcPts val="1000"/>
              </a:spcBef>
              <a:spcAft>
                <a:spcPts val="0"/>
              </a:spcAft>
              <a:buClrTx/>
              <a:buSzTx/>
              <a:tabLst/>
              <a:defRPr/>
            </a:pPr>
            <a:endParaRPr kumimoji="0" lang="en-US" sz="1900" b="0" i="0" u="none" strike="noStrike" kern="1200" cap="none" spc="0" normalizeH="0" baseline="0" noProof="0" dirty="0">
              <a:ln>
                <a:noFill/>
              </a:ln>
              <a:solidFill>
                <a:schemeClr val="dk1"/>
              </a:solidFill>
              <a:effectLst/>
              <a:uLnTx/>
              <a:uFillTx/>
              <a:latin typeface="Times New Roman" pitchFamily="18" charset="0"/>
              <a:ea typeface="Arial" charset="0"/>
              <a:cs typeface="Times New Roman" pitchFamily="18" charset="0"/>
            </a:endParaRPr>
          </a:p>
        </p:txBody>
      </p:sp>
      <p:sp>
        <p:nvSpPr>
          <p:cNvPr id="3" name="Content Placeholder 2"/>
          <p:cNvSpPr>
            <a:spLocks noGrp="1"/>
          </p:cNvSpPr>
          <p:nvPr>
            <p:ph idx="1"/>
          </p:nvPr>
        </p:nvSpPr>
        <p:spPr>
          <a:xfrm>
            <a:off x="576776" y="1888639"/>
            <a:ext cx="11000936" cy="2179270"/>
          </a:xfrm>
          <a:solidFill>
            <a:schemeClr val="bg2"/>
          </a:solidFill>
        </p:spPr>
        <p:style>
          <a:lnRef idx="2">
            <a:schemeClr val="dk1"/>
          </a:lnRef>
          <a:fillRef idx="1">
            <a:schemeClr val="lt1"/>
          </a:fillRef>
          <a:effectRef idx="0">
            <a:schemeClr val="dk1"/>
          </a:effectRef>
          <a:fontRef idx="minor">
            <a:schemeClr val="dk1"/>
          </a:fontRef>
        </p:style>
        <p:txBody>
          <a:bodyPr>
            <a:normAutofit lnSpcReduction="10000"/>
          </a:bodyPr>
          <a:lstStyle/>
          <a:p>
            <a:pPr marL="457200" indent="-457200" algn="just">
              <a:buFont typeface="Wingdings" pitchFamily="2" charset="2"/>
              <a:buChar char="Ø"/>
            </a:pPr>
            <a:endParaRPr lang="en-US" sz="2400" dirty="0">
              <a:latin typeface="Times New Roman" pitchFamily="18" charset="0"/>
              <a:ea typeface="Arial" charset="0"/>
              <a:cs typeface="Times New Roman" pitchFamily="18" charset="0"/>
            </a:endParaRPr>
          </a:p>
          <a:p>
            <a:pPr marL="457200" indent="-457200" algn="just">
              <a:buFont typeface="Wingdings" pitchFamily="2" charset="2"/>
              <a:buChar char="Ø"/>
            </a:pPr>
            <a:r>
              <a:rPr lang="en-US" sz="2400" dirty="0">
                <a:latin typeface="Times New Roman" pitchFamily="18" charset="0"/>
                <a:ea typeface="Arial" charset="0"/>
                <a:cs typeface="Times New Roman" pitchFamily="18" charset="0"/>
              </a:rPr>
              <a:t>44. (</a:t>
            </a:r>
            <a:r>
              <a:rPr lang="en-US" sz="2400" i="1" dirty="0">
                <a:latin typeface="Times New Roman" pitchFamily="18" charset="0"/>
                <a:ea typeface="Arial" charset="0"/>
                <a:cs typeface="Times New Roman" pitchFamily="18" charset="0"/>
              </a:rPr>
              <a:t>1</a:t>
            </a:r>
            <a:r>
              <a:rPr lang="en-US" sz="2400" dirty="0">
                <a:latin typeface="Times New Roman" pitchFamily="18" charset="0"/>
                <a:ea typeface="Arial" charset="0"/>
                <a:cs typeface="Times New Roman" pitchFamily="18" charset="0"/>
              </a:rPr>
              <a:t>) Every registered person, other than an Input Service Distributor, a person paying tax under section 51 or section 52, a casual taxable person and a non-resident taxable person, shall furnish an annual return for every financial year electronically in such form and manner as may be prescribed on or before the thirty-first day of December following the end of such financial year. </a:t>
            </a:r>
            <a:endParaRPr lang="en-US" sz="2400" dirty="0" smtClean="0">
              <a:latin typeface="Times New Roman" pitchFamily="18" charset="0"/>
              <a:ea typeface="Arial" charset="0"/>
              <a:cs typeface="Times New Roman" pitchFamily="18" charset="0"/>
            </a:endParaRPr>
          </a:p>
          <a:p>
            <a:pPr marL="457200" indent="-457200" algn="just">
              <a:buFont typeface="Wingdings" pitchFamily="2" charset="2"/>
              <a:buChar char="Ø"/>
            </a:pPr>
            <a:endParaRPr lang="en-US" sz="2400" dirty="0" smtClean="0">
              <a:latin typeface="Times New Roman" pitchFamily="18" charset="0"/>
              <a:ea typeface="Arial" charset="0"/>
              <a:cs typeface="Times New Roman" pitchFamily="18" charset="0"/>
            </a:endParaRPr>
          </a:p>
          <a:p>
            <a:pPr marL="457200" indent="-457200" algn="just">
              <a:buFont typeface="Wingdings" pitchFamily="2" charset="2"/>
              <a:buChar char="Ø"/>
            </a:pPr>
            <a:endParaRPr lang="en-US" sz="2400" dirty="0">
              <a:latin typeface="Times New Roman" pitchFamily="18" charset="0"/>
              <a:ea typeface="Arial" charset="0"/>
              <a:cs typeface="Times New Roman" pitchFamily="18" charset="0"/>
            </a:endParaRPr>
          </a:p>
          <a:p>
            <a:pPr algn="just"/>
            <a:endParaRPr lang="en-US" sz="2400" dirty="0">
              <a:latin typeface="Times New Roman" pitchFamily="18" charset="0"/>
              <a:ea typeface="Arial" charset="0"/>
              <a:cs typeface="Times New Roman" pitchFamily="18" charset="0"/>
            </a:endParaRPr>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Annual Return</a:t>
            </a:r>
            <a:r>
              <a:rPr lang="mr-IN" sz="2800" u="sng" dirty="0" smtClean="0">
                <a:latin typeface="Times New Roman" pitchFamily="18" charset="0"/>
              </a:rPr>
              <a:t>……</a:t>
            </a:r>
            <a:r>
              <a:rPr lang="en-US" sz="2800" u="sng" dirty="0" smtClean="0">
                <a:latin typeface="Times New Roman" pitchFamily="18" charset="0"/>
                <a:cs typeface="Times New Roman" pitchFamily="18" charset="0"/>
              </a:rPr>
              <a:t>GSTR-9</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315411467"/>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wipe(down)">
                                      <p:cBhvr>
                                        <p:cTn id="17" dur="500"/>
                                        <p:tgtEl>
                                          <p:spTgt spid="5">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3" grpId="0" build="p"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0" y="148146"/>
          <a:ext cx="12192000" cy="6513999"/>
        </p:xfrm>
        <a:graphic>
          <a:graphicData uri="http://schemas.openxmlformats.org/drawingml/2006/table">
            <a:tbl>
              <a:tblPr firstRow="1" bandRow="1">
                <a:tableStyleId>{D7AC3CCA-C797-4891-BE02-D94E43425B78}</a:tableStyleId>
              </a:tblPr>
              <a:tblGrid>
                <a:gridCol w="294995"/>
                <a:gridCol w="4265430"/>
                <a:gridCol w="413911"/>
                <a:gridCol w="7217664"/>
              </a:tblGrid>
              <a:tr h="316882">
                <a:tc>
                  <a:txBody>
                    <a:bodyPr/>
                    <a:lstStyle/>
                    <a:p>
                      <a:r>
                        <a:rPr lang="en-US" sz="1500" dirty="0" smtClean="0"/>
                        <a:t>5</a:t>
                      </a:r>
                      <a:endParaRPr lang="en-US" sz="1500" dirty="0"/>
                    </a:p>
                  </a:txBody>
                  <a:tcPr/>
                </a:tc>
                <a:tc gridSpan="3">
                  <a:txBody>
                    <a:bodyPr/>
                    <a:lstStyle/>
                    <a:p>
                      <a:pPr algn="ctr"/>
                      <a:r>
                        <a:rPr lang="en-US" sz="1500" kern="1200" dirty="0" smtClean="0">
                          <a:effectLst/>
                        </a:rPr>
                        <a:t>Reconciliation of Gross Turnover (Cont’d)</a:t>
                      </a:r>
                      <a:endParaRPr lang="en-US" sz="1500" dirty="0"/>
                    </a:p>
                  </a:txBody>
                  <a:tcPr/>
                </a:tc>
                <a:tc hMerge="1">
                  <a:txBody>
                    <a:bodyPr/>
                    <a:lstStyle/>
                    <a:p>
                      <a:endParaRPr lang="en-US"/>
                    </a:p>
                  </a:txBody>
                  <a:tcPr/>
                </a:tc>
                <a:tc hMerge="1">
                  <a:txBody>
                    <a:bodyPr/>
                    <a:lstStyle/>
                    <a:p>
                      <a:endParaRPr lang="en-US"/>
                    </a:p>
                  </a:txBody>
                  <a:tcPr/>
                </a:tc>
              </a:tr>
              <a:tr h="860107">
                <a:tc>
                  <a:txBody>
                    <a:bodyPr/>
                    <a:lstStyle/>
                    <a:p>
                      <a:r>
                        <a:rPr lang="en-US" sz="1500" dirty="0" smtClean="0"/>
                        <a:t>K</a:t>
                      </a:r>
                      <a:endParaRPr lang="en-US" sz="1500" dirty="0"/>
                    </a:p>
                  </a:txBody>
                  <a:tcPr/>
                </a:tc>
                <a:tc>
                  <a:txBody>
                    <a:bodyPr/>
                    <a:lstStyle/>
                    <a:p>
                      <a:r>
                        <a:rPr lang="en-US" sz="1800" kern="1200" dirty="0" smtClean="0">
                          <a:solidFill>
                            <a:schemeClr val="dk1"/>
                          </a:solidFill>
                          <a:effectLst/>
                          <a:latin typeface="+mn-lt"/>
                          <a:ea typeface="+mn-ea"/>
                          <a:cs typeface="+mn-cs"/>
                        </a:rPr>
                        <a:t>Adjustments on account of supply of goods by SEZ units to DTA Units </a:t>
                      </a:r>
                      <a:endParaRPr lang="en-US" sz="1600" dirty="0" smtClean="0"/>
                    </a:p>
                    <a:p>
                      <a:endParaRPr lang="en-US" sz="1500" dirty="0"/>
                    </a:p>
                  </a:txBody>
                  <a:tcPr/>
                </a:tc>
                <a:tc>
                  <a:txBody>
                    <a:bodyPr/>
                    <a:lstStyle/>
                    <a:p>
                      <a:r>
                        <a:rPr lang="en-US" sz="1500" b="1" dirty="0" smtClean="0"/>
                        <a:t>-</a:t>
                      </a:r>
                      <a:endParaRPr lang="en-US" sz="1500" b="1" dirty="0"/>
                    </a:p>
                  </a:txBody>
                  <a:tcPr anchor="ctr"/>
                </a:tc>
                <a:tc>
                  <a:txBody>
                    <a:bodyPr/>
                    <a:lstStyle/>
                    <a:p>
                      <a:pPr algn="l" rtl="0" fontAlgn="ctr"/>
                      <a:r>
                        <a:rPr lang="en-US" sz="1500" b="0" i="0" u="none" strike="noStrike" dirty="0">
                          <a:solidFill>
                            <a:srgbClr val="000000"/>
                          </a:solidFill>
                          <a:effectLst/>
                          <a:latin typeface="Calibri" charset="0"/>
                        </a:rPr>
                        <a:t>Goods supplied by SEZs to DTA units for which the DTA units have filed BOE shall be declared here. This supply is not part of GST Returns because the same is covered under Custom provisions.</a:t>
                      </a:r>
                    </a:p>
                  </a:txBody>
                  <a:tcPr marL="12700" marR="12700" marT="12700" marB="0" anchor="ctr"/>
                </a:tc>
              </a:tr>
              <a:tr h="746877">
                <a:tc>
                  <a:txBody>
                    <a:bodyPr/>
                    <a:lstStyle/>
                    <a:p>
                      <a:r>
                        <a:rPr lang="en-US" sz="1500" dirty="0" smtClean="0"/>
                        <a:t>L</a:t>
                      </a:r>
                      <a:endParaRPr lang="en-US" sz="1500" dirty="0"/>
                    </a:p>
                  </a:txBody>
                  <a:tcPr/>
                </a:tc>
                <a:tc>
                  <a:txBody>
                    <a:bodyPr/>
                    <a:lstStyle/>
                    <a:p>
                      <a:r>
                        <a:rPr lang="en-US" sz="1800" kern="1200" dirty="0" smtClean="0">
                          <a:solidFill>
                            <a:schemeClr val="dk1"/>
                          </a:solidFill>
                          <a:effectLst/>
                          <a:latin typeface="+mn-lt"/>
                          <a:ea typeface="+mn-ea"/>
                          <a:cs typeface="+mn-cs"/>
                        </a:rPr>
                        <a:t>Turnover for the period under composition scheme </a:t>
                      </a:r>
                      <a:endParaRPr lang="en-US" sz="1600" dirty="0" smtClean="0"/>
                    </a:p>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l" rtl="0" fontAlgn="ctr"/>
                      <a:r>
                        <a:rPr lang="en-US" sz="1500" b="0" i="0" u="none" strike="noStrike" dirty="0">
                          <a:solidFill>
                            <a:srgbClr val="000000"/>
                          </a:solidFill>
                          <a:effectLst/>
                          <a:latin typeface="Calibri" charset="0"/>
                        </a:rPr>
                        <a:t>There may be cases where registered persons might have opted out of the composition scheme during the current financial year. Turnover for which GST was paid under the composition scheme shall be declared here. </a:t>
                      </a:r>
                    </a:p>
                  </a:txBody>
                  <a:tcPr marL="12700" marR="12700" marT="12700" marB="0"/>
                </a:tc>
              </a:tr>
              <a:tr h="815746">
                <a:tc>
                  <a:txBody>
                    <a:bodyPr/>
                    <a:lstStyle/>
                    <a:p>
                      <a:r>
                        <a:rPr lang="en-US" sz="1500" dirty="0" smtClean="0"/>
                        <a:t>M</a:t>
                      </a:r>
                      <a:endParaRPr lang="en-US" sz="1500" dirty="0"/>
                    </a:p>
                  </a:txBody>
                  <a:tcPr/>
                </a:tc>
                <a:tc>
                  <a:txBody>
                    <a:bodyPr/>
                    <a:lstStyle/>
                    <a:p>
                      <a:r>
                        <a:rPr lang="en-US" sz="1800" kern="1200" dirty="0" smtClean="0">
                          <a:solidFill>
                            <a:schemeClr val="dk1"/>
                          </a:solidFill>
                          <a:effectLst/>
                          <a:latin typeface="+mn-lt"/>
                          <a:ea typeface="+mn-ea"/>
                          <a:cs typeface="+mn-cs"/>
                        </a:rPr>
                        <a:t>Adjustments in turnover under section 15 and rules thereunder</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l" rtl="0" fontAlgn="ctr"/>
                      <a:r>
                        <a:rPr lang="en-US" sz="1500" b="0" i="0" u="none" strike="noStrike" dirty="0">
                          <a:solidFill>
                            <a:srgbClr val="000000"/>
                          </a:solidFill>
                          <a:effectLst/>
                          <a:latin typeface="Calibri" charset="0"/>
                        </a:rPr>
                        <a:t>There may be cases where value of supply as per GST law and as per books may differ because of valuation provisions e.g. subsidy, reimbursement. </a:t>
                      </a:r>
                    </a:p>
                  </a:txBody>
                  <a:tcPr marL="12700" marR="12700" marT="12700" marB="0" anchor="ctr"/>
                </a:tc>
              </a:tr>
              <a:tr h="752354">
                <a:tc>
                  <a:txBody>
                    <a:bodyPr/>
                    <a:lstStyle/>
                    <a:p>
                      <a:r>
                        <a:rPr lang="en-US" sz="1500" dirty="0" smtClean="0"/>
                        <a:t>N</a:t>
                      </a:r>
                      <a:endParaRPr lang="en-US" sz="1500" dirty="0"/>
                    </a:p>
                  </a:txBody>
                  <a:tcPr/>
                </a:tc>
                <a:tc>
                  <a:txBody>
                    <a:bodyPr/>
                    <a:lstStyle/>
                    <a:p>
                      <a:r>
                        <a:rPr lang="en-US" sz="1800" kern="1200" dirty="0" smtClean="0">
                          <a:solidFill>
                            <a:schemeClr val="dk1"/>
                          </a:solidFill>
                          <a:effectLst/>
                          <a:latin typeface="+mn-lt"/>
                          <a:ea typeface="+mn-ea"/>
                          <a:cs typeface="+mn-cs"/>
                        </a:rPr>
                        <a:t>Adjustments in turnover due to foreign exchange fluctuations </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l" rtl="0" fontAlgn="ctr"/>
                      <a:r>
                        <a:rPr lang="en-US" sz="1500" b="0" i="0" u="none" strike="noStrike" dirty="0">
                          <a:solidFill>
                            <a:srgbClr val="000000"/>
                          </a:solidFill>
                          <a:effectLst/>
                          <a:latin typeface="Calibri" charset="0"/>
                        </a:rPr>
                        <a:t>Its applicable where exchange rate as per GST law are differ then Accounting rate. Like, under GST Law rate for export of goods are consider u/s14 of custom act</a:t>
                      </a:r>
                    </a:p>
                  </a:txBody>
                  <a:tcPr marL="12700" marR="12700" marT="12700" marB="0" anchor="ctr"/>
                </a:tc>
              </a:tr>
              <a:tr h="725463">
                <a:tc>
                  <a:txBody>
                    <a:bodyPr/>
                    <a:lstStyle/>
                    <a:p>
                      <a:r>
                        <a:rPr lang="en-US" sz="1500" dirty="0" smtClean="0"/>
                        <a:t>O</a:t>
                      </a:r>
                      <a:endParaRPr lang="en-US" sz="1500" dirty="0"/>
                    </a:p>
                  </a:txBody>
                  <a:tcPr/>
                </a:tc>
                <a:tc>
                  <a:txBody>
                    <a:bodyPr/>
                    <a:lstStyle/>
                    <a:p>
                      <a:r>
                        <a:rPr lang="en-US" sz="1800" kern="1200" dirty="0" smtClean="0">
                          <a:solidFill>
                            <a:schemeClr val="dk1"/>
                          </a:solidFill>
                          <a:effectLst/>
                          <a:latin typeface="+mn-lt"/>
                          <a:ea typeface="+mn-ea"/>
                          <a:cs typeface="+mn-cs"/>
                        </a:rPr>
                        <a:t>Adjustments in turnover due to reasons not listed above </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l" rtl="0" fontAlgn="ctr"/>
                      <a:r>
                        <a:rPr lang="en-US" sz="1500" b="0" i="0" u="none" strike="noStrike" dirty="0">
                          <a:solidFill>
                            <a:srgbClr val="000000"/>
                          </a:solidFill>
                          <a:effectLst/>
                          <a:latin typeface="Calibri" charset="0"/>
                        </a:rPr>
                        <a:t>Any income reported in P/L a/c which is not covered above will reflect here</a:t>
                      </a:r>
                    </a:p>
                  </a:txBody>
                  <a:tcPr marL="12700" marR="12700" marT="12700" marB="0" anchor="ctr"/>
                </a:tc>
              </a:tr>
              <a:tr h="488713">
                <a:tc>
                  <a:txBody>
                    <a:bodyPr/>
                    <a:lstStyle/>
                    <a:p>
                      <a:r>
                        <a:rPr lang="en-US" sz="1500" dirty="0" smtClean="0"/>
                        <a:t>P</a:t>
                      </a:r>
                      <a:endParaRPr lang="en-US" sz="1500" dirty="0"/>
                    </a:p>
                  </a:txBody>
                  <a:tcPr/>
                </a:tc>
                <a:tc gridSpan="2">
                  <a:txBody>
                    <a:bodyPr/>
                    <a:lstStyle/>
                    <a:p>
                      <a:r>
                        <a:rPr lang="en-US" sz="1800" kern="1200" dirty="0" smtClean="0">
                          <a:solidFill>
                            <a:schemeClr val="dk1"/>
                          </a:solidFill>
                          <a:effectLst/>
                          <a:latin typeface="+mn-lt"/>
                          <a:ea typeface="+mn-ea"/>
                          <a:cs typeface="+mn-cs"/>
                        </a:rPr>
                        <a:t>Annual turnover after adjustments as above </a:t>
                      </a:r>
                      <a:endParaRPr lang="en-US" sz="1600" dirty="0"/>
                    </a:p>
                  </a:txBody>
                  <a:tcPr/>
                </a:tc>
                <a:tc hMerge="1">
                  <a:txBody>
                    <a:bodyPr/>
                    <a:lstStyle/>
                    <a:p>
                      <a:endParaRPr lang="en-US" sz="1500" b="1" dirty="0"/>
                    </a:p>
                  </a:txBody>
                  <a:tcPr/>
                </a:tc>
                <a:tc>
                  <a:txBody>
                    <a:bodyPr/>
                    <a:lstStyle/>
                    <a:p>
                      <a:pPr algn="l" rtl="0" fontAlgn="ctr"/>
                      <a:r>
                        <a:rPr lang="en-US" sz="1500" b="0" i="0" u="none" strike="noStrike" dirty="0">
                          <a:solidFill>
                            <a:srgbClr val="000000"/>
                          </a:solidFill>
                          <a:effectLst/>
                          <a:latin typeface="Calibri" charset="0"/>
                        </a:rPr>
                        <a:t>Total of above</a:t>
                      </a:r>
                    </a:p>
                  </a:txBody>
                  <a:tcPr marL="12700" marR="12700" marT="12700" marB="0" anchor="ctr"/>
                </a:tc>
              </a:tr>
              <a:tr h="465263">
                <a:tc>
                  <a:txBody>
                    <a:bodyPr/>
                    <a:lstStyle/>
                    <a:p>
                      <a:r>
                        <a:rPr lang="en-US" sz="1500" dirty="0" smtClean="0"/>
                        <a:t>Q</a:t>
                      </a:r>
                      <a:endParaRPr lang="en-US" sz="15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Turnover as declared in Annual Return (GSTR9</a:t>
                      </a:r>
                      <a:endParaRPr lang="en-US" sz="1500" dirty="0" smtClean="0"/>
                    </a:p>
                  </a:txBody>
                  <a:tcPr/>
                </a:tc>
                <a:tc hMerge="1">
                  <a:txBody>
                    <a:bodyPr/>
                    <a:lstStyle/>
                    <a:p>
                      <a:endParaRPr lang="en-US" sz="1500" b="1" dirty="0"/>
                    </a:p>
                  </a:txBody>
                  <a:tcPr/>
                </a:tc>
                <a:tc>
                  <a:txBody>
                    <a:bodyPr/>
                    <a:lstStyle/>
                    <a:p>
                      <a:pPr algn="l" rtl="0" fontAlgn="ctr"/>
                      <a:r>
                        <a:rPr lang="en-US" sz="1500" b="0" i="0" u="none" strike="noStrike" dirty="0">
                          <a:solidFill>
                            <a:srgbClr val="000000"/>
                          </a:solidFill>
                          <a:effectLst/>
                          <a:latin typeface="Calibri" charset="0"/>
                        </a:rPr>
                        <a:t>Annual turnover as declared in the Annual Return (GSTR 9) shall be declared here. This turnover may be derived from Sr. No. 5N, 10 and 11 of Annual Return (GSTR 9). </a:t>
                      </a:r>
                    </a:p>
                  </a:txBody>
                  <a:tcPr marL="12700" marR="12700" marT="12700" marB="0" anchor="ctr"/>
                </a:tc>
              </a:tr>
              <a:tr h="352128">
                <a:tc>
                  <a:txBody>
                    <a:bodyPr/>
                    <a:lstStyle/>
                    <a:p>
                      <a:r>
                        <a:rPr lang="en-US" sz="1500" dirty="0" smtClean="0"/>
                        <a:t>R</a:t>
                      </a:r>
                      <a:endParaRPr lang="en-US" sz="1500" dirty="0"/>
                    </a:p>
                  </a:txBody>
                  <a:tcPr/>
                </a:tc>
                <a:tc gridSpan="2">
                  <a:txBody>
                    <a:bodyPr/>
                    <a:lstStyle/>
                    <a:p>
                      <a:r>
                        <a:rPr lang="en-US" sz="1800" kern="1200" dirty="0" smtClean="0">
                          <a:solidFill>
                            <a:schemeClr val="dk1"/>
                          </a:solidFill>
                          <a:effectLst/>
                          <a:latin typeface="+mn-lt"/>
                          <a:ea typeface="+mn-ea"/>
                          <a:cs typeface="+mn-cs"/>
                        </a:rPr>
                        <a:t>Un-Reconciled turnover (Q - P) </a:t>
                      </a:r>
                      <a:endParaRPr lang="en-US" sz="1600" dirty="0"/>
                    </a:p>
                  </a:txBody>
                  <a:tcPr/>
                </a:tc>
                <a:tc hMerge="1">
                  <a:txBody>
                    <a:bodyPr/>
                    <a:lstStyle/>
                    <a:p>
                      <a:endParaRPr lang="en-US" sz="1500" b="1" dirty="0"/>
                    </a:p>
                  </a:txBody>
                  <a:tcPr/>
                </a:tc>
                <a:tc>
                  <a:txBody>
                    <a:bodyPr/>
                    <a:lstStyle/>
                    <a:p>
                      <a:r>
                        <a:rPr lang="en-US" sz="1500" dirty="0" smtClean="0"/>
                        <a:t>Q-P</a:t>
                      </a:r>
                      <a:endParaRPr lang="en-US" sz="1500" dirty="0"/>
                    </a:p>
                  </a:txBody>
                  <a:tcPr/>
                </a:tc>
              </a:tr>
              <a:tr h="362150">
                <a:tc>
                  <a:txBody>
                    <a:bodyPr/>
                    <a:lstStyle/>
                    <a:p>
                      <a:r>
                        <a:rPr lang="en-US" sz="1500" dirty="0" smtClean="0"/>
                        <a:t>6</a:t>
                      </a:r>
                      <a:endParaRPr lang="en-US" sz="1500" dirty="0"/>
                    </a:p>
                  </a:txBody>
                  <a:tcPr/>
                </a:tc>
                <a:tc gridSpan="3">
                  <a:txBody>
                    <a:bodyPr/>
                    <a:lstStyle/>
                    <a:p>
                      <a:r>
                        <a:rPr lang="en-US" sz="1800" kern="1200" dirty="0" smtClean="0">
                          <a:solidFill>
                            <a:schemeClr val="dk1"/>
                          </a:solidFill>
                          <a:effectLst/>
                          <a:latin typeface="+mn-lt"/>
                          <a:ea typeface="+mn-ea"/>
                          <a:cs typeface="+mn-cs"/>
                        </a:rPr>
                        <a:t>Reasons for Un - Reconciled difference in Annual Gross Turnover </a:t>
                      </a:r>
                      <a:endParaRPr lang="en-US" dirty="0"/>
                    </a:p>
                  </a:txBody>
                  <a:tcPr/>
                </a:tc>
                <a:tc hMerge="1">
                  <a:txBody>
                    <a:bodyPr/>
                    <a:lstStyle/>
                    <a:p>
                      <a:endParaRPr lang="en-US" sz="1500" b="1" dirty="0">
                        <a:solidFill>
                          <a:srgbClr val="FF0000"/>
                        </a:solidFill>
                      </a:endParaRPr>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500" kern="1200" baseline="0" dirty="0">
                        <a:solidFill>
                          <a:srgbClr val="FF0000"/>
                        </a:solidFill>
                        <a:latin typeface="+mn-lt"/>
                        <a:ea typeface="+mn-ea"/>
                        <a:cs typeface="+mn-cs"/>
                      </a:endParaRPr>
                    </a:p>
                  </a:txBody>
                  <a:tcPr/>
                </a:tc>
              </a:tr>
              <a:tr h="392329">
                <a:tc>
                  <a:txBody>
                    <a:bodyPr/>
                    <a:lstStyle/>
                    <a:p>
                      <a:r>
                        <a:rPr lang="en-US" sz="1000" dirty="0" smtClean="0"/>
                        <a:t>AB</a:t>
                      </a:r>
                      <a:endParaRPr lang="en-US" sz="10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dirty="0" smtClean="0"/>
                        <a:t>Reason</a:t>
                      </a:r>
                      <a:r>
                        <a:rPr lang="en-US" sz="1500" baseline="0" dirty="0" smtClean="0"/>
                        <a:t> 1, 2,3</a:t>
                      </a:r>
                      <a:endParaRPr lang="en-US" sz="1500" dirty="0" smtClean="0"/>
                    </a:p>
                  </a:txBody>
                  <a:tcPr/>
                </a:tc>
                <a:tc hMerge="1">
                  <a:txBody>
                    <a:bodyPr/>
                    <a:lstStyle/>
                    <a:p>
                      <a:endParaRPr lang="en-US" sz="1500" b="1" dirty="0">
                        <a:solidFill>
                          <a:srgbClr val="FF0000"/>
                        </a:solidFill>
                      </a:endParaRPr>
                    </a:p>
                  </a:txBody>
                  <a:tcPr/>
                </a:tc>
                <a:tc>
                  <a:txBody>
                    <a:bodyPr/>
                    <a:lstStyle/>
                    <a:p>
                      <a:pPr algn="l" rtl="0" fontAlgn="ctr"/>
                      <a:r>
                        <a:rPr lang="en-US" sz="1500" b="0" i="0" u="none" strike="noStrike" dirty="0">
                          <a:solidFill>
                            <a:srgbClr val="000000"/>
                          </a:solidFill>
                          <a:effectLst/>
                          <a:latin typeface="Calibri" charset="0"/>
                        </a:rPr>
                        <a:t>Only reason for amount shown in ‘</a:t>
                      </a:r>
                      <a:r>
                        <a:rPr lang="en-US" sz="1500" b="1" i="0" u="none" strike="noStrike" dirty="0">
                          <a:solidFill>
                            <a:srgbClr val="000000"/>
                          </a:solidFill>
                          <a:effectLst/>
                          <a:latin typeface="Calibri" charset="0"/>
                        </a:rPr>
                        <a:t>G</a:t>
                      </a:r>
                      <a:r>
                        <a:rPr lang="en-US" sz="1500" b="0" i="0" u="none" strike="noStrike" dirty="0">
                          <a:solidFill>
                            <a:srgbClr val="000000"/>
                          </a:solidFill>
                          <a:effectLst/>
                          <a:latin typeface="Calibri" charset="0"/>
                        </a:rPr>
                        <a:t>’</a:t>
                      </a:r>
                    </a:p>
                  </a:txBody>
                  <a:tcPr marL="12700" marR="12700" marT="12700" marB="0" anchor="ctr"/>
                </a:tc>
              </a:tr>
            </a:tbl>
          </a:graphicData>
        </a:graphic>
      </p:graphicFrame>
    </p:spTree>
    <p:extLst>
      <p:ext uri="{BB962C8B-B14F-4D97-AF65-F5344CB8AC3E}">
        <p14:creationId xmlns:p14="http://schemas.microsoft.com/office/powerpoint/2010/main" val="1908390917"/>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24384" y="3"/>
          <a:ext cx="12167616" cy="6783267"/>
        </p:xfrm>
        <a:graphic>
          <a:graphicData uri="http://schemas.openxmlformats.org/drawingml/2006/table">
            <a:tbl>
              <a:tblPr firstRow="1" bandRow="1">
                <a:tableStyleId>{D7AC3CCA-C797-4891-BE02-D94E43425B78}</a:tableStyleId>
              </a:tblPr>
              <a:tblGrid>
                <a:gridCol w="243067"/>
                <a:gridCol w="3757688"/>
                <a:gridCol w="8166861"/>
              </a:tblGrid>
              <a:tr h="601881">
                <a:tc>
                  <a:txBody>
                    <a:bodyPr/>
                    <a:lstStyle/>
                    <a:p>
                      <a:r>
                        <a:rPr lang="en-US" sz="1600" dirty="0" smtClean="0"/>
                        <a:t>7</a:t>
                      </a:r>
                      <a:endParaRPr lang="en-US" sz="1600" dirty="0"/>
                    </a:p>
                  </a:txBody>
                  <a:tcPr/>
                </a:tc>
                <a:tc gridSpan="2">
                  <a:txBody>
                    <a:bodyPr/>
                    <a:lstStyle/>
                    <a:p>
                      <a:pPr algn="ctr"/>
                      <a:r>
                        <a:rPr lang="en-US" sz="1600" kern="1200" dirty="0" smtClean="0">
                          <a:effectLst/>
                        </a:rPr>
                        <a:t>Reconciliation of Taxable Turnover</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dk1"/>
                          </a:solidFill>
                          <a:effectLst/>
                          <a:latin typeface="+mn-lt"/>
                          <a:ea typeface="+mn-ea"/>
                          <a:cs typeface="+mn-cs"/>
                        </a:rPr>
                        <a:t>The table provides for reconciliation of taxable turnover from the audited annual turnover after adjustments with the taxable turnover declared in annual return (GSTR-9). </a:t>
                      </a:r>
                      <a:endParaRPr lang="en-US" sz="1200" b="0" dirty="0" smtClean="0"/>
                    </a:p>
                  </a:txBody>
                  <a:tcPr/>
                </a:tc>
                <a:tc hMerge="1">
                  <a:txBody>
                    <a:bodyPr/>
                    <a:lstStyle/>
                    <a:p>
                      <a:endParaRPr lang="en-US"/>
                    </a:p>
                  </a:txBody>
                  <a:tcPr/>
                </a:tc>
              </a:tr>
              <a:tr h="472054">
                <a:tc>
                  <a:txBody>
                    <a:bodyPr/>
                    <a:lstStyle/>
                    <a:p>
                      <a:r>
                        <a:rPr lang="en-US" sz="1500" dirty="0" smtClean="0"/>
                        <a:t>A</a:t>
                      </a:r>
                      <a:endParaRPr lang="en-US" sz="1500" dirty="0"/>
                    </a:p>
                  </a:txBody>
                  <a:tcPr/>
                </a:tc>
                <a:tc>
                  <a:txBody>
                    <a:bodyPr/>
                    <a:lstStyle/>
                    <a:p>
                      <a:r>
                        <a:rPr lang="en-US" sz="1500" kern="1200" dirty="0" smtClean="0">
                          <a:solidFill>
                            <a:schemeClr val="dk1"/>
                          </a:solidFill>
                          <a:effectLst/>
                          <a:latin typeface="+mn-lt"/>
                          <a:ea typeface="+mn-ea"/>
                          <a:cs typeface="+mn-cs"/>
                        </a:rPr>
                        <a:t>Annual turnover after adjustments (from 5P above) </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dirty="0" smtClean="0"/>
                        <a:t>&lt;Auto&gt; from 5P-</a:t>
                      </a:r>
                      <a:r>
                        <a:rPr lang="en-US" sz="1500" kern="1200" dirty="0" smtClean="0">
                          <a:solidFill>
                            <a:schemeClr val="dk1"/>
                          </a:solidFill>
                          <a:effectLst/>
                          <a:latin typeface="+mn-lt"/>
                          <a:ea typeface="+mn-ea"/>
                          <a:cs typeface="+mn-cs"/>
                        </a:rPr>
                        <a:t>Annual turnover after adjustments </a:t>
                      </a:r>
                      <a:endParaRPr lang="en-US" sz="1500" dirty="0"/>
                    </a:p>
                  </a:txBody>
                  <a:tcPr/>
                </a:tc>
              </a:tr>
              <a:tr h="495008">
                <a:tc>
                  <a:txBody>
                    <a:bodyPr/>
                    <a:lstStyle/>
                    <a:p>
                      <a:r>
                        <a:rPr lang="en-US" sz="1500" dirty="0" smtClean="0"/>
                        <a:t>B</a:t>
                      </a:r>
                      <a:endParaRPr lang="en-US" sz="1500" dirty="0"/>
                    </a:p>
                  </a:txBody>
                  <a:tcPr/>
                </a:tc>
                <a:tc>
                  <a:txBody>
                    <a:bodyPr/>
                    <a:lstStyle/>
                    <a:p>
                      <a:r>
                        <a:rPr lang="en-US" sz="1500" kern="1200" dirty="0" smtClean="0">
                          <a:solidFill>
                            <a:schemeClr val="dk1"/>
                          </a:solidFill>
                          <a:effectLst/>
                          <a:latin typeface="+mn-lt"/>
                          <a:ea typeface="+mn-ea"/>
                          <a:cs typeface="+mn-cs"/>
                        </a:rPr>
                        <a:t>Value of Exempted, Nil Rated, Non-GST supplies, No-Supply turnover</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It</a:t>
                      </a:r>
                      <a:r>
                        <a:rPr lang="en-US" sz="1500" kern="1200" baseline="0" dirty="0" smtClean="0">
                          <a:solidFill>
                            <a:schemeClr val="dk1"/>
                          </a:solidFill>
                          <a:effectLst/>
                          <a:latin typeface="+mn-lt"/>
                          <a:ea typeface="+mn-ea"/>
                          <a:cs typeface="+mn-cs"/>
                        </a:rPr>
                        <a:t> is</a:t>
                      </a:r>
                      <a:r>
                        <a:rPr lang="en-US" sz="1500" kern="1200" dirty="0" smtClean="0">
                          <a:solidFill>
                            <a:schemeClr val="dk1"/>
                          </a:solidFill>
                          <a:effectLst/>
                          <a:latin typeface="+mn-lt"/>
                          <a:ea typeface="+mn-ea"/>
                          <a:cs typeface="+mn-cs"/>
                        </a:rPr>
                        <a:t> reported net of CN, DN and amendments (DN/CN issued till 30</a:t>
                      </a:r>
                      <a:r>
                        <a:rPr lang="en-US" sz="1500" kern="1200" baseline="30000" dirty="0" smtClean="0">
                          <a:solidFill>
                            <a:schemeClr val="dk1"/>
                          </a:solidFill>
                          <a:effectLst/>
                          <a:latin typeface="+mn-lt"/>
                          <a:ea typeface="+mn-ea"/>
                          <a:cs typeface="+mn-cs"/>
                        </a:rPr>
                        <a:t>th</a:t>
                      </a:r>
                      <a:r>
                        <a:rPr lang="en-US" sz="1500" kern="1200" dirty="0" smtClean="0">
                          <a:solidFill>
                            <a:schemeClr val="dk1"/>
                          </a:solidFill>
                          <a:effectLst/>
                          <a:latin typeface="+mn-lt"/>
                          <a:ea typeface="+mn-ea"/>
                          <a:cs typeface="+mn-cs"/>
                        </a:rPr>
                        <a:t> September, and its effect has taken in audited financial statements). </a:t>
                      </a:r>
                      <a:endParaRPr lang="en-US" sz="1500" dirty="0" smtClean="0"/>
                    </a:p>
                  </a:txBody>
                  <a:tcPr/>
                </a:tc>
              </a:tr>
              <a:tr h="458870">
                <a:tc>
                  <a:txBody>
                    <a:bodyPr/>
                    <a:lstStyle/>
                    <a:p>
                      <a:r>
                        <a:rPr lang="en-US" sz="1500" dirty="0" smtClean="0"/>
                        <a:t>C</a:t>
                      </a:r>
                      <a:endParaRPr lang="en-US" sz="1500" dirty="0"/>
                    </a:p>
                  </a:txBody>
                  <a:tcPr/>
                </a:tc>
                <a:tc>
                  <a:txBody>
                    <a:bodyPr/>
                    <a:lstStyle/>
                    <a:p>
                      <a:r>
                        <a:rPr lang="en-US" sz="1500" kern="1200" dirty="0" smtClean="0">
                          <a:solidFill>
                            <a:schemeClr val="dk1"/>
                          </a:solidFill>
                          <a:effectLst/>
                          <a:latin typeface="+mn-lt"/>
                          <a:ea typeface="+mn-ea"/>
                          <a:cs typeface="+mn-cs"/>
                        </a:rPr>
                        <a:t>Zero rated supplies without payment of tax</a:t>
                      </a:r>
                      <a:br>
                        <a:rPr lang="en-US" sz="1500" kern="1200" dirty="0" smtClean="0">
                          <a:solidFill>
                            <a:schemeClr val="dk1"/>
                          </a:solidFill>
                          <a:effectLst/>
                          <a:latin typeface="+mn-lt"/>
                          <a:ea typeface="+mn-ea"/>
                          <a:cs typeface="+mn-cs"/>
                        </a:rPr>
                      </a:b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Value of zero rated supplies (including supplies to SEZs) on which tax is not paid shall be declared here. This shall be reported net of credit notes, debit notes and amendments if any. </a:t>
                      </a:r>
                      <a:endParaRPr lang="en-US" sz="1500" dirty="0" smtClean="0"/>
                    </a:p>
                  </a:txBody>
                  <a:tcPr/>
                </a:tc>
              </a:tr>
              <a:tr h="534940">
                <a:tc>
                  <a:txBody>
                    <a:bodyPr/>
                    <a:lstStyle/>
                    <a:p>
                      <a:r>
                        <a:rPr lang="en-US" sz="1500" dirty="0" smtClean="0"/>
                        <a:t>D</a:t>
                      </a:r>
                      <a:endParaRPr lang="en-US" sz="1500" dirty="0"/>
                    </a:p>
                  </a:txBody>
                  <a:tcPr/>
                </a:tc>
                <a:tc>
                  <a:txBody>
                    <a:bodyPr/>
                    <a:lstStyle/>
                    <a:p>
                      <a:r>
                        <a:rPr lang="en-US" sz="1500" kern="1200" dirty="0" smtClean="0">
                          <a:solidFill>
                            <a:schemeClr val="dk1"/>
                          </a:solidFill>
                          <a:effectLst/>
                          <a:latin typeface="+mn-lt"/>
                          <a:ea typeface="+mn-ea"/>
                          <a:cs typeface="+mn-cs"/>
                        </a:rPr>
                        <a:t>Supplies on which tax is to be paid by the recipient on reverse charge basis</a:t>
                      </a:r>
                      <a:endParaRPr lang="en-US" sz="15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Value of reverse charge supplies on which tax is to be paid by the recipient shall be declared here. This shall be reported net of credit notes, debit notes and amendments if any. </a:t>
                      </a:r>
                      <a:endParaRPr lang="en-US" sz="1500" dirty="0" smtClean="0"/>
                    </a:p>
                  </a:txBody>
                  <a:tcPr/>
                </a:tc>
              </a:tr>
              <a:tr h="1032458">
                <a:tc>
                  <a:txBody>
                    <a:bodyPr/>
                    <a:lstStyle/>
                    <a:p>
                      <a:r>
                        <a:rPr lang="en-US" sz="1500" dirty="0" smtClean="0"/>
                        <a:t>E</a:t>
                      </a:r>
                      <a:endParaRPr lang="en-US" sz="1500" dirty="0"/>
                    </a:p>
                  </a:txBody>
                  <a:tcPr/>
                </a:tc>
                <a:tc>
                  <a:txBody>
                    <a:bodyPr/>
                    <a:lstStyle/>
                    <a:p>
                      <a:r>
                        <a:rPr lang="en-US" sz="1500" kern="1200" dirty="0" smtClean="0">
                          <a:solidFill>
                            <a:schemeClr val="dk1"/>
                          </a:solidFill>
                          <a:effectLst/>
                          <a:latin typeface="+mn-lt"/>
                          <a:ea typeface="+mn-ea"/>
                          <a:cs typeface="+mn-cs"/>
                        </a:rPr>
                        <a:t>Taxable turnover as per adjustments above </a:t>
                      </a:r>
                      <a:r>
                        <a:rPr lang="en-US" sz="1500" b="1" kern="1200" dirty="0" smtClean="0">
                          <a:solidFill>
                            <a:schemeClr val="dk1"/>
                          </a:solidFill>
                          <a:effectLst/>
                          <a:latin typeface="+mn-lt"/>
                          <a:ea typeface="+mn-ea"/>
                          <a:cs typeface="+mn-cs"/>
                        </a:rPr>
                        <a:t>(A-B-C-D) </a:t>
                      </a:r>
                      <a:endParaRPr lang="en-US" sz="1500" b="1" dirty="0" smtClean="0"/>
                    </a:p>
                  </a:txBody>
                  <a:tcPr/>
                </a:tc>
                <a:tc>
                  <a:txBody>
                    <a:bodyPr/>
                    <a:lstStyle/>
                    <a:p>
                      <a:pPr algn="ctr"/>
                      <a:r>
                        <a:rPr lang="en-US" sz="1500" dirty="0" smtClean="0"/>
                        <a:t>&lt;Auto&gt;</a:t>
                      </a:r>
                      <a:r>
                        <a:rPr lang="en-US" sz="1500" baseline="0" dirty="0" smtClean="0"/>
                        <a:t> </a:t>
                      </a:r>
                      <a:r>
                        <a:rPr lang="en-US" sz="1500" dirty="0" smtClean="0"/>
                        <a:t>A-(B+C+D)</a:t>
                      </a:r>
                    </a:p>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The taxable turnover is derived as the difference between the annual turnover after adjustments declared in Table 7A above and the sum of all supplies (exempted, non-GST, reverse charge etc.) declared in Table 7B, 7C and 7D above. </a:t>
                      </a:r>
                      <a:endParaRPr lang="en-US" sz="1500" dirty="0" smtClean="0"/>
                    </a:p>
                  </a:txBody>
                  <a:tcPr/>
                </a:tc>
              </a:tr>
              <a:tr h="650066">
                <a:tc>
                  <a:txBody>
                    <a:bodyPr/>
                    <a:lstStyle/>
                    <a:p>
                      <a:r>
                        <a:rPr lang="en-US" sz="1500" dirty="0" smtClean="0"/>
                        <a:t>F</a:t>
                      </a:r>
                      <a:endParaRPr lang="en-US" sz="1500" dirty="0"/>
                    </a:p>
                  </a:txBody>
                  <a:tcPr/>
                </a:tc>
                <a:tc>
                  <a:txBody>
                    <a:bodyPr/>
                    <a:lstStyle/>
                    <a:p>
                      <a:r>
                        <a:rPr lang="en-US" sz="1500" kern="1200" dirty="0" smtClean="0">
                          <a:solidFill>
                            <a:schemeClr val="dk1"/>
                          </a:solidFill>
                          <a:effectLst/>
                          <a:latin typeface="+mn-lt"/>
                          <a:ea typeface="+mn-ea"/>
                          <a:cs typeface="+mn-cs"/>
                        </a:rPr>
                        <a:t>Taxable turnover as per liability declared in Annual Return (GSTR9)</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dirty="0" smtClean="0">
                          <a:solidFill>
                            <a:schemeClr val="dk1"/>
                          </a:solidFill>
                          <a:effectLst/>
                          <a:latin typeface="+mn-lt"/>
                          <a:ea typeface="+mn-ea"/>
                          <a:cs typeface="+mn-cs"/>
                        </a:rPr>
                        <a:t>Taxable turnover as declared in Table 4N of the Annual Return (GSTR9) shall be declared here. </a:t>
                      </a:r>
                      <a:endParaRPr lang="en-US" sz="1500" dirty="0" smtClean="0"/>
                    </a:p>
                  </a:txBody>
                  <a:tcPr/>
                </a:tc>
              </a:tr>
              <a:tr h="790276">
                <a:tc>
                  <a:txBody>
                    <a:bodyPr/>
                    <a:lstStyle/>
                    <a:p>
                      <a:r>
                        <a:rPr lang="en-US" sz="1600" dirty="0" smtClean="0"/>
                        <a:t>G</a:t>
                      </a:r>
                      <a:endParaRPr lang="en-US" sz="1600" dirty="0"/>
                    </a:p>
                  </a:txBody>
                  <a:tcPr/>
                </a:tc>
                <a:tc>
                  <a:txBody>
                    <a:bodyPr/>
                    <a:lstStyle/>
                    <a:p>
                      <a:r>
                        <a:rPr lang="en-US" sz="1600" dirty="0" smtClean="0"/>
                        <a:t>Unreconciled</a:t>
                      </a:r>
                      <a:r>
                        <a:rPr lang="en-US" sz="1600" baseline="0" dirty="0" smtClean="0"/>
                        <a:t> taxable turnover (F-E)</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rgbClr val="FF0000"/>
                          </a:solidFill>
                        </a:rPr>
                        <a:t>&lt;AT2 Result&gt;</a:t>
                      </a:r>
                      <a:r>
                        <a:rPr lang="en-US" sz="2400" kern="1200" dirty="0" smtClean="0">
                          <a:solidFill>
                            <a:schemeClr val="dk1"/>
                          </a:solidFill>
                          <a:effectLst/>
                          <a:latin typeface="+mn-lt"/>
                          <a:ea typeface="+mn-ea"/>
                          <a:cs typeface="+mn-cs"/>
                        </a:rPr>
                        <a:t> </a:t>
                      </a:r>
                      <a:r>
                        <a:rPr lang="en-US" sz="1400" kern="1200" dirty="0" smtClean="0">
                          <a:solidFill>
                            <a:srgbClr val="FF0000"/>
                          </a:solidFill>
                          <a:effectLst/>
                          <a:latin typeface="+mn-lt"/>
                          <a:ea typeface="+mn-ea"/>
                          <a:cs typeface="+mn-cs"/>
                        </a:rPr>
                        <a:t>Reconciliation is done with figure in Table 4N of GSTR 9. However, figure in Table 4N includes figure of Inward supplies of a person leviable to reverse charge mechanism so  it should be excluded from 4N of</a:t>
                      </a:r>
                      <a:r>
                        <a:rPr lang="en-US" sz="1400" kern="1200" baseline="0" dirty="0" smtClean="0">
                          <a:solidFill>
                            <a:srgbClr val="FF0000"/>
                          </a:solidFill>
                          <a:effectLst/>
                          <a:latin typeface="+mn-lt"/>
                          <a:ea typeface="+mn-ea"/>
                          <a:cs typeface="+mn-cs"/>
                        </a:rPr>
                        <a:t> GSTR-9.</a:t>
                      </a:r>
                      <a:r>
                        <a:rPr lang="en-US" sz="1200" kern="1200" dirty="0" smtClean="0">
                          <a:solidFill>
                            <a:srgbClr val="FF0000"/>
                          </a:solidFill>
                          <a:effectLst/>
                          <a:latin typeface="+mn-lt"/>
                          <a:ea typeface="+mn-ea"/>
                          <a:cs typeface="+mn-cs"/>
                        </a:rPr>
                        <a:t> </a:t>
                      </a:r>
                      <a:endParaRPr lang="en-US" sz="1800" dirty="0">
                        <a:solidFill>
                          <a:srgbClr val="FF0000"/>
                        </a:solidFill>
                      </a:endParaRPr>
                    </a:p>
                  </a:txBody>
                  <a:tcPr/>
                </a:tc>
              </a:tr>
              <a:tr h="841262">
                <a:tc>
                  <a:txBody>
                    <a:bodyPr/>
                    <a:lstStyle/>
                    <a:p>
                      <a:r>
                        <a:rPr lang="en-US" sz="1600" b="1" dirty="0" smtClean="0"/>
                        <a:t>8</a:t>
                      </a:r>
                      <a:endParaRPr lang="en-US" sz="1600" b="1"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smtClean="0">
                          <a:effectLst/>
                        </a:rPr>
                        <a:t>Reasons for Un - Reconciled difference in Taxable Turnover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Reasons for non-reconciliation between adjusted annual taxable turnover as derived from Table 7E above and the taxable turnover declared in Table 7F shall be specified here. </a:t>
                      </a:r>
                      <a:endParaRPr lang="en-US" sz="1200" dirty="0" smtClean="0"/>
                    </a:p>
                  </a:txBody>
                  <a:tcPr/>
                </a:tc>
                <a:tc hMerge="1">
                  <a:txBody>
                    <a:bodyPr/>
                    <a:lstStyle/>
                    <a:p>
                      <a:endParaRPr lang="en-US"/>
                    </a:p>
                  </a:txBody>
                  <a:tcPr/>
                </a:tc>
              </a:tr>
              <a:tr h="484363">
                <a:tc>
                  <a:txBody>
                    <a:bodyPr/>
                    <a:lstStyle/>
                    <a:p>
                      <a:r>
                        <a:rPr lang="en-US" sz="1600" dirty="0" smtClean="0"/>
                        <a:t>AB</a:t>
                      </a:r>
                      <a:endParaRPr lang="en-US" sz="1600" dirty="0"/>
                    </a:p>
                  </a:txBody>
                  <a:tcPr/>
                </a:tc>
                <a:tc>
                  <a:txBody>
                    <a:bodyPr/>
                    <a:lstStyle/>
                    <a:p>
                      <a:r>
                        <a:rPr lang="en-US" sz="1600" dirty="0" smtClean="0"/>
                        <a:t>Reason</a:t>
                      </a:r>
                      <a:r>
                        <a:rPr lang="en-US" sz="1600" baseline="0" dirty="0" smtClean="0"/>
                        <a:t> 1,2,3</a:t>
                      </a:r>
                      <a:endParaRPr lang="en-US" sz="1600" dirty="0"/>
                    </a:p>
                  </a:txBody>
                  <a:tcPr/>
                </a:tc>
                <a:tc>
                  <a:txBody>
                    <a:bodyPr/>
                    <a:lstStyle/>
                    <a:p>
                      <a:r>
                        <a:rPr lang="en-US" sz="1600" dirty="0" smtClean="0"/>
                        <a:t>Only</a:t>
                      </a:r>
                      <a:r>
                        <a:rPr lang="en-US" sz="1600" baseline="0" dirty="0" smtClean="0"/>
                        <a:t> reason for amount shown in ‘</a:t>
                      </a:r>
                      <a:r>
                        <a:rPr lang="en-US" sz="1600" b="1" baseline="0" dirty="0" smtClean="0"/>
                        <a:t>G</a:t>
                      </a:r>
                      <a:r>
                        <a:rPr lang="en-US" sz="1600" baseline="0" dirty="0" smtClean="0"/>
                        <a:t>’</a:t>
                      </a:r>
                      <a:endParaRPr lang="en-US" sz="1600" dirty="0"/>
                    </a:p>
                  </a:txBody>
                  <a:tcPr/>
                </a:tc>
              </a:tr>
            </a:tbl>
          </a:graphicData>
        </a:graphic>
      </p:graphicFrame>
    </p:spTree>
    <p:extLst>
      <p:ext uri="{BB962C8B-B14F-4D97-AF65-F5344CB8AC3E}">
        <p14:creationId xmlns:p14="http://schemas.microsoft.com/office/powerpoint/2010/main" val="1657874074"/>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896" y="104172"/>
            <a:ext cx="11748304" cy="6632294"/>
          </a:xfrm>
          <a:solidFill>
            <a:schemeClr val="bg2"/>
          </a:solidFill>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0" indent="0" algn="just">
              <a:buNone/>
            </a:pPr>
            <a:r>
              <a:rPr lang="en-US" b="1" dirty="0" smtClean="0"/>
              <a:t>Pt-III</a:t>
            </a:r>
          </a:p>
          <a:p>
            <a:pPr marL="0" indent="0" algn="just">
              <a:buNone/>
            </a:pPr>
            <a:r>
              <a:rPr lang="en-US" b="1" dirty="0" smtClean="0"/>
              <a:t> </a:t>
            </a:r>
            <a:r>
              <a:rPr lang="en-US" dirty="0" smtClean="0"/>
              <a:t>Reconciliation of Tax Paid</a:t>
            </a:r>
          </a:p>
          <a:p>
            <a:pPr marL="0" indent="0" algn="just">
              <a:buNone/>
            </a:pPr>
            <a:r>
              <a:rPr lang="en-US" dirty="0"/>
              <a:t>Part III consists of reconciliation of the tax payable as per declaration in the reconciliation statement and the actual tax paid as declared in Annual Return (GSTR9). </a:t>
            </a:r>
            <a:endParaRPr lang="en-US" dirty="0" smtClean="0"/>
          </a:p>
          <a:p>
            <a:pPr algn="just"/>
            <a:r>
              <a:rPr lang="en-US" dirty="0" smtClean="0"/>
              <a:t>T-9	</a:t>
            </a:r>
          </a:p>
          <a:p>
            <a:pPr lvl="1" algn="just">
              <a:buFont typeface="Wingdings" charset="2"/>
              <a:buChar char="Ø"/>
            </a:pPr>
            <a:r>
              <a:rPr lang="en-US" dirty="0" smtClean="0"/>
              <a:t>The </a:t>
            </a:r>
            <a:r>
              <a:rPr lang="en-US" dirty="0"/>
              <a:t>table provides for reconciliation of tax paid as per reconciliation statement and amount of tax paid as declared in Annual Return (GSTR 9). Under the head </a:t>
            </a:r>
            <a:r>
              <a:rPr lang="en-US" dirty="0" smtClean="0"/>
              <a:t>“RC”, </a:t>
            </a:r>
            <a:r>
              <a:rPr lang="en-US" dirty="0"/>
              <a:t>supplies where tax was paid on reverse charge basis by the recipient (i.e. the person for whom reconciliation statement has been prepared ) shall be declared. </a:t>
            </a:r>
            <a:endParaRPr lang="en-US" dirty="0" smtClean="0"/>
          </a:p>
          <a:p>
            <a:pPr algn="just"/>
            <a:r>
              <a:rPr lang="en-US" dirty="0" smtClean="0"/>
              <a:t>T-9P</a:t>
            </a:r>
          </a:p>
          <a:p>
            <a:pPr lvl="1" algn="just">
              <a:buFont typeface="Wingdings" charset="2"/>
              <a:buChar char="Ø"/>
            </a:pPr>
            <a:r>
              <a:rPr lang="en-US" dirty="0"/>
              <a:t>The total amount to be paid as per liability declared in Table 9A to 9O is auto populated here. </a:t>
            </a:r>
            <a:endParaRPr lang="en-US" dirty="0" smtClean="0"/>
          </a:p>
          <a:p>
            <a:pPr algn="just"/>
            <a:r>
              <a:rPr lang="en-US" dirty="0" smtClean="0"/>
              <a:t>T-9Q</a:t>
            </a:r>
          </a:p>
          <a:p>
            <a:pPr lvl="1" algn="just">
              <a:buFont typeface="Wingdings" charset="2"/>
              <a:buChar char="Ø"/>
            </a:pPr>
            <a:r>
              <a:rPr lang="en-US" dirty="0"/>
              <a:t>The amount payable as declared in Table 9 of the Annual Return (GSTR9) shall be declared here. It should also contain any differential tax paid on Table 10 or 11 of the Annual Return (GSTR9). </a:t>
            </a:r>
          </a:p>
          <a:p>
            <a:pPr algn="just"/>
            <a:r>
              <a:rPr lang="en-US" dirty="0" smtClean="0"/>
              <a:t>T-10</a:t>
            </a:r>
          </a:p>
          <a:p>
            <a:pPr lvl="1" algn="just">
              <a:buFont typeface="Wingdings" charset="2"/>
              <a:buChar char="Ø"/>
            </a:pPr>
            <a:r>
              <a:rPr lang="en-US" dirty="0"/>
              <a:t>Reasons for non-reconciliation between payable / liability declared in Table 9P above and the amount payable in Table 9Q shall be specified here. </a:t>
            </a:r>
          </a:p>
          <a:p>
            <a:pPr algn="just"/>
            <a:r>
              <a:rPr lang="en-US" dirty="0" smtClean="0"/>
              <a:t>T-11</a:t>
            </a:r>
          </a:p>
          <a:p>
            <a:pPr lvl="1" algn="just">
              <a:buFont typeface="Wingdings" charset="2"/>
              <a:buChar char="Ø"/>
            </a:pPr>
            <a:r>
              <a:rPr lang="en-US" dirty="0"/>
              <a:t>Any amount which is payable due to reasons specified under Table 6, 8 and 10 above shall be declared here</a:t>
            </a:r>
            <a:r>
              <a:rPr lang="en-US" dirty="0" smtClean="0"/>
              <a:t>.</a:t>
            </a:r>
            <a:endParaRPr lang="en-US" dirty="0"/>
          </a:p>
        </p:txBody>
      </p:sp>
    </p:spTree>
    <p:extLst>
      <p:ext uri="{BB962C8B-B14F-4D97-AF65-F5344CB8AC3E}">
        <p14:creationId xmlns:p14="http://schemas.microsoft.com/office/powerpoint/2010/main" val="2892418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12545" y="74336"/>
          <a:ext cx="11915335" cy="6621116"/>
        </p:xfrm>
        <a:graphic>
          <a:graphicData uri="http://schemas.openxmlformats.org/drawingml/2006/table">
            <a:tbl>
              <a:tblPr firstRow="1" bandRow="1">
                <a:tableStyleId>{D7AC3CCA-C797-4891-BE02-D94E43425B78}</a:tableStyleId>
              </a:tblPr>
              <a:tblGrid>
                <a:gridCol w="700204"/>
                <a:gridCol w="2646533"/>
                <a:gridCol w="830750"/>
                <a:gridCol w="207689"/>
                <a:gridCol w="658733"/>
                <a:gridCol w="937495"/>
                <a:gridCol w="1174919"/>
                <a:gridCol w="913826"/>
                <a:gridCol w="3845186"/>
              </a:tblGrid>
              <a:tr h="310203">
                <a:tc>
                  <a:txBody>
                    <a:bodyPr/>
                    <a:lstStyle/>
                    <a:p>
                      <a:r>
                        <a:rPr lang="en-US" sz="1300" dirty="0" smtClean="0"/>
                        <a:t>9</a:t>
                      </a:r>
                      <a:endParaRPr lang="en-US" sz="1300" dirty="0"/>
                    </a:p>
                  </a:txBody>
                  <a:tcPr/>
                </a:tc>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smtClean="0"/>
                        <a:t>PT.III</a:t>
                      </a:r>
                      <a:r>
                        <a:rPr lang="en-US" sz="1300" baseline="0" dirty="0" smtClean="0"/>
                        <a:t>  </a:t>
                      </a:r>
                      <a:r>
                        <a:rPr lang="en-US" sz="1300" b="1" kern="1200" dirty="0" smtClean="0">
                          <a:solidFill>
                            <a:schemeClr val="dk1"/>
                          </a:solidFill>
                          <a:effectLst/>
                          <a:latin typeface="+mn-lt"/>
                          <a:ea typeface="+mn-ea"/>
                          <a:cs typeface="+mn-cs"/>
                        </a:rPr>
                        <a:t>Reconciliation of rate wise liability and amount payable thereon </a:t>
                      </a:r>
                      <a:endParaRPr lang="en-US" sz="1300" dirty="0" smtClean="0"/>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310203">
                <a:tc>
                  <a:txBody>
                    <a:bodyPr/>
                    <a:lstStyle/>
                    <a:p>
                      <a:endParaRPr lang="en-US" sz="1300"/>
                    </a:p>
                  </a:txBody>
                  <a:tcPr/>
                </a:tc>
                <a:tc gridSpan="4">
                  <a:txBody>
                    <a:bodyPr/>
                    <a:lstStyle/>
                    <a:p>
                      <a:endParaRPr lang="en-US" sz="1300" dirty="0"/>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gridSpan="3">
                  <a:txBody>
                    <a:bodyPr/>
                    <a:lstStyle/>
                    <a:p>
                      <a:r>
                        <a:rPr lang="en-US" sz="1300" dirty="0" smtClean="0"/>
                        <a:t>Tax Payable</a:t>
                      </a:r>
                      <a:endParaRPr lang="en-US" sz="1300" dirty="0"/>
                    </a:p>
                  </a:txBody>
                  <a:tcPr/>
                </a:tc>
                <a:tc hMerge="1">
                  <a:txBody>
                    <a:bodyPr/>
                    <a:lstStyle/>
                    <a:p>
                      <a:endParaRPr lang="en-US" dirty="0"/>
                    </a:p>
                  </a:txBody>
                  <a:tcPr/>
                </a:tc>
                <a:tc hMerge="1">
                  <a:txBody>
                    <a:bodyPr/>
                    <a:lstStyle/>
                    <a:p>
                      <a:endParaRPr lang="en-US" dirty="0"/>
                    </a:p>
                  </a:txBody>
                  <a:tcPr/>
                </a:tc>
                <a:tc>
                  <a:txBody>
                    <a:bodyPr/>
                    <a:lstStyle/>
                    <a:p>
                      <a:endParaRPr lang="en-US" sz="1300" dirty="0"/>
                    </a:p>
                  </a:txBody>
                  <a:tcPr/>
                </a:tc>
              </a:tr>
              <a:tr h="522447">
                <a:tc>
                  <a:txBody>
                    <a:bodyPr/>
                    <a:lstStyle/>
                    <a:p>
                      <a:endParaRPr lang="en-US" sz="1300" dirty="0"/>
                    </a:p>
                  </a:txBody>
                  <a:tcPr/>
                </a:tc>
                <a:tc>
                  <a:txBody>
                    <a:bodyPr/>
                    <a:lstStyle/>
                    <a:p>
                      <a:r>
                        <a:rPr lang="en-US" sz="1300" dirty="0" smtClean="0"/>
                        <a:t>Description</a:t>
                      </a:r>
                      <a:endParaRPr lang="en-US" sz="1300" dirty="0"/>
                    </a:p>
                  </a:txBody>
                  <a:tcPr/>
                </a:tc>
                <a:tc>
                  <a:txBody>
                    <a:bodyPr/>
                    <a:lstStyle/>
                    <a:p>
                      <a:r>
                        <a:rPr lang="en-US" sz="1300" dirty="0" smtClean="0"/>
                        <a:t>Taxable Value</a:t>
                      </a:r>
                      <a:endParaRPr lang="en-US" sz="1300" dirty="0"/>
                    </a:p>
                  </a:txBody>
                  <a:tcPr/>
                </a:tc>
                <a:tc gridSpan="2">
                  <a:txBody>
                    <a:bodyPr/>
                    <a:lstStyle/>
                    <a:p>
                      <a:r>
                        <a:rPr lang="en-US" sz="1300" dirty="0" smtClean="0"/>
                        <a:t>Central Tax</a:t>
                      </a:r>
                      <a:endParaRPr lang="en-US" sz="1300" dirty="0"/>
                    </a:p>
                  </a:txBody>
                  <a:tcPr/>
                </a:tc>
                <a:tc hMerge="1">
                  <a:txBody>
                    <a:bodyPr/>
                    <a:lstStyle/>
                    <a:p>
                      <a:endParaRPr lang="en-US"/>
                    </a:p>
                  </a:txBody>
                  <a:tcPr/>
                </a:tc>
                <a:tc>
                  <a:txBody>
                    <a:bodyPr/>
                    <a:lstStyle/>
                    <a:p>
                      <a:r>
                        <a:rPr lang="en-US" sz="1300" dirty="0" smtClean="0"/>
                        <a:t>State Tax/ UT</a:t>
                      </a:r>
                      <a:endParaRPr lang="en-US" sz="1300" dirty="0"/>
                    </a:p>
                  </a:txBody>
                  <a:tcPr/>
                </a:tc>
                <a:tc>
                  <a:txBody>
                    <a:bodyPr/>
                    <a:lstStyle/>
                    <a:p>
                      <a:r>
                        <a:rPr lang="en-US" sz="1300" dirty="0" smtClean="0"/>
                        <a:t>Integrated</a:t>
                      </a:r>
                      <a:r>
                        <a:rPr lang="en-US" sz="1300" baseline="0" dirty="0" smtClean="0"/>
                        <a:t> </a:t>
                      </a:r>
                    </a:p>
                    <a:p>
                      <a:r>
                        <a:rPr lang="en-US" sz="1300" baseline="0" dirty="0" smtClean="0"/>
                        <a:t>Tax</a:t>
                      </a:r>
                      <a:endParaRPr lang="en-US" sz="1300" dirty="0"/>
                    </a:p>
                  </a:txBody>
                  <a:tcPr/>
                </a:tc>
                <a:tc>
                  <a:txBody>
                    <a:bodyPr/>
                    <a:lstStyle/>
                    <a:p>
                      <a:r>
                        <a:rPr lang="en-US" sz="1300" dirty="0" err="1" smtClean="0"/>
                        <a:t>Cess</a:t>
                      </a:r>
                      <a:endParaRPr lang="en-US" sz="1300" dirty="0"/>
                    </a:p>
                  </a:txBody>
                  <a:tcPr/>
                </a:tc>
                <a:tc>
                  <a:txBody>
                    <a:bodyPr/>
                    <a:lstStyle/>
                    <a:p>
                      <a:endParaRPr lang="en-US" sz="1300" dirty="0"/>
                    </a:p>
                  </a:txBody>
                  <a:tcPr/>
                </a:tc>
              </a:tr>
              <a:tr h="310203">
                <a:tc>
                  <a:txBody>
                    <a:bodyPr/>
                    <a:lstStyle/>
                    <a:p>
                      <a:endParaRPr lang="en-US" sz="1300" dirty="0"/>
                    </a:p>
                  </a:txBody>
                  <a:tcPr/>
                </a:tc>
                <a:tc>
                  <a:txBody>
                    <a:bodyPr/>
                    <a:lstStyle/>
                    <a:p>
                      <a:r>
                        <a:rPr lang="en-US" sz="1300" dirty="0" smtClean="0"/>
                        <a:t>1</a:t>
                      </a:r>
                      <a:endParaRPr lang="en-US" sz="1300" dirty="0"/>
                    </a:p>
                  </a:txBody>
                  <a:tcPr/>
                </a:tc>
                <a:tc>
                  <a:txBody>
                    <a:bodyPr/>
                    <a:lstStyle/>
                    <a:p>
                      <a:r>
                        <a:rPr lang="en-US" sz="1300" dirty="0" smtClean="0"/>
                        <a:t>2</a:t>
                      </a:r>
                      <a:endParaRPr lang="en-US" sz="1300" dirty="0"/>
                    </a:p>
                  </a:txBody>
                  <a:tcPr/>
                </a:tc>
                <a:tc gridSpan="2">
                  <a:txBody>
                    <a:bodyPr/>
                    <a:lstStyle/>
                    <a:p>
                      <a:r>
                        <a:rPr lang="en-US" sz="1300" dirty="0" smtClean="0"/>
                        <a:t>3</a:t>
                      </a:r>
                      <a:endParaRPr lang="en-US" sz="1300" dirty="0"/>
                    </a:p>
                  </a:txBody>
                  <a:tcPr/>
                </a:tc>
                <a:tc hMerge="1">
                  <a:txBody>
                    <a:bodyPr/>
                    <a:lstStyle/>
                    <a:p>
                      <a:endParaRPr lang="en-US"/>
                    </a:p>
                  </a:txBody>
                  <a:tcPr/>
                </a:tc>
                <a:tc>
                  <a:txBody>
                    <a:bodyPr/>
                    <a:lstStyle/>
                    <a:p>
                      <a:r>
                        <a:rPr lang="en-US" sz="1300" dirty="0" smtClean="0"/>
                        <a:t>4</a:t>
                      </a:r>
                      <a:endParaRPr lang="en-US" sz="1300" dirty="0"/>
                    </a:p>
                  </a:txBody>
                  <a:tcPr/>
                </a:tc>
                <a:tc>
                  <a:txBody>
                    <a:bodyPr/>
                    <a:lstStyle/>
                    <a:p>
                      <a:r>
                        <a:rPr lang="en-US" sz="1300" dirty="0" smtClean="0"/>
                        <a:t>5</a:t>
                      </a:r>
                      <a:endParaRPr lang="en-US" sz="1300" dirty="0"/>
                    </a:p>
                  </a:txBody>
                  <a:tcPr/>
                </a:tc>
                <a:tc>
                  <a:txBody>
                    <a:bodyPr/>
                    <a:lstStyle/>
                    <a:p>
                      <a:r>
                        <a:rPr lang="en-US" sz="1300" dirty="0" smtClean="0"/>
                        <a:t>6</a:t>
                      </a:r>
                      <a:endParaRPr lang="en-US" sz="1300" dirty="0"/>
                    </a:p>
                  </a:txBody>
                  <a:tcPr/>
                </a:tc>
                <a:tc>
                  <a:txBody>
                    <a:bodyPr/>
                    <a:lstStyle/>
                    <a:p>
                      <a:endParaRPr lang="en-US" sz="1300" dirty="0"/>
                    </a:p>
                  </a:txBody>
                  <a:tcPr/>
                </a:tc>
              </a:tr>
              <a:tr h="310203">
                <a:tc>
                  <a:txBody>
                    <a:bodyPr/>
                    <a:lstStyle/>
                    <a:p>
                      <a:r>
                        <a:rPr lang="en-US" sz="1300" dirty="0" smtClean="0"/>
                        <a:t>A/B</a:t>
                      </a:r>
                      <a:endParaRPr lang="en-US" sz="1300" dirty="0"/>
                    </a:p>
                  </a:txBody>
                  <a:tcPr/>
                </a:tc>
                <a:tc>
                  <a:txBody>
                    <a:bodyPr/>
                    <a:lstStyle/>
                    <a:p>
                      <a:r>
                        <a:rPr lang="en-US" sz="1300" dirty="0" smtClean="0"/>
                        <a:t>5%/</a:t>
                      </a:r>
                      <a:r>
                        <a:rPr lang="en-US" sz="1300" baseline="0" dirty="0" smtClean="0"/>
                        <a:t> RC</a:t>
                      </a:r>
                      <a:endParaRPr lang="en-US" sz="1300" dirty="0"/>
                    </a:p>
                  </a:txBody>
                  <a:tcPr/>
                </a:tc>
                <a:tc>
                  <a:txBody>
                    <a:bodyPr/>
                    <a:lstStyle/>
                    <a:p>
                      <a:endParaRPr lang="en-US" sz="1300"/>
                    </a:p>
                  </a:txBody>
                  <a:tcPr/>
                </a:tc>
                <a:tc gridSpan="2">
                  <a:txBody>
                    <a:bodyPr/>
                    <a:lstStyle/>
                    <a:p>
                      <a:endParaRPr lang="en-US" sz="1300"/>
                    </a:p>
                  </a:txBody>
                  <a:tcPr/>
                </a:tc>
                <a:tc hMerge="1">
                  <a:txBody>
                    <a:bodyPr/>
                    <a:lstStyle/>
                    <a:p>
                      <a:endParaRPr lang="en-US"/>
                    </a:p>
                  </a:txBody>
                  <a:tcPr/>
                </a:tc>
                <a:tc>
                  <a:txBody>
                    <a:bodyPr/>
                    <a:lstStyle/>
                    <a:p>
                      <a:endParaRPr lang="en-US" sz="1300"/>
                    </a:p>
                  </a:txBody>
                  <a:tcPr/>
                </a:tc>
                <a:tc>
                  <a:txBody>
                    <a:bodyPr/>
                    <a:lstStyle/>
                    <a:p>
                      <a:endParaRPr lang="en-US" sz="1300"/>
                    </a:p>
                  </a:txBody>
                  <a:tcPr/>
                </a:tc>
                <a:tc>
                  <a:txBody>
                    <a:bodyPr/>
                    <a:lstStyle/>
                    <a:p>
                      <a:endParaRPr lang="en-US" sz="1300" dirty="0"/>
                    </a:p>
                  </a:txBody>
                  <a:tcPr/>
                </a:tc>
                <a:tc rowSpan="7">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The table provides for reconciliation of tax paid as per reconciliation statement and amount of tax paid as declared in Annual Return (GSTR 9). Under the head “RC”, supplies where tax was paid on reverse charge basis by the recipient (i.e. the person for whom reconciliation statement has been prepared ) shall be declared. </a:t>
                      </a:r>
                    </a:p>
                  </a:txBody>
                  <a:tcPr/>
                </a:tc>
              </a:tr>
              <a:tr h="310203">
                <a:tc>
                  <a:txBody>
                    <a:bodyPr/>
                    <a:lstStyle/>
                    <a:p>
                      <a:r>
                        <a:rPr lang="en-US" sz="1300" dirty="0" smtClean="0"/>
                        <a:t>C/D</a:t>
                      </a:r>
                      <a:endParaRPr lang="en-US" sz="1300" dirty="0"/>
                    </a:p>
                  </a:txBody>
                  <a:tcPr/>
                </a:tc>
                <a:tc>
                  <a:txBody>
                    <a:bodyPr/>
                    <a:lstStyle/>
                    <a:p>
                      <a:r>
                        <a:rPr lang="en-US" sz="1300" dirty="0" smtClean="0"/>
                        <a:t>12%/ RC</a:t>
                      </a:r>
                      <a:endParaRPr lang="en-US" sz="1300" dirty="0"/>
                    </a:p>
                  </a:txBody>
                  <a:tcPr/>
                </a:tc>
                <a:tc>
                  <a:txBody>
                    <a:bodyPr/>
                    <a:lstStyle/>
                    <a:p>
                      <a:endParaRPr lang="en-US" sz="1300"/>
                    </a:p>
                  </a:txBody>
                  <a:tcPr/>
                </a:tc>
                <a:tc gridSpan="2">
                  <a:txBody>
                    <a:bodyPr/>
                    <a:lstStyle/>
                    <a:p>
                      <a:endParaRPr lang="en-US" sz="1300"/>
                    </a:p>
                  </a:txBody>
                  <a:tcPr/>
                </a:tc>
                <a:tc hMerge="1">
                  <a:txBody>
                    <a:bodyPr/>
                    <a:lstStyle/>
                    <a:p>
                      <a:endParaRPr lang="en-US"/>
                    </a:p>
                  </a:txBody>
                  <a:tcPr/>
                </a:tc>
                <a:tc>
                  <a:txBody>
                    <a:bodyPr/>
                    <a:lstStyle/>
                    <a:p>
                      <a:endParaRPr lang="en-US" sz="130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310203">
                <a:tc>
                  <a:txBody>
                    <a:bodyPr/>
                    <a:lstStyle/>
                    <a:p>
                      <a:r>
                        <a:rPr lang="en-US" sz="1300" dirty="0" smtClean="0"/>
                        <a:t>E/F</a:t>
                      </a:r>
                      <a:endParaRPr lang="en-US" sz="1300" dirty="0"/>
                    </a:p>
                  </a:txBody>
                  <a:tcPr/>
                </a:tc>
                <a:tc>
                  <a:txBody>
                    <a:bodyPr/>
                    <a:lstStyle/>
                    <a:p>
                      <a:r>
                        <a:rPr lang="en-US" sz="1300" dirty="0" smtClean="0"/>
                        <a:t>18%/RC</a:t>
                      </a:r>
                      <a:endParaRPr lang="en-US" sz="1300" dirty="0"/>
                    </a:p>
                  </a:txBody>
                  <a:tcPr/>
                </a:tc>
                <a:tc>
                  <a:txBody>
                    <a:bodyPr/>
                    <a:lstStyle/>
                    <a:p>
                      <a:endParaRPr lang="en-US" sz="1300"/>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310203">
                <a:tc>
                  <a:txBody>
                    <a:bodyPr/>
                    <a:lstStyle/>
                    <a:p>
                      <a:r>
                        <a:rPr lang="en-US" sz="1300" dirty="0" smtClean="0"/>
                        <a:t>G/H</a:t>
                      </a:r>
                      <a:endParaRPr lang="en-US" sz="1300" dirty="0"/>
                    </a:p>
                  </a:txBody>
                  <a:tcPr/>
                </a:tc>
                <a:tc>
                  <a:txBody>
                    <a:bodyPr/>
                    <a:lstStyle/>
                    <a:p>
                      <a:r>
                        <a:rPr lang="en-US" sz="1300" dirty="0" smtClean="0"/>
                        <a:t>28%/RC</a:t>
                      </a:r>
                      <a:endParaRPr lang="en-US" sz="1300" dirty="0"/>
                    </a:p>
                  </a:txBody>
                  <a:tcPr/>
                </a:tc>
                <a:tc>
                  <a:txBody>
                    <a:bodyPr/>
                    <a:lstStyle/>
                    <a:p>
                      <a:endParaRPr lang="en-US" sz="1300"/>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310203">
                <a:tc>
                  <a:txBody>
                    <a:bodyPr/>
                    <a:lstStyle/>
                    <a:p>
                      <a:r>
                        <a:rPr lang="en-US" sz="1300" dirty="0" smtClean="0"/>
                        <a:t>I/J/K</a:t>
                      </a:r>
                      <a:endParaRPr lang="en-US" sz="1300" dirty="0"/>
                    </a:p>
                  </a:txBody>
                  <a:tcPr/>
                </a:tc>
                <a:tc>
                  <a:txBody>
                    <a:bodyPr/>
                    <a:lstStyle/>
                    <a:p>
                      <a:r>
                        <a:rPr lang="en-US" sz="1300" dirty="0" smtClean="0"/>
                        <a:t>3%, .25%,</a:t>
                      </a:r>
                      <a:r>
                        <a:rPr lang="en-US" sz="1300" baseline="0" dirty="0" smtClean="0"/>
                        <a:t> .10%</a:t>
                      </a:r>
                      <a:endParaRPr lang="en-US" sz="1300" dirty="0"/>
                    </a:p>
                  </a:txBody>
                  <a:tcPr/>
                </a:tc>
                <a:tc>
                  <a:txBody>
                    <a:bodyPr/>
                    <a:lstStyle/>
                    <a:p>
                      <a:endParaRPr lang="en-US" sz="1300"/>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403994">
                <a:tc>
                  <a:txBody>
                    <a:bodyPr/>
                    <a:lstStyle/>
                    <a:p>
                      <a:r>
                        <a:rPr lang="en-US" sz="1300" dirty="0" smtClean="0"/>
                        <a:t>L/M/N</a:t>
                      </a:r>
                      <a:endParaRPr lang="en-US" sz="1300" dirty="0"/>
                    </a:p>
                  </a:txBody>
                  <a:tcPr/>
                </a:tc>
                <a:tc gridSpan="2">
                  <a:txBody>
                    <a:bodyPr/>
                    <a:lstStyle/>
                    <a:p>
                      <a:r>
                        <a:rPr lang="en-US" sz="1300" dirty="0" smtClean="0"/>
                        <a:t>Interest, Late Fee, Penalty</a:t>
                      </a:r>
                      <a:endParaRPr lang="en-US" sz="1300" dirty="0"/>
                    </a:p>
                  </a:txBody>
                  <a:tcPr/>
                </a:tc>
                <a:tc hMerge="1">
                  <a:txBody>
                    <a:bodyPr/>
                    <a:lstStyle/>
                    <a:p>
                      <a:endParaRPr lang="en-US" dirty="0"/>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380229">
                <a:tc>
                  <a:txBody>
                    <a:bodyPr/>
                    <a:lstStyle/>
                    <a:p>
                      <a:r>
                        <a:rPr lang="en-US" sz="1300" dirty="0" smtClean="0"/>
                        <a:t>O</a:t>
                      </a:r>
                      <a:endParaRPr lang="en-US" sz="1300" dirty="0"/>
                    </a:p>
                  </a:txBody>
                  <a:tcPr/>
                </a:tc>
                <a:tc gridSpan="2">
                  <a:txBody>
                    <a:bodyPr/>
                    <a:lstStyle/>
                    <a:p>
                      <a:r>
                        <a:rPr lang="en-US" sz="1300" dirty="0" smtClean="0"/>
                        <a:t>Others</a:t>
                      </a:r>
                      <a:endParaRPr lang="en-US" sz="1300" dirty="0"/>
                    </a:p>
                  </a:txBody>
                  <a:tcPr/>
                </a:tc>
                <a:tc hMerge="1">
                  <a:txBody>
                    <a:bodyPr/>
                    <a:lstStyle/>
                    <a:p>
                      <a:endParaRPr lang="en-US" dirty="0"/>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vMerge="1">
                  <a:txBody>
                    <a:bodyPr/>
                    <a:lstStyle/>
                    <a:p>
                      <a:endParaRPr lang="en-US" dirty="0"/>
                    </a:p>
                  </a:txBody>
                  <a:tcPr/>
                </a:tc>
              </a:tr>
              <a:tr h="499050">
                <a:tc>
                  <a:txBody>
                    <a:bodyPr/>
                    <a:lstStyle/>
                    <a:p>
                      <a:r>
                        <a:rPr lang="en-US" sz="1300" dirty="0" smtClean="0"/>
                        <a:t>P</a:t>
                      </a:r>
                      <a:endParaRPr lang="en-US" sz="1300" dirty="0"/>
                    </a:p>
                  </a:txBody>
                  <a:tcPr/>
                </a:tc>
                <a:tc gridSpan="2">
                  <a:txBody>
                    <a:bodyPr/>
                    <a:lstStyle/>
                    <a:p>
                      <a:r>
                        <a:rPr lang="en-US" sz="1300" kern="1200" dirty="0" smtClean="0">
                          <a:solidFill>
                            <a:schemeClr val="dk1"/>
                          </a:solidFill>
                          <a:effectLst/>
                          <a:latin typeface="+mn-lt"/>
                          <a:ea typeface="+mn-ea"/>
                          <a:cs typeface="+mn-cs"/>
                        </a:rPr>
                        <a:t>Total amount to be paid as per tables above</a:t>
                      </a:r>
                      <a:endParaRPr lang="en-US" sz="1300" dirty="0"/>
                    </a:p>
                  </a:txBody>
                  <a:tcPr/>
                </a:tc>
                <a:tc hMerge="1">
                  <a:txBody>
                    <a:bodyPr/>
                    <a:lstStyle/>
                    <a:p>
                      <a:endParaRPr lang="en-US"/>
                    </a:p>
                  </a:txBody>
                  <a:tcPr/>
                </a:tc>
                <a:tc gridSpan="2">
                  <a:txBody>
                    <a:bodyPr/>
                    <a:lstStyle/>
                    <a:p>
                      <a:r>
                        <a:rPr lang="en-US" sz="1300" dirty="0" smtClean="0"/>
                        <a:t>&lt;Auto</a:t>
                      </a:r>
                      <a:endParaRPr lang="en-US" sz="1300" dirty="0"/>
                    </a:p>
                  </a:txBody>
                  <a:tcPr/>
                </a:tc>
                <a:tc hMerge="1">
                  <a:txBody>
                    <a:bodyPr/>
                    <a:lstStyle/>
                    <a:p>
                      <a:endParaRPr lang="en-US"/>
                    </a:p>
                  </a:txBody>
                  <a:tcPr/>
                </a:tc>
                <a:tc>
                  <a:txBody>
                    <a:bodyPr/>
                    <a:lstStyle/>
                    <a:p>
                      <a:r>
                        <a:rPr lang="en-US" sz="1300" dirty="0" smtClean="0"/>
                        <a:t>&lt;Auto&gt;</a:t>
                      </a:r>
                      <a:endParaRPr lang="en-US" sz="1300" dirty="0"/>
                    </a:p>
                  </a:txBody>
                  <a:tcPr/>
                </a:tc>
                <a:tc>
                  <a:txBody>
                    <a:bodyPr/>
                    <a:lstStyle/>
                    <a:p>
                      <a:r>
                        <a:rPr lang="en-US" sz="1300" dirty="0" smtClean="0"/>
                        <a:t>&lt;Auto&gt;</a:t>
                      </a:r>
                      <a:endParaRPr lang="en-US" sz="1300" dirty="0"/>
                    </a:p>
                  </a:txBody>
                  <a:tcPr/>
                </a:tc>
                <a:tc>
                  <a:txBody>
                    <a:bodyPr/>
                    <a:lstStyle/>
                    <a:p>
                      <a:r>
                        <a:rPr lang="en-US" sz="1300" dirty="0" smtClean="0"/>
                        <a:t>&lt;Auto&gt;</a:t>
                      </a:r>
                      <a:endParaRPr lang="en-US" sz="13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Total Table 9A to 9O is auto populated</a:t>
                      </a:r>
                      <a:endParaRPr lang="en-US" sz="1300" dirty="0" smtClean="0"/>
                    </a:p>
                  </a:txBody>
                  <a:tcPr/>
                </a:tc>
              </a:tr>
              <a:tr h="1283273">
                <a:tc>
                  <a:txBody>
                    <a:bodyPr/>
                    <a:lstStyle/>
                    <a:p>
                      <a:r>
                        <a:rPr lang="en-US" sz="1300" dirty="0" smtClean="0"/>
                        <a:t>Q</a:t>
                      </a:r>
                      <a:endParaRPr lang="en-US" sz="1300" dirty="0"/>
                    </a:p>
                  </a:txBody>
                  <a:tcPr/>
                </a:tc>
                <a:tc gridSpan="2">
                  <a:txBody>
                    <a:bodyPr/>
                    <a:lstStyle/>
                    <a:p>
                      <a:r>
                        <a:rPr lang="en-US" sz="1300" kern="1200" dirty="0" smtClean="0">
                          <a:solidFill>
                            <a:schemeClr val="dk1"/>
                          </a:solidFill>
                          <a:effectLst/>
                          <a:latin typeface="+mn-lt"/>
                          <a:ea typeface="+mn-ea"/>
                          <a:cs typeface="+mn-cs"/>
                        </a:rPr>
                        <a:t>Total amount paid as declared in Annual Return (GSTR 9) </a:t>
                      </a:r>
                      <a:endParaRPr lang="en-US" sz="1300" dirty="0" smtClean="0"/>
                    </a:p>
                  </a:txBody>
                  <a:tcPr/>
                </a:tc>
                <a:tc hMerge="1">
                  <a:txBody>
                    <a:bodyPr/>
                    <a:lstStyle/>
                    <a:p>
                      <a:endParaRPr lang="en-US"/>
                    </a:p>
                  </a:txBody>
                  <a:tcPr/>
                </a:tc>
                <a:tc gridSpan="2">
                  <a:txBody>
                    <a:bodyPr/>
                    <a:lstStyle/>
                    <a:p>
                      <a:endParaRPr lang="en-US" sz="1300" dirty="0"/>
                    </a:p>
                  </a:txBody>
                  <a:tcPr/>
                </a:tc>
                <a:tc hMerge="1">
                  <a:txBody>
                    <a:bodyPr/>
                    <a:lstStyle/>
                    <a:p>
                      <a:endParaRPr lang="en-US"/>
                    </a:p>
                  </a:txBody>
                  <a:tcPr/>
                </a:tc>
                <a:tc>
                  <a:txBody>
                    <a:bodyPr/>
                    <a:lstStyle/>
                    <a:p>
                      <a:endParaRPr lang="en-US" sz="1300" dirty="0"/>
                    </a:p>
                  </a:txBody>
                  <a:tcPr/>
                </a:tc>
                <a:tc>
                  <a:txBody>
                    <a:bodyPr/>
                    <a:lstStyle/>
                    <a:p>
                      <a:endParaRPr lang="en-US" sz="1300" dirty="0"/>
                    </a:p>
                  </a:txBody>
                  <a:tcPr/>
                </a:tc>
                <a:tc>
                  <a:txBody>
                    <a:bodyPr/>
                    <a:lstStyle/>
                    <a:p>
                      <a:endParaRPr lang="en-US" sz="13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effectLst/>
                          <a:latin typeface="+mn-lt"/>
                          <a:ea typeface="+mn-ea"/>
                          <a:cs typeface="+mn-cs"/>
                        </a:rPr>
                        <a:t>The amount payable as declared in Table 9 of the Annual Return (GSTR9) shall be declared here. It should also contain any differential tax paid on Table 10 or 11 of the Annual Return (GSTR9). </a:t>
                      </a:r>
                      <a:endParaRPr lang="en-US" sz="1600" dirty="0" smtClean="0"/>
                    </a:p>
                  </a:txBody>
                  <a:tcPr/>
                </a:tc>
              </a:tr>
              <a:tr h="310203">
                <a:tc>
                  <a:txBody>
                    <a:bodyPr/>
                    <a:lstStyle/>
                    <a:p>
                      <a:r>
                        <a:rPr lang="en-US" sz="1300" dirty="0" smtClean="0"/>
                        <a:t>R</a:t>
                      </a:r>
                      <a:endParaRPr lang="en-US" sz="1300" dirty="0"/>
                    </a:p>
                  </a:txBody>
                  <a:tcPr/>
                </a:tc>
                <a:tc gridSpan="5">
                  <a:txBody>
                    <a:bodyPr/>
                    <a:lstStyle/>
                    <a:p>
                      <a:r>
                        <a:rPr lang="en-US" sz="1300" kern="1200" dirty="0" smtClean="0">
                          <a:solidFill>
                            <a:schemeClr val="dk1"/>
                          </a:solidFill>
                          <a:effectLst/>
                          <a:latin typeface="+mn-lt"/>
                          <a:ea typeface="+mn-ea"/>
                          <a:cs typeface="+mn-cs"/>
                        </a:rPr>
                        <a:t>Un-reconciled payment of amount </a:t>
                      </a:r>
                      <a:endParaRPr lang="en-US" sz="1300"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gridSpan="2">
                  <a:txBody>
                    <a:bodyPr/>
                    <a:lstStyle/>
                    <a:p>
                      <a:r>
                        <a:rPr lang="en-US" sz="1300" dirty="0" smtClean="0"/>
                        <a:t>PT 1</a:t>
                      </a:r>
                      <a:endParaRPr lang="en-US" sz="1300" dirty="0"/>
                    </a:p>
                  </a:txBody>
                  <a:tcPr/>
                </a:tc>
                <a:tc hMerge="1">
                  <a:txBody>
                    <a:bodyPr/>
                    <a:lstStyle/>
                    <a:p>
                      <a:endParaRPr lang="en-US" dirty="0"/>
                    </a:p>
                  </a:txBody>
                  <a:tcPr/>
                </a:tc>
                <a:tc>
                  <a:txBody>
                    <a:bodyPr/>
                    <a:lstStyle/>
                    <a:p>
                      <a:endParaRPr lang="en-US" sz="1300" dirty="0"/>
                    </a:p>
                  </a:txBody>
                  <a:tcPr/>
                </a:tc>
              </a:tr>
              <a:tr h="712929">
                <a:tc>
                  <a:txBody>
                    <a:bodyPr/>
                    <a:lstStyle/>
                    <a:p>
                      <a:r>
                        <a:rPr lang="en-US" sz="1300" b="1" dirty="0" smtClean="0"/>
                        <a:t>10</a:t>
                      </a:r>
                      <a:endParaRPr lang="en-US" sz="1300" b="1" dirty="0"/>
                    </a:p>
                  </a:txBody>
                  <a:tcPr/>
                </a:tc>
                <a:tc gridSpan="3">
                  <a:txBody>
                    <a:bodyPr/>
                    <a:lstStyle/>
                    <a:p>
                      <a:r>
                        <a:rPr lang="en-US" sz="1300" kern="1200" dirty="0" smtClean="0">
                          <a:solidFill>
                            <a:schemeClr val="dk1"/>
                          </a:solidFill>
                          <a:effectLst/>
                          <a:latin typeface="+mn-lt"/>
                          <a:ea typeface="+mn-ea"/>
                          <a:cs typeface="+mn-cs"/>
                        </a:rPr>
                        <a:t>Reasons for un-reconciled payment of amount </a:t>
                      </a:r>
                      <a:r>
                        <a:rPr lang="mr-IN" sz="1300" kern="1200" dirty="0" smtClean="0">
                          <a:solidFill>
                            <a:schemeClr val="dk1"/>
                          </a:solidFill>
                          <a:effectLst/>
                          <a:latin typeface="+mn-lt"/>
                          <a:ea typeface="+mn-ea"/>
                          <a:cs typeface="+mn-cs"/>
                        </a:rPr>
                        <a:t>…</a:t>
                      </a:r>
                      <a:r>
                        <a:rPr lang="en-US" sz="1300" kern="1200" dirty="0" smtClean="0">
                          <a:solidFill>
                            <a:schemeClr val="dk1"/>
                          </a:solidFill>
                          <a:effectLst/>
                          <a:latin typeface="+mn-lt"/>
                          <a:ea typeface="+mn-ea"/>
                          <a:cs typeface="+mn-cs"/>
                        </a:rPr>
                        <a:t>.ABC</a:t>
                      </a:r>
                      <a:r>
                        <a:rPr lang="mr-IN" sz="1300" kern="1200" dirty="0" smtClean="0">
                          <a:solidFill>
                            <a:schemeClr val="dk1"/>
                          </a:solidFill>
                          <a:effectLst/>
                          <a:latin typeface="+mn-lt"/>
                          <a:ea typeface="+mn-ea"/>
                          <a:cs typeface="+mn-cs"/>
                        </a:rPr>
                        <a:t>…</a:t>
                      </a:r>
                      <a:r>
                        <a:rPr lang="en-US" sz="1300" kern="1200" dirty="0" smtClean="0">
                          <a:solidFill>
                            <a:schemeClr val="dk1"/>
                          </a:solidFill>
                          <a:effectLst/>
                          <a:latin typeface="+mn-lt"/>
                          <a:ea typeface="+mn-ea"/>
                          <a:cs typeface="+mn-cs"/>
                        </a:rPr>
                        <a:t>.</a:t>
                      </a:r>
                      <a:endParaRPr lang="en-US" sz="1300" dirty="0"/>
                    </a:p>
                  </a:txBody>
                  <a:tcPr/>
                </a:tc>
                <a:tc hMerge="1">
                  <a:txBody>
                    <a:bodyPr/>
                    <a:lstStyle/>
                    <a:p>
                      <a:endParaRPr lang="en-US" dirty="0"/>
                    </a:p>
                  </a:txBody>
                  <a:tcPr/>
                </a:tc>
                <a:tc hMerge="1">
                  <a:txBody>
                    <a:bodyPr/>
                    <a:lstStyle/>
                    <a:p>
                      <a:endParaRPr lang="en-US" dirty="0"/>
                    </a:p>
                  </a:txBody>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Reasons for non-reconciliation between payable / liability declared in Table 9P above and the amount payable in Table 9Q shall be specified here. </a:t>
                      </a:r>
                      <a:endParaRPr lang="en-US" sz="1300"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1533002490"/>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 y="54972"/>
          <a:ext cx="12192002" cy="6684966"/>
        </p:xfrm>
        <a:graphic>
          <a:graphicData uri="http://schemas.openxmlformats.org/drawingml/2006/table">
            <a:tbl>
              <a:tblPr firstRow="1" bandRow="1">
                <a:tableStyleId>{D7AC3CCA-C797-4891-BE02-D94E43425B78}</a:tableStyleId>
              </a:tblPr>
              <a:tblGrid>
                <a:gridCol w="716462"/>
                <a:gridCol w="2707985"/>
                <a:gridCol w="850039"/>
                <a:gridCol w="886539"/>
                <a:gridCol w="959263"/>
                <a:gridCol w="1202200"/>
                <a:gridCol w="935044"/>
                <a:gridCol w="3934470"/>
              </a:tblGrid>
              <a:tr h="0">
                <a:tc>
                  <a:txBody>
                    <a:bodyPr/>
                    <a:lstStyle/>
                    <a:p>
                      <a:r>
                        <a:rPr lang="en-US" dirty="0" smtClean="0"/>
                        <a:t>11</a:t>
                      </a:r>
                      <a:endParaRPr lang="en-US" dirty="0"/>
                    </a:p>
                  </a:txBody>
                  <a:tcPr/>
                </a:tc>
                <a:tc gridSpan="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PT III </a:t>
                      </a:r>
                      <a:r>
                        <a:rPr lang="en-US" sz="1800" b="1" kern="1200" dirty="0" smtClean="0">
                          <a:solidFill>
                            <a:schemeClr val="dk1"/>
                          </a:solidFill>
                          <a:effectLst/>
                          <a:latin typeface="+mn-lt"/>
                          <a:ea typeface="+mn-ea"/>
                          <a:cs typeface="+mn-cs"/>
                        </a:rPr>
                        <a:t>Additional amount payable but not paid (due to reasons specified under Tables 6,8 and 10 above) </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dk1"/>
                          </a:solidFill>
                          <a:effectLst/>
                          <a:latin typeface="+mn-lt"/>
                          <a:ea typeface="+mn-ea"/>
                          <a:cs typeface="+mn-cs"/>
                        </a:rPr>
                        <a:t>(Any amount which is payable due to reasons specified under Table 6, 8 and 10 above shall be declared here.)</a:t>
                      </a:r>
                      <a:r>
                        <a:rPr lang="en-US" sz="1800" b="1" kern="1200" dirty="0" smtClean="0">
                          <a:solidFill>
                            <a:schemeClr val="dk1"/>
                          </a:solidFill>
                          <a:effectLst/>
                          <a:latin typeface="+mn-lt"/>
                          <a:ea typeface="+mn-ea"/>
                          <a:cs typeface="+mn-cs"/>
                        </a:rPr>
                        <a:t>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339463">
                <a:tc>
                  <a:txBody>
                    <a:bodyPr/>
                    <a:lstStyle/>
                    <a:p>
                      <a:endParaRPr lang="en-US" sz="1400" dirty="0"/>
                    </a:p>
                  </a:txBody>
                  <a:tcPr/>
                </a:tc>
                <a:tc>
                  <a:txBody>
                    <a:bodyPr/>
                    <a:lstStyle/>
                    <a:p>
                      <a:r>
                        <a:rPr lang="en-US" sz="1400" dirty="0" smtClean="0"/>
                        <a:t>Description</a:t>
                      </a:r>
                      <a:endParaRPr lang="en-US" sz="1400" dirty="0"/>
                    </a:p>
                  </a:txBody>
                  <a:tcPr/>
                </a:tc>
                <a:tc>
                  <a:txBody>
                    <a:bodyPr/>
                    <a:lstStyle/>
                    <a:p>
                      <a:r>
                        <a:rPr lang="en-US" sz="1400" dirty="0" smtClean="0"/>
                        <a:t>Taxable Value</a:t>
                      </a:r>
                      <a:endParaRPr lang="en-US" sz="1400" dirty="0"/>
                    </a:p>
                  </a:txBody>
                  <a:tcPr/>
                </a:tc>
                <a:tc>
                  <a:txBody>
                    <a:bodyPr/>
                    <a:lstStyle/>
                    <a:p>
                      <a:r>
                        <a:rPr lang="en-US" sz="1400" dirty="0" smtClean="0"/>
                        <a:t>Central Tax</a:t>
                      </a:r>
                      <a:endParaRPr lang="en-US" sz="1400" dirty="0"/>
                    </a:p>
                  </a:txBody>
                  <a:tcPr/>
                </a:tc>
                <a:tc>
                  <a:txBody>
                    <a:bodyPr/>
                    <a:lstStyle/>
                    <a:p>
                      <a:r>
                        <a:rPr lang="en-US" sz="1400" dirty="0" smtClean="0"/>
                        <a:t>State Tax/ UT</a:t>
                      </a:r>
                      <a:endParaRPr lang="en-US" sz="1400" dirty="0"/>
                    </a:p>
                  </a:txBody>
                  <a:tcPr/>
                </a:tc>
                <a:tc>
                  <a:txBody>
                    <a:bodyPr/>
                    <a:lstStyle/>
                    <a:p>
                      <a:r>
                        <a:rPr lang="en-US" sz="1400" dirty="0" smtClean="0"/>
                        <a:t>Integrated</a:t>
                      </a:r>
                      <a:r>
                        <a:rPr lang="en-US" sz="1400" baseline="0" dirty="0" smtClean="0"/>
                        <a:t> </a:t>
                      </a:r>
                    </a:p>
                    <a:p>
                      <a:r>
                        <a:rPr lang="en-US" sz="1400" baseline="0" dirty="0" smtClean="0"/>
                        <a:t>Tax</a:t>
                      </a:r>
                      <a:endParaRPr lang="en-US" sz="1400" dirty="0"/>
                    </a:p>
                  </a:txBody>
                  <a:tcPr/>
                </a:tc>
                <a:tc>
                  <a:txBody>
                    <a:bodyPr/>
                    <a:lstStyle/>
                    <a:p>
                      <a:r>
                        <a:rPr lang="en-US" sz="1400" dirty="0" err="1" smtClean="0"/>
                        <a:t>Cess</a:t>
                      </a:r>
                      <a:endParaRPr lang="en-US" sz="1400" dirty="0"/>
                    </a:p>
                  </a:txBody>
                  <a:tcPr/>
                </a:tc>
                <a:tc>
                  <a:txBody>
                    <a:bodyPr/>
                    <a:lstStyle/>
                    <a:p>
                      <a:endParaRPr lang="en-US" sz="1400" dirty="0"/>
                    </a:p>
                  </a:txBody>
                  <a:tcPr/>
                </a:tc>
              </a:tr>
              <a:tr h="537524">
                <a:tc>
                  <a:txBody>
                    <a:bodyPr/>
                    <a:lstStyle/>
                    <a:p>
                      <a:endParaRPr lang="en-US" sz="1400" dirty="0"/>
                    </a:p>
                  </a:txBody>
                  <a:tcPr/>
                </a:tc>
                <a:tc>
                  <a:txBody>
                    <a:bodyPr/>
                    <a:lstStyle/>
                    <a:p>
                      <a:r>
                        <a:rPr lang="en-US" sz="1400" dirty="0" smtClean="0"/>
                        <a:t>1</a:t>
                      </a:r>
                      <a:endParaRPr lang="en-US" sz="1400" dirty="0"/>
                    </a:p>
                  </a:txBody>
                  <a:tcPr/>
                </a:tc>
                <a:tc>
                  <a:txBody>
                    <a:bodyPr/>
                    <a:lstStyle/>
                    <a:p>
                      <a:r>
                        <a:rPr lang="en-US" sz="1400" dirty="0" smtClean="0"/>
                        <a:t>2</a:t>
                      </a:r>
                      <a:endParaRPr lang="en-US" sz="1400" dirty="0"/>
                    </a:p>
                  </a:txBody>
                  <a:tcPr/>
                </a:tc>
                <a:tc>
                  <a:txBody>
                    <a:bodyPr/>
                    <a:lstStyle/>
                    <a:p>
                      <a:r>
                        <a:rPr lang="en-US" sz="1400" dirty="0" smtClean="0"/>
                        <a:t>3</a:t>
                      </a:r>
                      <a:endParaRPr lang="en-US" sz="1400" dirty="0"/>
                    </a:p>
                  </a:txBody>
                  <a:tcPr/>
                </a:tc>
                <a:tc>
                  <a:txBody>
                    <a:bodyPr/>
                    <a:lstStyle/>
                    <a:p>
                      <a:r>
                        <a:rPr lang="en-US" sz="1400" dirty="0" smtClean="0"/>
                        <a:t>4</a:t>
                      </a:r>
                      <a:endParaRPr lang="en-US" sz="1400" dirty="0"/>
                    </a:p>
                  </a:txBody>
                  <a:tcPr/>
                </a:tc>
                <a:tc>
                  <a:txBody>
                    <a:bodyPr/>
                    <a:lstStyle/>
                    <a:p>
                      <a:r>
                        <a:rPr lang="en-US" sz="1400" dirty="0" smtClean="0"/>
                        <a:t>5</a:t>
                      </a:r>
                      <a:endParaRPr lang="en-US" sz="1400" dirty="0"/>
                    </a:p>
                  </a:txBody>
                  <a:tcPr/>
                </a:tc>
                <a:tc>
                  <a:txBody>
                    <a:bodyPr/>
                    <a:lstStyle/>
                    <a:p>
                      <a:r>
                        <a:rPr lang="en-US" sz="1400" dirty="0" smtClean="0"/>
                        <a:t>6</a:t>
                      </a:r>
                      <a:endParaRPr lang="en-US" sz="1400" dirty="0"/>
                    </a:p>
                  </a:txBody>
                  <a:tcPr/>
                </a:tc>
                <a:tc>
                  <a:txBody>
                    <a:bodyPr/>
                    <a:lstStyle/>
                    <a:p>
                      <a:endParaRPr lang="en-US" sz="1400" dirty="0"/>
                    </a:p>
                  </a:txBody>
                  <a:tcPr/>
                </a:tc>
              </a:tr>
              <a:tr h="339463">
                <a:tc>
                  <a:txBody>
                    <a:bodyPr/>
                    <a:lstStyle/>
                    <a:p>
                      <a:endParaRPr lang="en-US"/>
                    </a:p>
                  </a:txBody>
                  <a:tcPr/>
                </a:tc>
                <a:tc>
                  <a:txBody>
                    <a:bodyPr/>
                    <a:lstStyle/>
                    <a:p>
                      <a:r>
                        <a:rPr lang="en-US" dirty="0" smtClean="0"/>
                        <a:t>5%</a:t>
                      </a:r>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39463">
                <a:tc>
                  <a:txBody>
                    <a:bodyPr/>
                    <a:lstStyle/>
                    <a:p>
                      <a:endParaRPr lang="en-US" sz="1400" dirty="0"/>
                    </a:p>
                  </a:txBody>
                  <a:tcPr/>
                </a:tc>
                <a:tc>
                  <a:txBody>
                    <a:bodyPr/>
                    <a:lstStyle/>
                    <a:p>
                      <a:r>
                        <a:rPr lang="en-US" dirty="0" smtClean="0"/>
                        <a:t>12%</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rowSpan="7">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r h="339463">
                <a:tc>
                  <a:txBody>
                    <a:bodyPr/>
                    <a:lstStyle/>
                    <a:p>
                      <a:endParaRPr lang="en-US" sz="1400" dirty="0"/>
                    </a:p>
                  </a:txBody>
                  <a:tcPr/>
                </a:tc>
                <a:tc>
                  <a:txBody>
                    <a:bodyPr/>
                    <a:lstStyle/>
                    <a:p>
                      <a:r>
                        <a:rPr lang="en-US" dirty="0" smtClean="0"/>
                        <a:t>18%</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a:txBody>
                    <a:bodyPr/>
                    <a:lstStyle/>
                    <a:p>
                      <a:r>
                        <a:rPr lang="en-US" dirty="0" smtClean="0"/>
                        <a:t>28%</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a:txBody>
                    <a:bodyPr/>
                    <a:lstStyle/>
                    <a:p>
                      <a:r>
                        <a:rPr lang="en-US" dirty="0" smtClean="0"/>
                        <a:t>3%</a:t>
                      </a:r>
                      <a:endParaRPr lang="en-US" dirty="0"/>
                    </a:p>
                  </a:txBody>
                  <a:tcPr/>
                </a:tc>
                <a:tc>
                  <a:txBody>
                    <a:bodyPr/>
                    <a:lstStyle/>
                    <a:p>
                      <a:endParaRPr lang="en-US" dirty="0" smtClean="0"/>
                    </a:p>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a:txBody>
                    <a:bodyPr/>
                    <a:lstStyle/>
                    <a:p>
                      <a:r>
                        <a:rPr lang="en-US" dirty="0" smtClean="0"/>
                        <a:t>.25%</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a:txBody>
                    <a:bodyPr/>
                    <a:lstStyle/>
                    <a:p>
                      <a:r>
                        <a:rPr lang="en-US" dirty="0" smtClean="0"/>
                        <a:t>.10%</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gridSpan="2">
                  <a:txBody>
                    <a:bodyPr/>
                    <a:lstStyle/>
                    <a:p>
                      <a:r>
                        <a:rPr lang="en-US" dirty="0" smtClean="0"/>
                        <a:t>Interest</a:t>
                      </a:r>
                      <a:endParaRPr lang="en-US" dirty="0"/>
                    </a:p>
                  </a:txBody>
                  <a:tcPr/>
                </a:tc>
                <a:tc hMerge="1">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39463">
                <a:tc>
                  <a:txBody>
                    <a:bodyPr/>
                    <a:lstStyle/>
                    <a:p>
                      <a:endParaRPr lang="en-US" sz="1400" dirty="0"/>
                    </a:p>
                  </a:txBody>
                  <a:tcPr/>
                </a:tc>
                <a:tc gridSpan="2">
                  <a:txBody>
                    <a:bodyPr/>
                    <a:lstStyle/>
                    <a:p>
                      <a:r>
                        <a:rPr lang="en-US" dirty="0" smtClean="0"/>
                        <a:t>Late Fee</a:t>
                      </a:r>
                      <a:endParaRPr lang="en-US" dirty="0"/>
                    </a:p>
                  </a:txBody>
                  <a:tcPr/>
                </a:tc>
                <a:tc hMerge="1">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r h="508642">
                <a:tc>
                  <a:txBody>
                    <a:bodyPr/>
                    <a:lstStyle/>
                    <a:p>
                      <a:endParaRPr lang="en-US" sz="1400" dirty="0"/>
                    </a:p>
                  </a:txBody>
                  <a:tcPr/>
                </a:tc>
                <a:tc gridSpan="2">
                  <a:txBody>
                    <a:bodyPr/>
                    <a:lstStyle/>
                    <a:p>
                      <a:r>
                        <a:rPr lang="en-US" sz="1800" kern="1200" dirty="0" smtClean="0">
                          <a:solidFill>
                            <a:schemeClr val="dk1"/>
                          </a:solidFill>
                          <a:latin typeface="+mn-lt"/>
                          <a:ea typeface="+mn-ea"/>
                          <a:cs typeface="+mn-cs"/>
                        </a:rPr>
                        <a:t>Penalty</a:t>
                      </a:r>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r h="508642">
                <a:tc>
                  <a:txBody>
                    <a:bodyPr/>
                    <a:lstStyle/>
                    <a:p>
                      <a:endParaRPr lang="en-US" sz="14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Others( Please Specify)</a:t>
                      </a:r>
                    </a:p>
                    <a:p>
                      <a:endParaRPr lang="en-US" sz="1800" kern="1200" dirty="0" smtClean="0">
                        <a:solidFill>
                          <a:schemeClr val="dk1"/>
                        </a:solidFill>
                        <a:latin typeface="+mn-lt"/>
                        <a:ea typeface="+mn-ea"/>
                        <a:cs typeface="+mn-cs"/>
                      </a:endParaRPr>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bl>
          </a:graphicData>
        </a:graphic>
      </p:graphicFrame>
    </p:spTree>
    <p:extLst>
      <p:ext uri="{BB962C8B-B14F-4D97-AF65-F5344CB8AC3E}">
        <p14:creationId xmlns:p14="http://schemas.microsoft.com/office/powerpoint/2010/main" val="1616123878"/>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896" y="104172"/>
            <a:ext cx="11748304" cy="6632294"/>
          </a:xfrm>
          <a:solidFill>
            <a:schemeClr val="bg2"/>
          </a:solidFill>
        </p:spPr>
        <p:style>
          <a:lnRef idx="2">
            <a:schemeClr val="dk1"/>
          </a:lnRef>
          <a:fillRef idx="1">
            <a:schemeClr val="lt1"/>
          </a:fillRef>
          <a:effectRef idx="0">
            <a:schemeClr val="dk1"/>
          </a:effectRef>
          <a:fontRef idx="minor">
            <a:schemeClr val="dk1"/>
          </a:fontRef>
        </p:style>
        <p:txBody>
          <a:bodyPr anchor="ctr">
            <a:normAutofit/>
          </a:bodyPr>
          <a:lstStyle/>
          <a:p>
            <a:pPr marL="0" indent="0" algn="ctr">
              <a:buNone/>
            </a:pPr>
            <a:r>
              <a:rPr lang="en-US" b="1" dirty="0" smtClean="0"/>
              <a:t>Pt-IV</a:t>
            </a:r>
          </a:p>
          <a:p>
            <a:pPr marL="0" indent="0" algn="ctr">
              <a:buNone/>
            </a:pPr>
            <a:r>
              <a:rPr lang="en-US" b="1" dirty="0" smtClean="0"/>
              <a:t> </a:t>
            </a:r>
            <a:r>
              <a:rPr lang="en-US" dirty="0" smtClean="0"/>
              <a:t>Reconciliation of Input Tax Credit</a:t>
            </a:r>
          </a:p>
        </p:txBody>
      </p:sp>
    </p:spTree>
    <p:extLst>
      <p:ext uri="{BB962C8B-B14F-4D97-AF65-F5344CB8AC3E}">
        <p14:creationId xmlns:p14="http://schemas.microsoft.com/office/powerpoint/2010/main" val="5958757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0" y="0"/>
          <a:ext cx="12192000" cy="6763011"/>
        </p:xfrm>
        <a:graphic>
          <a:graphicData uri="http://schemas.openxmlformats.org/drawingml/2006/table">
            <a:tbl>
              <a:tblPr firstRow="1" bandRow="1">
                <a:tableStyleId>{D7AC3CCA-C797-4891-BE02-D94E43425B78}</a:tableStyleId>
              </a:tblPr>
              <a:tblGrid>
                <a:gridCol w="474562"/>
                <a:gridCol w="4280318"/>
                <a:gridCol w="219456"/>
                <a:gridCol w="522155"/>
                <a:gridCol w="6695509"/>
              </a:tblGrid>
              <a:tr h="496476">
                <a:tc>
                  <a:txBody>
                    <a:bodyPr/>
                    <a:lstStyle/>
                    <a:p>
                      <a:r>
                        <a:rPr lang="en-US" sz="1500" dirty="0" smtClean="0"/>
                        <a:t>12</a:t>
                      </a:r>
                      <a:endParaRPr lang="en-US" sz="1500" dirty="0"/>
                    </a:p>
                  </a:txBody>
                  <a:tcPr/>
                </a:tc>
                <a:tc gridSpan="4">
                  <a:txBody>
                    <a:bodyPr/>
                    <a:lstStyle/>
                    <a:p>
                      <a:r>
                        <a:rPr lang="en-US" sz="1800" b="1" kern="1200" dirty="0" smtClean="0">
                          <a:solidFill>
                            <a:schemeClr val="dk1"/>
                          </a:solidFill>
                          <a:effectLst/>
                          <a:latin typeface="+mn-lt"/>
                          <a:ea typeface="+mn-ea"/>
                          <a:cs typeface="+mn-cs"/>
                        </a:rPr>
                        <a:t>Pt. IV      Reconciliation of Input Tax Credit (ITC) </a:t>
                      </a:r>
                      <a:endParaRPr lang="en-US" sz="1600"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11463">
                <a:tc>
                  <a:txBody>
                    <a:bodyPr/>
                    <a:lstStyle/>
                    <a:p>
                      <a:r>
                        <a:rPr lang="en-US" sz="1500" dirty="0" smtClean="0"/>
                        <a:t>A</a:t>
                      </a:r>
                      <a:endParaRPr lang="en-US" sz="1500" dirty="0"/>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700" kern="1200" dirty="0" smtClean="0">
                          <a:solidFill>
                            <a:schemeClr val="dk1"/>
                          </a:solidFill>
                          <a:effectLst/>
                          <a:latin typeface="+mn-lt"/>
                          <a:ea typeface="+mn-ea"/>
                          <a:cs typeface="+mn-cs"/>
                        </a:rPr>
                        <a:t>ITC availed as per audited Annual Financial Statement for the State/ UT (For multi-GSTIN units under same PAN this should be derived from books of accounts) </a:t>
                      </a:r>
                      <a:endParaRPr lang="en-US" sz="1700" dirty="0" smtClean="0"/>
                    </a:p>
                  </a:txBody>
                  <a:tcPr/>
                </a:tc>
                <a:tc hMerge="1">
                  <a:txBody>
                    <a:bodyPr/>
                    <a:lstStyle/>
                    <a:p>
                      <a:endParaRPr lang="en-US" sz="1500" b="1" dirty="0"/>
                    </a:p>
                  </a:txBody>
                  <a:tcPr anchor="ctr"/>
                </a:tc>
                <a:tc hMerge="1">
                  <a:txBody>
                    <a:bodyPr/>
                    <a:lstStyle/>
                    <a:p>
                      <a:pPr algn="ctr" rtl="0" fontAlgn="ctr"/>
                      <a:endParaRPr lang="en-US" sz="1500" b="0" i="0" u="none" strike="noStrike" dirty="0">
                        <a:solidFill>
                          <a:srgbClr val="000000"/>
                        </a:solidFill>
                        <a:effectLst/>
                        <a:latin typeface="Calibri" charset="0"/>
                      </a:endParaRPr>
                    </a:p>
                  </a:txBody>
                  <a:tcPr marL="12700" marR="12700" marT="1270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availed (after reversals) as per the audited Annual Financial Statement shall be declared here. </a:t>
                      </a:r>
                      <a:endParaRPr lang="en-US" sz="1600" dirty="0" smtClean="0"/>
                    </a:p>
                    <a:p>
                      <a:pPr algn="l" rtl="0" fontAlgn="ctr"/>
                      <a:endParaRPr lang="en-US" sz="1500" b="0" i="0" u="none" strike="noStrike" dirty="0">
                        <a:solidFill>
                          <a:srgbClr val="000000"/>
                        </a:solidFill>
                        <a:effectLst/>
                        <a:latin typeface="Calibri" charset="0"/>
                      </a:endParaRPr>
                    </a:p>
                  </a:txBody>
                  <a:tcPr marL="12700" marR="12700" marT="12700" marB="0" anchor="ctr"/>
                </a:tc>
              </a:tr>
              <a:tr h="1325153">
                <a:tc>
                  <a:txBody>
                    <a:bodyPr/>
                    <a:lstStyle/>
                    <a:p>
                      <a:r>
                        <a:rPr lang="en-US" sz="1500" dirty="0" smtClean="0"/>
                        <a:t>B</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booked in earlier Financial Years claimed in current Financial Year </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ctr" rtl="0" fontAlgn="ctr"/>
                      <a:endParaRPr lang="en-US" sz="1500" b="0" i="0" u="none" strike="noStrike" dirty="0">
                        <a:solidFill>
                          <a:srgbClr val="000000"/>
                        </a:solidFill>
                        <a:effectLst/>
                        <a:latin typeface="Calibri" charset="0"/>
                      </a:endParaRPr>
                    </a:p>
                  </a:txBody>
                  <a:tcPr marL="12700" marR="12700" marT="1270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Any ITC which was booked in the audited Annual Financial Statement of earlier financial year(s) but availed in the ITC ledger in the financial year for which the reconciliation statement is being filed for shall be declared here. This shall include transitional credit which was booked in earlier years but availed during Financial Year 2017-18. </a:t>
                      </a:r>
                      <a:endParaRPr lang="en-US" sz="1600" dirty="0" smtClean="0"/>
                    </a:p>
                  </a:txBody>
                  <a:tcPr marL="12700" marR="12700" marT="12700" marB="0" anchor="ctr"/>
                </a:tc>
              </a:tr>
              <a:tr h="819598">
                <a:tc>
                  <a:txBody>
                    <a:bodyPr/>
                    <a:lstStyle/>
                    <a:p>
                      <a:r>
                        <a:rPr lang="en-US" sz="1500" dirty="0" smtClean="0"/>
                        <a:t>C</a:t>
                      </a:r>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booked in current Financial Year to be claimed in subsequent Financial Years </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t>-</a:t>
                      </a:r>
                    </a:p>
                    <a:p>
                      <a:endParaRPr lang="en-US" sz="1500" b="1" dirty="0"/>
                    </a:p>
                  </a:txBody>
                  <a:tcPr/>
                </a:tc>
                <a:tc>
                  <a:txBody>
                    <a:bodyPr/>
                    <a:lstStyle/>
                    <a:p>
                      <a:pPr algn="ctr" rtl="0" fontAlgn="ctr"/>
                      <a:endParaRPr lang="en-US" sz="1500" b="0" i="0" u="none" strike="noStrike" dirty="0">
                        <a:solidFill>
                          <a:srgbClr val="000000"/>
                        </a:solidFill>
                        <a:effectLst/>
                        <a:latin typeface="Calibri" charset="0"/>
                      </a:endParaRPr>
                    </a:p>
                  </a:txBody>
                  <a:tcPr marL="12700" marR="12700" marT="1270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Any ITC which has been booked in the audited Annual Financial Statement of the current FY but the same has not been credited to the ITC ledger for the said financial year shall be declared here. </a:t>
                      </a:r>
                      <a:endParaRPr lang="en-US" sz="1600" dirty="0" smtClean="0"/>
                    </a:p>
                  </a:txBody>
                  <a:tcPr marL="12700" marR="12700" marT="12700" marB="0" anchor="ctr"/>
                </a:tc>
              </a:tr>
              <a:tr h="924097">
                <a:tc>
                  <a:txBody>
                    <a:bodyPr/>
                    <a:lstStyle/>
                    <a:p>
                      <a:r>
                        <a:rPr lang="en-US" sz="1500" dirty="0" smtClean="0"/>
                        <a:t>D</a:t>
                      </a:r>
                      <a:endParaRPr lang="en-US" sz="15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availed as per audited financial statements or books of account(A+B-C)</a:t>
                      </a:r>
                      <a:endParaRPr lang="en-US" sz="1600" dirty="0" smtClean="0"/>
                    </a:p>
                  </a:txBody>
                  <a:tcPr/>
                </a:tc>
                <a:tc hMerge="1">
                  <a:txBody>
                    <a:bodyPr/>
                    <a:lstStyle/>
                    <a:p>
                      <a:endParaRPr lang="en-US" sz="1500" b="1" dirty="0"/>
                    </a:p>
                  </a:txBody>
                  <a:tcPr/>
                </a:tc>
                <a:tc>
                  <a:txBody>
                    <a:bodyPr/>
                    <a:lstStyle/>
                    <a:p>
                      <a:pPr algn="ctr" rtl="0" fontAlgn="ctr"/>
                      <a:r>
                        <a:rPr lang="en-US" sz="1500" b="0" i="0" u="none" strike="noStrike" dirty="0" smtClean="0">
                          <a:solidFill>
                            <a:srgbClr val="000000"/>
                          </a:solidFill>
                          <a:effectLst/>
                          <a:latin typeface="Calibri" charset="0"/>
                        </a:rPr>
                        <a:t>AUTO</a:t>
                      </a:r>
                      <a:endParaRPr lang="en-US" sz="1500" b="0" i="0" u="none" strike="noStrike" dirty="0">
                        <a:solidFill>
                          <a:srgbClr val="000000"/>
                        </a:solidFill>
                        <a:effectLst/>
                        <a:latin typeface="Calibri" charset="0"/>
                      </a:endParaRPr>
                    </a:p>
                  </a:txBody>
                  <a:tcPr marL="12700" marR="12700" marT="1270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availed as per audited Annual Financial Statement or books of accounts as derived from values declared in Table 12A, 12B and 12C above will be auto-populated here. </a:t>
                      </a:r>
                      <a:endParaRPr lang="en-US" sz="1600" dirty="0" smtClean="0"/>
                    </a:p>
                  </a:txBody>
                  <a:tcPr marL="12700" marR="12700" marT="12700" marB="0" anchor="ctr"/>
                </a:tc>
              </a:tr>
              <a:tr h="583554">
                <a:tc>
                  <a:txBody>
                    <a:bodyPr/>
                    <a:lstStyle/>
                    <a:p>
                      <a:r>
                        <a:rPr lang="en-US" sz="1500" dirty="0" smtClean="0"/>
                        <a:t>E</a:t>
                      </a:r>
                      <a:endParaRPr lang="en-US" sz="15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ITC claimed in Annual Return (GSTR9) </a:t>
                      </a:r>
                      <a:endParaRPr lang="en-US" sz="1600" dirty="0" smtClean="0"/>
                    </a:p>
                    <a:p>
                      <a:endParaRPr lang="en-US" sz="1600" dirty="0"/>
                    </a:p>
                  </a:txBody>
                  <a:tcPr/>
                </a:tc>
                <a:tc hMerge="1">
                  <a:txBody>
                    <a:bodyPr/>
                    <a:lstStyle/>
                    <a:p>
                      <a:endParaRPr lang="en-US" sz="1500" b="1" dirty="0"/>
                    </a:p>
                  </a:txBody>
                  <a:tcPr/>
                </a:tc>
                <a:tc>
                  <a:txBody>
                    <a:bodyPr/>
                    <a:lstStyle/>
                    <a:p>
                      <a:pPr algn="ctr" rtl="0" fontAlgn="ctr"/>
                      <a:endParaRPr lang="en-US" sz="1500" b="0" i="0" u="none" strike="noStrike" dirty="0">
                        <a:solidFill>
                          <a:srgbClr val="000000"/>
                        </a:solidFill>
                        <a:effectLst/>
                        <a:latin typeface="Calibri" charset="0"/>
                      </a:endParaRPr>
                    </a:p>
                  </a:txBody>
                  <a:tcPr marL="12700" marR="12700" marT="1270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Net ITC available for utilization as declared in Table 7J of Annual Return (GSTR9) shall be declared here. </a:t>
                      </a:r>
                      <a:endParaRPr lang="en-US" sz="1600" dirty="0" smtClean="0"/>
                    </a:p>
                  </a:txBody>
                  <a:tcPr marL="12700" marR="12700" marT="12700" marB="0" anchor="ctr"/>
                </a:tc>
              </a:tr>
              <a:tr h="328812">
                <a:tc>
                  <a:txBody>
                    <a:bodyPr/>
                    <a:lstStyle/>
                    <a:p>
                      <a:r>
                        <a:rPr lang="en-US" sz="1500" dirty="0" smtClean="0"/>
                        <a:t>F</a:t>
                      </a:r>
                      <a:endParaRPr lang="en-US" sz="1500" dirty="0"/>
                    </a:p>
                  </a:txBody>
                  <a:tcPr/>
                </a:tc>
                <a:tc gridSpan="2">
                  <a:txBody>
                    <a:bodyPr/>
                    <a:lstStyle/>
                    <a:p>
                      <a:r>
                        <a:rPr lang="en-US" sz="1800" kern="1200" dirty="0" smtClean="0">
                          <a:solidFill>
                            <a:schemeClr val="dk1"/>
                          </a:solidFill>
                          <a:effectLst/>
                          <a:latin typeface="+mn-lt"/>
                          <a:ea typeface="+mn-ea"/>
                          <a:cs typeface="+mn-cs"/>
                        </a:rPr>
                        <a:t>Un-reconciled ITC </a:t>
                      </a:r>
                      <a:endParaRPr lang="en-US" dirty="0"/>
                    </a:p>
                  </a:txBody>
                  <a:tcPr/>
                </a:tc>
                <a:tc hMerge="1">
                  <a:txBody>
                    <a:bodyPr/>
                    <a:lstStyle/>
                    <a:p>
                      <a:endParaRPr lang="en-US" sz="1500" b="1" dirty="0"/>
                    </a:p>
                  </a:txBody>
                  <a:tcPr/>
                </a:tc>
                <a:tc>
                  <a:txBody>
                    <a:bodyPr/>
                    <a:lstStyle/>
                    <a:p>
                      <a:pPr algn="ctr" rtl="0" fontAlgn="ctr"/>
                      <a:r>
                        <a:rPr lang="en-US" sz="1500" b="1" i="0" u="none" strike="noStrike" dirty="0" smtClean="0">
                          <a:solidFill>
                            <a:srgbClr val="000000"/>
                          </a:solidFill>
                          <a:effectLst/>
                          <a:latin typeface="Calibri" charset="0"/>
                        </a:rPr>
                        <a:t>ITC 1</a:t>
                      </a:r>
                      <a:endParaRPr lang="en-US" sz="1500" b="1" i="0" u="none" strike="noStrike" dirty="0">
                        <a:solidFill>
                          <a:srgbClr val="000000"/>
                        </a:solidFill>
                        <a:effectLst/>
                        <a:latin typeface="Calibri" charset="0"/>
                      </a:endParaRPr>
                    </a:p>
                  </a:txBody>
                  <a:tcPr marL="12700" marR="12700" marT="12700" marB="0" anchor="ctr"/>
                </a:tc>
                <a:tc>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875330">
                <a:tc>
                  <a:txBody>
                    <a:bodyPr/>
                    <a:lstStyle/>
                    <a:p>
                      <a:r>
                        <a:rPr lang="en-US" sz="1500" b="1" dirty="0" smtClean="0"/>
                        <a:t>13</a:t>
                      </a:r>
                      <a:endParaRPr lang="en-US" sz="1500" b="1" dirty="0"/>
                    </a:p>
                  </a:txBody>
                  <a:tcPr/>
                </a:tc>
                <a:tc gridSpan="3">
                  <a:txBody>
                    <a:bodyPr/>
                    <a:lstStyle/>
                    <a:p>
                      <a:pPr algn="ctr"/>
                      <a:r>
                        <a:rPr lang="en-US" sz="1800" kern="1200" dirty="0" smtClean="0">
                          <a:solidFill>
                            <a:schemeClr val="dk1"/>
                          </a:solidFill>
                          <a:effectLst/>
                          <a:latin typeface="+mn-lt"/>
                          <a:ea typeface="+mn-ea"/>
                          <a:cs typeface="+mn-cs"/>
                        </a:rPr>
                        <a:t>Reasons for Un - Reconciled difference in ITC </a:t>
                      </a:r>
                      <a:endParaRPr lang="en-US" dirty="0"/>
                    </a:p>
                  </a:txBody>
                  <a:tcPr/>
                </a:tc>
                <a:tc hMerge="1">
                  <a:txBody>
                    <a:bodyPr/>
                    <a:lstStyle/>
                    <a:p>
                      <a:endParaRPr lang="en-US" sz="1500" b="1" dirty="0">
                        <a:solidFill>
                          <a:srgbClr val="FF0000"/>
                        </a:solidFill>
                      </a:endParaRPr>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500" kern="1200" baseline="0" dirty="0">
                        <a:solidFill>
                          <a:srgbClr val="FF0000"/>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Reasons for non-reconciliation of ITC as per audited Annual Financial Statement or books of account (Table 12D) and the net ITC (Table12E) availed in the Annual Return (GSTR9) shall be </a:t>
                      </a:r>
                      <a:endParaRPr lang="en-US" dirty="0" smtClean="0"/>
                    </a:p>
                  </a:txBody>
                  <a:tcPr/>
                </a:tc>
              </a:tr>
              <a:tr h="364038">
                <a:tc>
                  <a:txBody>
                    <a:bodyPr/>
                    <a:lstStyle/>
                    <a:p>
                      <a:r>
                        <a:rPr lang="en-US" sz="1000" dirty="0" smtClean="0"/>
                        <a:t>ABC</a:t>
                      </a:r>
                      <a:endParaRPr lang="en-US" sz="10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dirty="0" smtClean="0"/>
                        <a:t>Reason</a:t>
                      </a:r>
                      <a:r>
                        <a:rPr lang="en-US" sz="1500" baseline="0" dirty="0" smtClean="0"/>
                        <a:t> 1, 2,3</a:t>
                      </a:r>
                      <a:endParaRPr lang="en-US" sz="1500" dirty="0" smtClean="0"/>
                    </a:p>
                  </a:txBody>
                  <a:tcPr/>
                </a:tc>
                <a:tc hMerge="1">
                  <a:txBody>
                    <a:bodyPr/>
                    <a:lstStyle/>
                    <a:p>
                      <a:endParaRPr lang="en-US" sz="1500" b="1" dirty="0">
                        <a:solidFill>
                          <a:srgbClr val="FF0000"/>
                        </a:solidFill>
                      </a:endParaRPr>
                    </a:p>
                  </a:txBody>
                  <a:tcPr/>
                </a:tc>
                <a:tc gridSpan="2">
                  <a:txBody>
                    <a:bodyPr/>
                    <a:lstStyle/>
                    <a:p>
                      <a:pPr algn="l" rtl="0" fontAlgn="ctr"/>
                      <a:r>
                        <a:rPr lang="en-US" sz="1500" b="0" i="0" u="none" strike="noStrike" dirty="0">
                          <a:solidFill>
                            <a:srgbClr val="000000"/>
                          </a:solidFill>
                          <a:effectLst/>
                          <a:latin typeface="Calibri" charset="0"/>
                        </a:rPr>
                        <a:t>Only reason for amount shown in </a:t>
                      </a:r>
                      <a:r>
                        <a:rPr lang="en-US" sz="1500" b="0" i="0" u="none" strike="noStrike" dirty="0" smtClean="0">
                          <a:solidFill>
                            <a:srgbClr val="000000"/>
                          </a:solidFill>
                          <a:effectLst/>
                          <a:latin typeface="Calibri" charset="0"/>
                        </a:rPr>
                        <a:t>‘</a:t>
                      </a:r>
                      <a:r>
                        <a:rPr lang="en-US" sz="1500" b="1" i="0" u="none" strike="noStrike" dirty="0" smtClean="0">
                          <a:solidFill>
                            <a:srgbClr val="000000"/>
                          </a:solidFill>
                          <a:effectLst/>
                          <a:latin typeface="Calibri" charset="0"/>
                        </a:rPr>
                        <a:t>F</a:t>
                      </a:r>
                      <a:r>
                        <a:rPr lang="en-US" sz="1500" b="0" i="0" u="none" strike="noStrike" dirty="0" smtClean="0">
                          <a:solidFill>
                            <a:srgbClr val="000000"/>
                          </a:solidFill>
                          <a:effectLst/>
                          <a:latin typeface="Calibri" charset="0"/>
                        </a:rPr>
                        <a:t>’</a:t>
                      </a:r>
                      <a:endParaRPr lang="en-US" sz="1500" b="0" i="0" u="none" strike="noStrike" dirty="0">
                        <a:solidFill>
                          <a:srgbClr val="000000"/>
                        </a:solidFill>
                        <a:effectLst/>
                        <a:latin typeface="Calibri" charset="0"/>
                      </a:endParaRPr>
                    </a:p>
                  </a:txBody>
                  <a:tcPr marL="12700" marR="12700" marT="12700" marB="0" anchor="ctr"/>
                </a:tc>
                <a:tc hMerge="1">
                  <a:txBody>
                    <a:bodyPr/>
                    <a:lstStyle/>
                    <a:p>
                      <a:endParaRPr lang="en-US"/>
                    </a:p>
                  </a:txBody>
                  <a:tcPr/>
                </a:tc>
              </a:tr>
            </a:tbl>
          </a:graphicData>
        </a:graphic>
      </p:graphicFrame>
    </p:spTree>
    <p:extLst>
      <p:ext uri="{BB962C8B-B14F-4D97-AF65-F5344CB8AC3E}">
        <p14:creationId xmlns:p14="http://schemas.microsoft.com/office/powerpoint/2010/main" val="1166677553"/>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84882" y="-51964"/>
          <a:ext cx="11999089" cy="6872412"/>
        </p:xfrm>
        <a:graphic>
          <a:graphicData uri="http://schemas.openxmlformats.org/drawingml/2006/table">
            <a:tbl>
              <a:tblPr firstRow="1" bandRow="1">
                <a:tableStyleId>{D7AC3CCA-C797-4891-BE02-D94E43425B78}</a:tableStyleId>
              </a:tblPr>
              <a:tblGrid>
                <a:gridCol w="717861"/>
                <a:gridCol w="4411940"/>
                <a:gridCol w="756666"/>
                <a:gridCol w="3736762"/>
                <a:gridCol w="2375860"/>
              </a:tblGrid>
              <a:tr h="597408">
                <a:tc>
                  <a:txBody>
                    <a:bodyPr/>
                    <a:lstStyle/>
                    <a:p>
                      <a:r>
                        <a:rPr lang="en-US" sz="1300" b="1" dirty="0" smtClean="0"/>
                        <a:t>14</a:t>
                      </a:r>
                      <a:endParaRPr lang="en-US" sz="1300" b="1" dirty="0"/>
                    </a:p>
                  </a:txBody>
                  <a:tcPr/>
                </a:tc>
                <a:tc gridSpan="4">
                  <a:txBody>
                    <a:bodyPr/>
                    <a:lstStyle/>
                    <a:p>
                      <a:r>
                        <a:rPr lang="en-US" sz="1300" dirty="0" smtClean="0"/>
                        <a:t>PT.IV</a:t>
                      </a:r>
                      <a:r>
                        <a:rPr lang="en-US" sz="1300" baseline="0" dirty="0" smtClean="0"/>
                        <a:t>  </a:t>
                      </a:r>
                      <a:r>
                        <a:rPr lang="en-US" sz="1300" b="1" kern="1200" dirty="0" smtClean="0">
                          <a:solidFill>
                            <a:schemeClr val="dk1"/>
                          </a:solidFill>
                          <a:effectLst/>
                          <a:latin typeface="+mn-lt"/>
                          <a:ea typeface="+mn-ea"/>
                          <a:cs typeface="+mn-cs"/>
                        </a:rPr>
                        <a:t>Reconciliation of ITC declared in Annual Return (GSTR9) with ITC availed </a:t>
                      </a:r>
                      <a:r>
                        <a:rPr lang="en-US" sz="1800" b="1" u="sng" kern="1200" dirty="0" smtClean="0">
                          <a:solidFill>
                            <a:srgbClr val="002060"/>
                          </a:solidFill>
                          <a:effectLst/>
                          <a:latin typeface="+mn-lt"/>
                          <a:ea typeface="+mn-ea"/>
                          <a:cs typeface="+mn-cs"/>
                        </a:rPr>
                        <a:t>on expenses </a:t>
                      </a:r>
                      <a:r>
                        <a:rPr lang="en-US" sz="1300" b="1" kern="1200" dirty="0" smtClean="0">
                          <a:solidFill>
                            <a:schemeClr val="dk1"/>
                          </a:solidFill>
                          <a:effectLst/>
                          <a:latin typeface="+mn-lt"/>
                          <a:ea typeface="+mn-ea"/>
                          <a:cs typeface="+mn-cs"/>
                        </a:rPr>
                        <a:t>as per audited Annual Financial Statement or books of account </a:t>
                      </a:r>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284480">
                <a:tc>
                  <a:txBody>
                    <a:bodyPr/>
                    <a:lstStyle/>
                    <a:p>
                      <a:endParaRPr lang="en-US" sz="1300" b="1" dirty="0"/>
                    </a:p>
                  </a:txBody>
                  <a:tcPr/>
                </a:tc>
                <a:tc>
                  <a:txBody>
                    <a:bodyPr/>
                    <a:lstStyle/>
                    <a:p>
                      <a:r>
                        <a:rPr lang="en-US" sz="1300" dirty="0" smtClean="0"/>
                        <a:t>Description</a:t>
                      </a:r>
                      <a:endParaRPr lang="en-US" sz="1300" dirty="0"/>
                    </a:p>
                  </a:txBody>
                  <a:tcPr/>
                </a:tc>
                <a:tc>
                  <a:txBody>
                    <a:bodyPr/>
                    <a:lstStyle/>
                    <a:p>
                      <a:r>
                        <a:rPr lang="en-US" sz="1300" dirty="0" smtClean="0"/>
                        <a:t>Value</a:t>
                      </a:r>
                      <a:endParaRPr lang="en-US" sz="1300" dirty="0"/>
                    </a:p>
                  </a:txBody>
                  <a:tcPr/>
                </a:tc>
                <a:tc>
                  <a:txBody>
                    <a:bodyPr/>
                    <a:lstStyle/>
                    <a:p>
                      <a:r>
                        <a:rPr lang="en-US" sz="1300" dirty="0" smtClean="0"/>
                        <a:t>Amount of ITC</a:t>
                      </a:r>
                      <a:endParaRPr lang="en-US" sz="1300" dirty="0"/>
                    </a:p>
                  </a:txBody>
                  <a:tcPr/>
                </a:tc>
                <a:tc>
                  <a:txBody>
                    <a:bodyPr/>
                    <a:lstStyle/>
                    <a:p>
                      <a:r>
                        <a:rPr lang="en-US" sz="1300" dirty="0" smtClean="0"/>
                        <a:t>Amount of Eligible ITC Availed</a:t>
                      </a:r>
                      <a:endParaRPr lang="en-US" sz="1300" dirty="0"/>
                    </a:p>
                  </a:txBody>
                  <a:tcPr/>
                </a:tc>
              </a:tr>
              <a:tr h="349135">
                <a:tc>
                  <a:txBody>
                    <a:bodyPr/>
                    <a:lstStyle/>
                    <a:p>
                      <a:r>
                        <a:rPr lang="en-US" sz="1300" b="1" dirty="0" smtClean="0"/>
                        <a:t>A,B,C</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Purchases Freight / Carriage /Power and Fuel </a:t>
                      </a:r>
                      <a:endParaRPr lang="en-US" sz="1300" dirty="0" smtClean="0"/>
                    </a:p>
                  </a:txBody>
                  <a:tcPr/>
                </a:tc>
                <a:tc rowSpan="7" gridSpan="3">
                  <a:txBody>
                    <a:bodyPr/>
                    <a:lstStyle/>
                    <a:p>
                      <a:r>
                        <a:rPr lang="en-US" sz="1800" kern="1200" dirty="0" smtClean="0">
                          <a:solidFill>
                            <a:schemeClr val="dk1"/>
                          </a:solidFill>
                          <a:effectLst/>
                          <a:latin typeface="+mn-lt"/>
                          <a:ea typeface="+mn-ea"/>
                          <a:cs typeface="+mn-cs"/>
                        </a:rPr>
                        <a:t>This table is for reconciliation of ITC declared in the Annual Return (GSTR9) against the expenses booked in the audited Annual Financial Statement or books of account. The various sub-heads specified under this table are general expenses in the audited Annual Financial Statement or books of account on which ITC may or may not be available. Further, this is only an indicative list of heads under which expenses are generally booked. Taxpayers may add or delete any of these heads but all heads of expenses on which GST has been paid / was payable are to be declared here. </a:t>
                      </a:r>
                      <a:endParaRPr lang="en-US" sz="1800" dirty="0"/>
                    </a:p>
                  </a:txBody>
                  <a:tcPr/>
                </a:tc>
                <a:tc rowSpan="7" hMerge="1">
                  <a:txBody>
                    <a:bodyPr/>
                    <a:lstStyle/>
                    <a:p>
                      <a:endParaRPr lang="en-US"/>
                    </a:p>
                  </a:txBody>
                  <a:tcPr/>
                </a:tc>
                <a:tc rowSpan="7" hMerge="1">
                  <a:txBody>
                    <a:bodyPr/>
                    <a:lstStyle/>
                    <a:p>
                      <a:endParaRPr lang="en-US" dirty="0"/>
                    </a:p>
                  </a:txBody>
                  <a:tcPr/>
                </a:tc>
              </a:tr>
              <a:tr h="597408">
                <a:tc>
                  <a:txBody>
                    <a:bodyPr/>
                    <a:lstStyle/>
                    <a:p>
                      <a:r>
                        <a:rPr lang="en-US" sz="1300" b="1" dirty="0" smtClean="0"/>
                        <a:t>D,E</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Imported goods (Including received from SEZs)/ Rent and Insurance </a:t>
                      </a:r>
                      <a:endParaRPr lang="en-US" sz="1300" dirty="0" smtClean="0"/>
                    </a:p>
                  </a:txBody>
                  <a:tcPr/>
                </a:tc>
                <a:tc gridSpan="3" vMerge="1">
                  <a:txBody>
                    <a:bodyPr/>
                    <a:lstStyle/>
                    <a:p>
                      <a:endParaRPr lang="en-US"/>
                    </a:p>
                  </a:txBody>
                  <a:tcPr/>
                </a:tc>
                <a:tc hMerge="1" vMerge="1">
                  <a:txBody>
                    <a:bodyPr/>
                    <a:lstStyle/>
                    <a:p>
                      <a:endParaRPr lang="en-US"/>
                    </a:p>
                  </a:txBody>
                  <a:tcPr/>
                </a:tc>
                <a:tc hMerge="1" vMerge="1">
                  <a:txBody>
                    <a:bodyPr/>
                    <a:lstStyle/>
                    <a:p>
                      <a:endParaRPr lang="en-US" dirty="0"/>
                    </a:p>
                  </a:txBody>
                  <a:tcPr/>
                </a:tc>
              </a:tr>
              <a:tr h="610985">
                <a:tc>
                  <a:txBody>
                    <a:bodyPr/>
                    <a:lstStyle/>
                    <a:p>
                      <a:r>
                        <a:rPr lang="en-US" sz="1300" b="1" dirty="0" smtClean="0"/>
                        <a:t>F</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Goods lost, stolen, destroyed, written off or disposed of by way of gift or free samples </a:t>
                      </a:r>
                      <a:endParaRPr lang="en-US" sz="1300" dirty="0" smtClean="0"/>
                    </a:p>
                  </a:txBody>
                  <a:tcPr/>
                </a:tc>
                <a:tc gridSpan="3" vMerge="1">
                  <a:txBody>
                    <a:bodyPr/>
                    <a:lstStyle/>
                    <a:p>
                      <a:endParaRPr lang="en-US" dirty="0"/>
                    </a:p>
                  </a:txBody>
                  <a:tcPr/>
                </a:tc>
                <a:tc hMerge="1" vMerge="1">
                  <a:txBody>
                    <a:bodyPr/>
                    <a:lstStyle/>
                    <a:p>
                      <a:endParaRPr lang="en-US"/>
                    </a:p>
                  </a:txBody>
                  <a:tcPr/>
                </a:tc>
                <a:tc hMerge="1" vMerge="1">
                  <a:txBody>
                    <a:bodyPr/>
                    <a:lstStyle/>
                    <a:p>
                      <a:endParaRPr lang="en-US" dirty="0"/>
                    </a:p>
                  </a:txBody>
                  <a:tcPr/>
                </a:tc>
              </a:tr>
              <a:tr h="597408">
                <a:tc>
                  <a:txBody>
                    <a:bodyPr/>
                    <a:lstStyle/>
                    <a:p>
                      <a:r>
                        <a:rPr lang="en-US" sz="1300" b="1" dirty="0" smtClean="0"/>
                        <a:t>G, H,I</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err="1" smtClean="0">
                          <a:solidFill>
                            <a:schemeClr val="dk1"/>
                          </a:solidFill>
                          <a:effectLst/>
                          <a:latin typeface="+mn-lt"/>
                          <a:ea typeface="+mn-ea"/>
                          <a:cs typeface="+mn-cs"/>
                        </a:rPr>
                        <a:t>Royalties,Employees</a:t>
                      </a:r>
                      <a:r>
                        <a:rPr lang="en-US" sz="1300" kern="1200" dirty="0" smtClean="0">
                          <a:solidFill>
                            <a:schemeClr val="dk1"/>
                          </a:solidFill>
                          <a:effectLst/>
                          <a:latin typeface="+mn-lt"/>
                          <a:ea typeface="+mn-ea"/>
                          <a:cs typeface="+mn-cs"/>
                        </a:rPr>
                        <a:t>' Cost (Salaries, wages, Bonus etc.) , Conveyance charges </a:t>
                      </a:r>
                      <a:endParaRPr lang="en-US" sz="1300" dirty="0" smtClean="0"/>
                    </a:p>
                  </a:txBody>
                  <a:tcPr/>
                </a:tc>
                <a:tc gridSpan="3" vMerge="1">
                  <a:txBody>
                    <a:bodyPr/>
                    <a:lstStyle/>
                    <a:p>
                      <a:endParaRPr lang="en-US" dirty="0"/>
                    </a:p>
                  </a:txBody>
                  <a:tcPr/>
                </a:tc>
                <a:tc hMerge="1" vMerge="1">
                  <a:txBody>
                    <a:bodyPr/>
                    <a:lstStyle/>
                    <a:p>
                      <a:endParaRPr lang="en-US"/>
                    </a:p>
                  </a:txBody>
                  <a:tcPr/>
                </a:tc>
                <a:tc hMerge="1" vMerge="1">
                  <a:txBody>
                    <a:bodyPr/>
                    <a:lstStyle/>
                    <a:p>
                      <a:endParaRPr lang="en-US" dirty="0"/>
                    </a:p>
                  </a:txBody>
                  <a:tcPr/>
                </a:tc>
              </a:tr>
              <a:tr h="308881">
                <a:tc>
                  <a:txBody>
                    <a:bodyPr/>
                    <a:lstStyle/>
                    <a:p>
                      <a:r>
                        <a:rPr lang="en-US" sz="1300" b="1" dirty="0" smtClean="0"/>
                        <a:t>J, K</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Bank Charge , Entertainment charges </a:t>
                      </a:r>
                    </a:p>
                  </a:txBody>
                  <a:tcPr/>
                </a:tc>
                <a:tc gridSpan="3" vMerge="1">
                  <a:txBody>
                    <a:bodyPr/>
                    <a:lstStyle/>
                    <a:p>
                      <a:endParaRPr lang="en-US"/>
                    </a:p>
                  </a:txBody>
                  <a:tcPr/>
                </a:tc>
                <a:tc hMerge="1" vMerge="1">
                  <a:txBody>
                    <a:bodyPr/>
                    <a:lstStyle/>
                    <a:p>
                      <a:endParaRPr lang="en-US"/>
                    </a:p>
                  </a:txBody>
                  <a:tcPr/>
                </a:tc>
                <a:tc hMerge="1" vMerge="1">
                  <a:txBody>
                    <a:bodyPr/>
                    <a:lstStyle/>
                    <a:p>
                      <a:endParaRPr lang="en-US" dirty="0"/>
                    </a:p>
                  </a:txBody>
                  <a:tcPr/>
                </a:tc>
              </a:tr>
              <a:tr h="597408">
                <a:tc>
                  <a:txBody>
                    <a:bodyPr/>
                    <a:lstStyle/>
                    <a:p>
                      <a:r>
                        <a:rPr lang="en-US" sz="1300" b="1" dirty="0" smtClean="0"/>
                        <a:t>L,</a:t>
                      </a:r>
                      <a:r>
                        <a:rPr lang="en-US" sz="1300" b="1" baseline="0" dirty="0" smtClean="0"/>
                        <a:t> M</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Stationery Expenses (including postage etc.),</a:t>
                      </a:r>
                      <a:r>
                        <a:rPr lang="en-US" sz="1300" kern="1200" baseline="0" dirty="0" smtClean="0">
                          <a:solidFill>
                            <a:schemeClr val="dk1"/>
                          </a:solidFill>
                          <a:effectLst/>
                          <a:latin typeface="+mn-lt"/>
                          <a:ea typeface="+mn-ea"/>
                          <a:cs typeface="+mn-cs"/>
                        </a:rPr>
                        <a:t> </a:t>
                      </a:r>
                      <a:r>
                        <a:rPr lang="en-US" sz="1300" kern="1200" dirty="0" smtClean="0">
                          <a:solidFill>
                            <a:schemeClr val="dk1"/>
                          </a:solidFill>
                          <a:effectLst/>
                          <a:latin typeface="+mn-lt"/>
                          <a:ea typeface="+mn-ea"/>
                          <a:cs typeface="+mn-cs"/>
                        </a:rPr>
                        <a:t>Repair and Maintenance </a:t>
                      </a:r>
                      <a:endParaRPr lang="en-US" sz="1300" dirty="0" smtClean="0"/>
                    </a:p>
                  </a:txBody>
                  <a:tcPr/>
                </a:tc>
                <a:tc gridSpan="3" vMerge="1">
                  <a:txBody>
                    <a:bodyPr/>
                    <a:lstStyle/>
                    <a:p>
                      <a:endParaRPr lang="en-US" dirty="0"/>
                    </a:p>
                  </a:txBody>
                  <a:tcPr/>
                </a:tc>
                <a:tc hMerge="1" vMerge="1">
                  <a:txBody>
                    <a:bodyPr/>
                    <a:lstStyle/>
                    <a:p>
                      <a:endParaRPr lang="en-US"/>
                    </a:p>
                  </a:txBody>
                  <a:tcPr/>
                </a:tc>
                <a:tc hMerge="1" vMerge="1">
                  <a:txBody>
                    <a:bodyPr/>
                    <a:lstStyle/>
                    <a:p>
                      <a:endParaRPr lang="en-US"/>
                    </a:p>
                  </a:txBody>
                  <a:tcPr/>
                </a:tc>
              </a:tr>
              <a:tr h="597408">
                <a:tc>
                  <a:txBody>
                    <a:bodyPr/>
                    <a:lstStyle/>
                    <a:p>
                      <a:r>
                        <a:rPr lang="en-US" sz="1300" b="1" dirty="0" smtClean="0"/>
                        <a:t>N,O,P,Q</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Other Miscellaneous expenses , Capital goods , Any Other </a:t>
                      </a:r>
                      <a:r>
                        <a:rPr lang="en-US" sz="1300" kern="1200" dirty="0" err="1" smtClean="0">
                          <a:solidFill>
                            <a:schemeClr val="dk1"/>
                          </a:solidFill>
                          <a:effectLst/>
                          <a:latin typeface="+mn-lt"/>
                          <a:ea typeface="+mn-ea"/>
                          <a:cs typeface="+mn-cs"/>
                        </a:rPr>
                        <a:t>Exp</a:t>
                      </a:r>
                      <a:r>
                        <a:rPr lang="en-US" sz="1300" kern="1200" dirty="0" smtClean="0">
                          <a:solidFill>
                            <a:schemeClr val="dk1"/>
                          </a:solidFill>
                          <a:effectLst/>
                          <a:latin typeface="+mn-lt"/>
                          <a:ea typeface="+mn-ea"/>
                          <a:cs typeface="+mn-cs"/>
                        </a:rPr>
                        <a:t> 1,2</a:t>
                      </a:r>
                      <a:endParaRPr lang="en-US" sz="1300" dirty="0" smtClean="0"/>
                    </a:p>
                  </a:txBody>
                  <a:tcPr/>
                </a:tc>
                <a:tc gridSpan="3" vMerge="1">
                  <a:txBody>
                    <a:bodyPr/>
                    <a:lstStyle/>
                    <a:p>
                      <a:endParaRPr lang="en-US"/>
                    </a:p>
                  </a:txBody>
                  <a:tcPr/>
                </a:tc>
                <a:tc hMerge="1" vMerge="1">
                  <a:txBody>
                    <a:bodyPr/>
                    <a:lstStyle/>
                    <a:p>
                      <a:endParaRPr lang="en-US" dirty="0"/>
                    </a:p>
                  </a:txBody>
                  <a:tcPr/>
                </a:tc>
                <a:tc hMerge="1" vMerge="1">
                  <a:txBody>
                    <a:bodyPr/>
                    <a:lstStyle/>
                    <a:p>
                      <a:endParaRPr lang="en-US"/>
                    </a:p>
                  </a:txBody>
                  <a:tcPr/>
                </a:tc>
              </a:tr>
              <a:tr h="341376">
                <a:tc>
                  <a:txBody>
                    <a:bodyPr/>
                    <a:lstStyle/>
                    <a:p>
                      <a:r>
                        <a:rPr lang="en-US" sz="1300" b="1" dirty="0" smtClean="0"/>
                        <a:t>R</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Total amount of eligible ITC availed </a:t>
                      </a:r>
                      <a:endParaRPr lang="en-US" sz="1300" dirty="0" smtClean="0"/>
                    </a:p>
                  </a:txBody>
                  <a:tcPr/>
                </a:tc>
                <a:tc>
                  <a:txBody>
                    <a:bodyPr/>
                    <a:lstStyle/>
                    <a:p>
                      <a:r>
                        <a:rPr lang="en-US" sz="1300" dirty="0" smtClean="0"/>
                        <a:t>Auto</a:t>
                      </a:r>
                      <a:endParaRPr lang="en-US" sz="13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Total ITC declared in Table 14A to 14Q above shall be auto populated here </a:t>
                      </a:r>
                      <a:endParaRPr lang="en-US" sz="1300" dirty="0" smtClean="0"/>
                    </a:p>
                  </a:txBody>
                  <a:tcPr/>
                </a:tc>
                <a:tc hMerge="1">
                  <a:txBody>
                    <a:bodyPr/>
                    <a:lstStyle/>
                    <a:p>
                      <a:endParaRPr lang="en-US"/>
                    </a:p>
                  </a:txBody>
                  <a:tcPr/>
                </a:tc>
              </a:tr>
              <a:tr h="512064">
                <a:tc>
                  <a:txBody>
                    <a:bodyPr/>
                    <a:lstStyle/>
                    <a:p>
                      <a:r>
                        <a:rPr lang="en-US" sz="1300" b="1" dirty="0" smtClean="0"/>
                        <a:t>S</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ITC claimed in Annual Return (GSTR9) </a:t>
                      </a:r>
                      <a:endParaRPr lang="en-US" sz="1300" dirty="0" smtClean="0"/>
                    </a:p>
                  </a:txBody>
                  <a:tcPr/>
                </a:tc>
                <a:tc>
                  <a:txBody>
                    <a:bodyPr/>
                    <a:lstStyle/>
                    <a:p>
                      <a:r>
                        <a:rPr lang="en-US" sz="1300" dirty="0" smtClean="0"/>
                        <a:t>Auto</a:t>
                      </a:r>
                      <a:endParaRPr lang="en-US" sz="13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Net ITC availed as declared in the Annual Return (GSTR9) shall be declared </a:t>
                      </a:r>
                      <a:r>
                        <a:rPr lang="en-US" sz="1300" kern="1200" dirty="0" err="1" smtClean="0">
                          <a:solidFill>
                            <a:schemeClr val="dk1"/>
                          </a:solidFill>
                          <a:effectLst/>
                          <a:latin typeface="+mn-lt"/>
                          <a:ea typeface="+mn-ea"/>
                          <a:cs typeface="+mn-cs"/>
                        </a:rPr>
                        <a:t>here.Table</a:t>
                      </a:r>
                      <a:r>
                        <a:rPr lang="en-US" sz="1300" kern="1200" dirty="0" smtClean="0">
                          <a:solidFill>
                            <a:schemeClr val="dk1"/>
                          </a:solidFill>
                          <a:effectLst/>
                          <a:latin typeface="+mn-lt"/>
                          <a:ea typeface="+mn-ea"/>
                          <a:cs typeface="+mn-cs"/>
                        </a:rPr>
                        <a:t> 7J of the Annual Return (GSTR9) may be used for filing this Table. </a:t>
                      </a:r>
                      <a:endParaRPr lang="en-US" sz="1300" dirty="0" smtClean="0"/>
                    </a:p>
                  </a:txBody>
                  <a:tcPr/>
                </a:tc>
                <a:tc hMerge="1">
                  <a:txBody>
                    <a:bodyPr/>
                    <a:lstStyle/>
                    <a:p>
                      <a:endParaRPr lang="en-US"/>
                    </a:p>
                  </a:txBody>
                  <a:tcPr/>
                </a:tc>
              </a:tr>
              <a:tr h="961307">
                <a:tc>
                  <a:txBody>
                    <a:bodyPr/>
                    <a:lstStyle/>
                    <a:p>
                      <a:r>
                        <a:rPr lang="en-US" sz="1300" b="1" dirty="0" smtClean="0"/>
                        <a:t>T</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Un-reconciled ITC </a:t>
                      </a:r>
                      <a:endParaRPr lang="en-US" sz="1300" dirty="0" smtClean="0"/>
                    </a:p>
                  </a:txBody>
                  <a:tcPr/>
                </a:tc>
                <a:tc>
                  <a:txBody>
                    <a:bodyPr/>
                    <a:lstStyle/>
                    <a:p>
                      <a:endParaRPr lang="en-US" sz="13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Figure of ITC on invoices pertaining to the year under audit but declared in GST returns of the months after that year (i.e. declared during April-Sep of next FY) and accounted for in books of accounts would be coming in figure of 14R but not in 14S which will result in a difference in this column. </a:t>
                      </a:r>
                      <a:endParaRPr lang="en-US" sz="1300" dirty="0" smtClean="0"/>
                    </a:p>
                  </a:txBody>
                  <a:tcPr/>
                </a:tc>
                <a:tc hMerge="1">
                  <a:txBody>
                    <a:bodyPr/>
                    <a:lstStyle/>
                    <a:p>
                      <a:endParaRPr lang="en-US"/>
                    </a:p>
                  </a:txBody>
                  <a:tcPr/>
                </a:tc>
              </a:tr>
              <a:tr h="512064">
                <a:tc>
                  <a:txBody>
                    <a:bodyPr/>
                    <a:lstStyle/>
                    <a:p>
                      <a:r>
                        <a:rPr lang="en-US" sz="1300" b="1" dirty="0" smtClean="0"/>
                        <a:t>15ABC</a:t>
                      </a:r>
                      <a:endParaRPr lang="en-US" sz="13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Reasons for un - reconciled difference in ITC </a:t>
                      </a:r>
                      <a:endParaRPr lang="en-US" sz="1300" dirty="0" smtClean="0"/>
                    </a:p>
                  </a:txBody>
                  <a:tcPr/>
                </a:tc>
                <a:tc>
                  <a:txBody>
                    <a:bodyPr/>
                    <a:lstStyle/>
                    <a:p>
                      <a:endParaRPr lang="en-US" sz="13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kern="1200" dirty="0" smtClean="0">
                          <a:solidFill>
                            <a:schemeClr val="dk1"/>
                          </a:solidFill>
                          <a:effectLst/>
                          <a:latin typeface="+mn-lt"/>
                          <a:ea typeface="+mn-ea"/>
                          <a:cs typeface="+mn-cs"/>
                        </a:rPr>
                        <a:t>Reasons for non-reconciliation between ITC availed on the various expenses declared in Table 14R and ITC declared in Table 14S shall be specified here. </a:t>
                      </a:r>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823936161"/>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451412" y="492335"/>
          <a:ext cx="11343190" cy="5775103"/>
        </p:xfrm>
        <a:graphic>
          <a:graphicData uri="http://schemas.openxmlformats.org/drawingml/2006/table">
            <a:tbl>
              <a:tblPr firstRow="1" bandRow="1">
                <a:tableStyleId>{D7AC3CCA-C797-4891-BE02-D94E43425B78}</a:tableStyleId>
              </a:tblPr>
              <a:tblGrid>
                <a:gridCol w="470119"/>
                <a:gridCol w="4240245"/>
                <a:gridCol w="3316413"/>
                <a:gridCol w="3316413"/>
              </a:tblGrid>
              <a:tr h="427727">
                <a:tc>
                  <a:txBody>
                    <a:bodyPr/>
                    <a:lstStyle/>
                    <a:p>
                      <a:r>
                        <a:rPr lang="en-US" sz="1500" dirty="0" smtClean="0"/>
                        <a:t>16</a:t>
                      </a:r>
                      <a:endParaRPr lang="en-US" sz="1500" dirty="0"/>
                    </a:p>
                  </a:txBody>
                  <a:tcPr/>
                </a:tc>
                <a:tc gridSpan="3">
                  <a:txBody>
                    <a:bodyPr/>
                    <a:lstStyle/>
                    <a:p>
                      <a:r>
                        <a:rPr lang="en-US" sz="1800" b="1" kern="1200" dirty="0" smtClean="0">
                          <a:solidFill>
                            <a:schemeClr val="dk1"/>
                          </a:solidFill>
                          <a:effectLst/>
                          <a:latin typeface="+mn-lt"/>
                          <a:ea typeface="+mn-ea"/>
                          <a:cs typeface="+mn-cs"/>
                        </a:rPr>
                        <a:t>Pt. IV      Tax payable on un-reconciled difference in ITC (due to reasons specified in 13 and 15 above) </a:t>
                      </a:r>
                      <a:endParaRPr lang="en-US" dirty="0"/>
                    </a:p>
                  </a:txBody>
                  <a:tcPr/>
                </a:tc>
                <a:tc hMerge="1">
                  <a:txBody>
                    <a:bodyPr/>
                    <a:lstStyle/>
                    <a:p>
                      <a:endParaRPr lang="en-US"/>
                    </a:p>
                  </a:txBody>
                  <a:tcPr/>
                </a:tc>
                <a:tc hMerge="1">
                  <a:txBody>
                    <a:bodyPr/>
                    <a:lstStyle/>
                    <a:p>
                      <a:endParaRPr lang="en-US"/>
                    </a:p>
                  </a:txBody>
                  <a:tcPr/>
                </a:tc>
              </a:tr>
              <a:tr h="699098">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Description </a:t>
                      </a:r>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Amount Payable </a:t>
                      </a:r>
                      <a:endParaRPr lang="en-US" sz="1600" dirty="0" smtClean="0"/>
                    </a:p>
                    <a:p>
                      <a:pPr algn="l" rtl="0" fontAlgn="ctr"/>
                      <a:endParaRPr lang="en-US" sz="1500" b="0" i="0" u="none" strike="noStrike" dirty="0">
                        <a:solidFill>
                          <a:srgbClr val="000000"/>
                        </a:solidFill>
                        <a:effectLst/>
                        <a:latin typeface="Calibri" charset="0"/>
                      </a:endParaRPr>
                    </a:p>
                  </a:txBody>
                  <a:tcPr marL="12700" marR="12700" marT="12700" marB="0" anchor="ctr"/>
                </a:tc>
                <a:tc rowSpan="7">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Any amount which is payable due to reasons specified in Table 13 and 15 above shall be declared here. </a:t>
                      </a:r>
                      <a:endParaRPr lang="en-US" sz="1600" dirty="0" smtClean="0"/>
                    </a:p>
                    <a:p>
                      <a:pPr algn="l" rtl="0" fontAlgn="ctr"/>
                      <a:endParaRPr lang="en-US" sz="1500" b="0" i="0" u="none" strike="noStrike" dirty="0">
                        <a:solidFill>
                          <a:srgbClr val="000000"/>
                        </a:solidFill>
                        <a:effectLst/>
                        <a:latin typeface="Calibri" charset="0"/>
                      </a:endParaRPr>
                    </a:p>
                  </a:txBody>
                  <a:tcPr marL="12700" marR="12700" marT="12700" marB="0" anchor="ctr"/>
                </a:tc>
              </a:tr>
              <a:tr h="811524">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Central Tax </a:t>
                      </a:r>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706106">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State/UT Tax </a:t>
                      </a:r>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796135">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Integrated Tax </a:t>
                      </a:r>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613745">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err="1" smtClean="0">
                          <a:solidFill>
                            <a:schemeClr val="dk1"/>
                          </a:solidFill>
                          <a:effectLst/>
                          <a:latin typeface="+mn-lt"/>
                          <a:ea typeface="+mn-ea"/>
                          <a:cs typeface="+mn-cs"/>
                        </a:rPr>
                        <a:t>Cess</a:t>
                      </a:r>
                      <a:r>
                        <a:rPr lang="en-US" sz="1800" kern="1200" dirty="0" smtClean="0">
                          <a:solidFill>
                            <a:schemeClr val="dk1"/>
                          </a:solidFill>
                          <a:effectLst/>
                          <a:latin typeface="+mn-lt"/>
                          <a:ea typeface="+mn-ea"/>
                          <a:cs typeface="+mn-cs"/>
                        </a:rPr>
                        <a:t> </a:t>
                      </a:r>
                      <a:endParaRPr lang="en-US" sz="1600" dirty="0" smtClean="0"/>
                    </a:p>
                    <a:p>
                      <a:endParaRPr lang="en-US" sz="1600" dirty="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644432">
                <a:tc>
                  <a:txBody>
                    <a:bodyPr/>
                    <a:lstStyle/>
                    <a:p>
                      <a:endParaRPr lang="en-US" sz="15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Interest </a:t>
                      </a:r>
                      <a:endParaRPr lang="en-US" dirty="0" smtClean="0"/>
                    </a:p>
                    <a:p>
                      <a:endParaRPr lang="en-US" dirty="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754120">
                <a:tc>
                  <a:txBody>
                    <a:bodyPr/>
                    <a:lstStyle/>
                    <a:p>
                      <a:endParaRPr lang="en-US" sz="15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Penalty </a:t>
                      </a:r>
                      <a:endParaRPr lang="en-US" dirty="0" smtClean="0"/>
                    </a:p>
                    <a:p>
                      <a:pPr algn="ctr"/>
                      <a:endParaRPr lang="en-US" dirty="0"/>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sz="1600" dirty="0" smtClean="0"/>
                    </a:p>
                  </a:txBody>
                  <a:tcPr marL="12700" marR="12700" marT="12700" marB="0" anchor="ctr"/>
                </a:tc>
                <a:tc vMerge="1">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r>
              <a:tr h="322216">
                <a:tc>
                  <a:txBody>
                    <a:bodyPr/>
                    <a:lstStyle/>
                    <a:p>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500" dirty="0" smtClean="0"/>
                    </a:p>
                  </a:txBody>
                  <a:tcPr/>
                </a:tc>
                <a:tc gridSpan="2">
                  <a:txBody>
                    <a:bodyPr/>
                    <a:lstStyle/>
                    <a:p>
                      <a:pPr algn="l" rtl="0" fontAlgn="ctr"/>
                      <a:endParaRPr lang="en-US" sz="1500" b="0" i="0" u="none" strike="noStrike" dirty="0">
                        <a:solidFill>
                          <a:srgbClr val="000000"/>
                        </a:solidFill>
                        <a:effectLst/>
                        <a:latin typeface="Calibri" charset="0"/>
                      </a:endParaRPr>
                    </a:p>
                  </a:txBody>
                  <a:tcPr marL="12700" marR="12700" marT="12700" marB="0" anchor="ctr"/>
                </a:tc>
                <a:tc hMerge="1">
                  <a:txBody>
                    <a:bodyPr/>
                    <a:lstStyle/>
                    <a:p>
                      <a:endParaRPr lang="en-US"/>
                    </a:p>
                  </a:txBody>
                  <a:tcPr/>
                </a:tc>
              </a:tr>
            </a:tbl>
          </a:graphicData>
        </a:graphic>
      </p:graphicFrame>
    </p:spTree>
    <p:extLst>
      <p:ext uri="{BB962C8B-B14F-4D97-AF65-F5344CB8AC3E}">
        <p14:creationId xmlns:p14="http://schemas.microsoft.com/office/powerpoint/2010/main" val="713561473"/>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4091" y="104173"/>
            <a:ext cx="11748304" cy="6632294"/>
          </a:xfrm>
          <a:solidFill>
            <a:schemeClr val="bg2"/>
          </a:solidFill>
        </p:spPr>
        <p:style>
          <a:lnRef idx="2">
            <a:schemeClr val="dk1"/>
          </a:lnRef>
          <a:fillRef idx="1">
            <a:schemeClr val="lt1"/>
          </a:fillRef>
          <a:effectRef idx="0">
            <a:schemeClr val="dk1"/>
          </a:effectRef>
          <a:fontRef idx="minor">
            <a:schemeClr val="dk1"/>
          </a:fontRef>
        </p:style>
        <p:txBody>
          <a:bodyPr anchor="ctr">
            <a:normAutofit/>
          </a:bodyPr>
          <a:lstStyle/>
          <a:p>
            <a:pPr marL="0" indent="0" algn="ctr">
              <a:buNone/>
            </a:pPr>
            <a:r>
              <a:rPr lang="en-US" b="1" dirty="0" smtClean="0"/>
              <a:t>Pt-V</a:t>
            </a:r>
          </a:p>
          <a:p>
            <a:pPr marL="0" indent="0" algn="ctr">
              <a:buNone/>
            </a:pPr>
            <a:r>
              <a:rPr lang="en-US" dirty="0"/>
              <a:t>Auditor's recommendation on additional Liability due to </a:t>
            </a:r>
            <a:r>
              <a:rPr lang="en-US" dirty="0" smtClean="0"/>
              <a:t>non-reconciliation</a:t>
            </a:r>
          </a:p>
          <a:p>
            <a:pPr>
              <a:buFont typeface="Wingdings" charset="2"/>
              <a:buChar char="Ø"/>
            </a:pPr>
            <a:endParaRPr lang="en-US" dirty="0" smtClean="0"/>
          </a:p>
          <a:p>
            <a:pPr>
              <a:buFont typeface="Wingdings" charset="2"/>
              <a:buChar char="Ø"/>
            </a:pPr>
            <a:r>
              <a:rPr lang="en-US" dirty="0" smtClean="0"/>
              <a:t>Part </a:t>
            </a:r>
            <a:r>
              <a:rPr lang="en-US" dirty="0"/>
              <a:t>V consists of the auditor‘s </a:t>
            </a:r>
            <a:r>
              <a:rPr lang="en-US" dirty="0" smtClean="0"/>
              <a:t>recommendation </a:t>
            </a:r>
            <a:r>
              <a:rPr lang="en-US" dirty="0"/>
              <a:t>on the additional liability to be discharged by the taxpayer due to non-reconciliation of turnover or non-reconciliation of input tax credit. The auditor shall also recommend if there is any other amount to be paid for supplies not included in the Annual Return. Any refund which has been erroneously taken and shall be paid back to the Government shall also be declared in this table. Lastly, any other outstanding demand which is recommended to be settled by the auditor shall be declared in this Table. Towards, the end of the reconciliation statement taxpayers shall be given an option to pay their taxes as recommended by the auditor. </a:t>
            </a:r>
          </a:p>
          <a:p>
            <a:pPr marL="0" indent="0" algn="ctr">
              <a:buNone/>
            </a:pPr>
            <a:endParaRPr lang="en-US" dirty="0"/>
          </a:p>
        </p:txBody>
      </p:sp>
    </p:spTree>
    <p:extLst>
      <p:ext uri="{BB962C8B-B14F-4D97-AF65-F5344CB8AC3E}">
        <p14:creationId xmlns:p14="http://schemas.microsoft.com/office/powerpoint/2010/main" val="12789918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4565"/>
            <a:ext cx="12192000" cy="94254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Reconciliation and Audit</a:t>
            </a:r>
            <a:r>
              <a:rPr lang="mr-IN" sz="2800" u="sng" dirty="0" smtClean="0">
                <a:latin typeface="Times New Roman" pitchFamily="18" charset="0"/>
              </a:rPr>
              <a:t>……</a:t>
            </a:r>
            <a:r>
              <a:rPr lang="en-US" sz="2800" u="sng" dirty="0" smtClean="0">
                <a:latin typeface="Times New Roman" pitchFamily="18" charset="0"/>
                <a:cs typeface="Times New Roman" pitchFamily="18" charset="0"/>
              </a:rPr>
              <a:t>.GSTR 9C</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78531" y="1658563"/>
            <a:ext cx="11034937" cy="4882914"/>
          </a:xfrm>
          <a:solidFill>
            <a:schemeClr val="bg2"/>
          </a:solidFill>
        </p:spPr>
        <p:style>
          <a:lnRef idx="1">
            <a:schemeClr val="dk1"/>
          </a:lnRef>
          <a:fillRef idx="2">
            <a:schemeClr val="dk1"/>
          </a:fillRef>
          <a:effectRef idx="1">
            <a:schemeClr val="dk1"/>
          </a:effectRef>
          <a:fontRef idx="minor">
            <a:schemeClr val="dk1"/>
          </a:fontRef>
        </p:style>
        <p:txBody>
          <a:bodyPr>
            <a:noAutofit/>
          </a:bodyPr>
          <a:lstStyle/>
          <a:p>
            <a:pPr algn="just"/>
            <a:r>
              <a:rPr lang="en-US" sz="2200" dirty="0" smtClean="0">
                <a:latin typeface="Times New Roman" pitchFamily="18" charset="0"/>
                <a:ea typeface="Arial" charset="0"/>
                <a:cs typeface="Times New Roman" pitchFamily="18" charset="0"/>
              </a:rPr>
              <a:t>E-filing of GSTR 9 along with </a:t>
            </a:r>
            <a:r>
              <a:rPr lang="en-US" sz="2200" b="1" dirty="0">
                <a:latin typeface="Times New Roman" pitchFamily="18" charset="0"/>
                <a:ea typeface="Arial" charset="0"/>
                <a:cs typeface="Times New Roman" pitchFamily="18" charset="0"/>
              </a:rPr>
              <a:t>a</a:t>
            </a:r>
            <a:r>
              <a:rPr lang="en-US" sz="2200" b="1" dirty="0" smtClean="0">
                <a:latin typeface="Times New Roman" pitchFamily="18" charset="0"/>
                <a:ea typeface="Arial" charset="0"/>
                <a:cs typeface="Times New Roman" pitchFamily="18" charset="0"/>
              </a:rPr>
              <a:t>udited accounts </a:t>
            </a:r>
            <a:r>
              <a:rPr lang="en-US" sz="2200" dirty="0" smtClean="0">
                <a:latin typeface="Times New Roman" pitchFamily="18" charset="0"/>
                <a:ea typeface="Arial" charset="0"/>
                <a:cs typeface="Times New Roman" pitchFamily="18" charset="0"/>
              </a:rPr>
              <a:t>&amp;  GSTR 9C</a:t>
            </a:r>
          </a:p>
          <a:p>
            <a:pPr algn="just">
              <a:buFont typeface="Wingdings" pitchFamily="2" charset="2"/>
              <a:buChar char="Ø"/>
            </a:pPr>
            <a:r>
              <a:rPr lang="en-US" sz="2200" dirty="0" smtClean="0">
                <a:latin typeface="Times New Roman" pitchFamily="18" charset="0"/>
                <a:ea typeface="Arial" charset="0"/>
                <a:cs typeface="Times New Roman" pitchFamily="18" charset="0"/>
              </a:rPr>
              <a:t>Sec 44(</a:t>
            </a:r>
            <a:r>
              <a:rPr lang="en-US" sz="2200" i="1" dirty="0" smtClean="0">
                <a:latin typeface="Times New Roman" pitchFamily="18" charset="0"/>
                <a:ea typeface="Arial" charset="0"/>
                <a:cs typeface="Times New Roman" pitchFamily="18" charset="0"/>
              </a:rPr>
              <a:t>2</a:t>
            </a:r>
            <a:r>
              <a:rPr lang="en-US" sz="2200" dirty="0">
                <a:latin typeface="Times New Roman" pitchFamily="18" charset="0"/>
                <a:ea typeface="Arial" charset="0"/>
                <a:cs typeface="Times New Roman" pitchFamily="18" charset="0"/>
              </a:rPr>
              <a:t>) Every registered person who is required to get his accounts audited in accordance with the provisions of </a:t>
            </a:r>
            <a:r>
              <a:rPr lang="en-US" sz="2200" dirty="0" smtClean="0">
                <a:latin typeface="Times New Roman" pitchFamily="18" charset="0"/>
                <a:ea typeface="Arial" charset="0"/>
                <a:cs typeface="Times New Roman" pitchFamily="18" charset="0"/>
              </a:rPr>
              <a:t>Sec. 35(5) shall </a:t>
            </a:r>
            <a:r>
              <a:rPr lang="en-US" sz="2200" dirty="0">
                <a:latin typeface="Times New Roman" pitchFamily="18" charset="0"/>
                <a:ea typeface="Arial" charset="0"/>
                <a:cs typeface="Times New Roman" pitchFamily="18" charset="0"/>
              </a:rPr>
              <a:t>furnish, electronically, the annual return under sub-section (</a:t>
            </a:r>
            <a:r>
              <a:rPr lang="en-US" sz="2200" i="1" dirty="0">
                <a:latin typeface="Times New Roman" pitchFamily="18" charset="0"/>
                <a:ea typeface="Arial" charset="0"/>
                <a:cs typeface="Times New Roman" pitchFamily="18" charset="0"/>
              </a:rPr>
              <a:t>1</a:t>
            </a:r>
            <a:r>
              <a:rPr lang="en-US" sz="2200" dirty="0">
                <a:latin typeface="Times New Roman" pitchFamily="18" charset="0"/>
                <a:ea typeface="Arial" charset="0"/>
                <a:cs typeface="Times New Roman" pitchFamily="18" charset="0"/>
              </a:rPr>
              <a:t>) along with a copy of the audited annual accounts and a reconciliation statement, </a:t>
            </a:r>
            <a:r>
              <a:rPr lang="en-US" sz="2200" b="1" u="sng" dirty="0">
                <a:latin typeface="Times New Roman" pitchFamily="18" charset="0"/>
                <a:ea typeface="Arial" charset="0"/>
                <a:cs typeface="Times New Roman" pitchFamily="18" charset="0"/>
              </a:rPr>
              <a:t>reconciling the value of supplies declared in the return furnished for the financial year with the audited annual financial statement</a:t>
            </a:r>
            <a:r>
              <a:rPr lang="en-US" sz="2200" dirty="0">
                <a:latin typeface="Times New Roman" pitchFamily="18" charset="0"/>
                <a:ea typeface="Arial" charset="0"/>
                <a:cs typeface="Times New Roman" pitchFamily="18" charset="0"/>
              </a:rPr>
              <a:t>, and such other particulars as may be prescribed</a:t>
            </a:r>
            <a:r>
              <a:rPr lang="en-US" sz="2200" dirty="0" smtClean="0">
                <a:latin typeface="Times New Roman" pitchFamily="18" charset="0"/>
                <a:ea typeface="Arial" charset="0"/>
                <a:cs typeface="Times New Roman" pitchFamily="18" charset="0"/>
              </a:rPr>
              <a:t>.</a:t>
            </a:r>
          </a:p>
          <a:p>
            <a:pPr algn="just">
              <a:buFont typeface="Wingdings" pitchFamily="2" charset="2"/>
              <a:buChar char="Ø"/>
            </a:pPr>
            <a:r>
              <a:rPr lang="en-US" sz="2200" dirty="0" smtClean="0">
                <a:latin typeface="Times New Roman" pitchFamily="18" charset="0"/>
                <a:ea typeface="Arial" charset="0"/>
                <a:cs typeface="Times New Roman" pitchFamily="18" charset="0"/>
              </a:rPr>
              <a:t>  Sec 35(</a:t>
            </a:r>
            <a:r>
              <a:rPr lang="en-US" sz="2200" i="1" dirty="0" smtClean="0">
                <a:latin typeface="Times New Roman" pitchFamily="18" charset="0"/>
                <a:ea typeface="Arial" charset="0"/>
                <a:cs typeface="Times New Roman" pitchFamily="18" charset="0"/>
              </a:rPr>
              <a:t>5</a:t>
            </a:r>
            <a:r>
              <a:rPr lang="en-US" sz="2200" dirty="0">
                <a:latin typeface="Times New Roman" pitchFamily="18" charset="0"/>
                <a:ea typeface="Arial" charset="0"/>
                <a:cs typeface="Times New Roman" pitchFamily="18" charset="0"/>
              </a:rPr>
              <a:t>) Every registered person whose </a:t>
            </a:r>
            <a:r>
              <a:rPr lang="en-US" sz="2200" b="1" dirty="0">
                <a:latin typeface="Times New Roman" pitchFamily="18" charset="0"/>
                <a:ea typeface="Arial" charset="0"/>
                <a:cs typeface="Times New Roman" pitchFamily="18" charset="0"/>
              </a:rPr>
              <a:t>turnover during a financial year </a:t>
            </a:r>
            <a:r>
              <a:rPr lang="en-US" sz="2200" dirty="0">
                <a:latin typeface="Times New Roman" pitchFamily="18" charset="0"/>
                <a:ea typeface="Arial" charset="0"/>
                <a:cs typeface="Times New Roman" pitchFamily="18" charset="0"/>
              </a:rPr>
              <a:t>exceeds the prescribed limit shall get his accounts audited by a chartered accountant or a cost accountant and shall submit a copy of the audited annual accounts, the reconciliation statement under </a:t>
            </a:r>
            <a:r>
              <a:rPr lang="en-US" sz="2200" dirty="0" smtClean="0">
                <a:latin typeface="Times New Roman" pitchFamily="18" charset="0"/>
                <a:ea typeface="Arial" charset="0"/>
                <a:cs typeface="Times New Roman" pitchFamily="18" charset="0"/>
              </a:rPr>
              <a:t>Sec. 44(2) and </a:t>
            </a:r>
            <a:r>
              <a:rPr lang="en-US" sz="2200" dirty="0">
                <a:latin typeface="Times New Roman" pitchFamily="18" charset="0"/>
                <a:ea typeface="Arial" charset="0"/>
                <a:cs typeface="Times New Roman" pitchFamily="18" charset="0"/>
              </a:rPr>
              <a:t>such other documents in such form and manner as may be prescribed. </a:t>
            </a:r>
            <a:r>
              <a:rPr lang="en-US" sz="2200" dirty="0" smtClean="0">
                <a:latin typeface="Times New Roman" pitchFamily="18" charset="0"/>
                <a:ea typeface="Arial" charset="0"/>
                <a:cs typeface="Times New Roman" pitchFamily="18" charset="0"/>
              </a:rPr>
              <a:t> </a:t>
            </a:r>
          </a:p>
          <a:p>
            <a:pPr algn="just">
              <a:buFont typeface="Wingdings" pitchFamily="2" charset="2"/>
              <a:buChar char="Ø"/>
            </a:pPr>
            <a:r>
              <a:rPr lang="en-US" sz="2200" dirty="0" smtClean="0">
                <a:latin typeface="Times New Roman" pitchFamily="18" charset="0"/>
                <a:ea typeface="Arial" charset="0"/>
                <a:cs typeface="Times New Roman" pitchFamily="18" charset="0"/>
              </a:rPr>
              <a:t>R 80</a:t>
            </a:r>
            <a:r>
              <a:rPr lang="en-US" sz="2200" dirty="0"/>
              <a:t>(3) Every registered person whose aggregate turnover during a financial year exceeds </a:t>
            </a:r>
            <a:r>
              <a:rPr lang="en-US" sz="2200" b="1" dirty="0" smtClean="0"/>
              <a:t>2 Cr. </a:t>
            </a:r>
            <a:r>
              <a:rPr lang="en-US" sz="2200" dirty="0" smtClean="0"/>
              <a:t>rupees </a:t>
            </a:r>
            <a:r>
              <a:rPr lang="en-US" sz="2200" dirty="0"/>
              <a:t>shall get his accounts audited as specified under </a:t>
            </a:r>
            <a:r>
              <a:rPr lang="en-US" sz="2200" dirty="0" smtClean="0"/>
              <a:t>Sec. 35(5) and </a:t>
            </a:r>
            <a:r>
              <a:rPr lang="en-US" sz="2200" dirty="0"/>
              <a:t>he shall furnish a copy of audited annual accounts and a reconciliation statement, duly certified, in FORM </a:t>
            </a:r>
            <a:r>
              <a:rPr lang="en-US" sz="2200" dirty="0" smtClean="0"/>
              <a:t>GSTR-9C</a:t>
            </a:r>
          </a:p>
        </p:txBody>
      </p:sp>
    </p:spTree>
    <p:extLst>
      <p:ext uri="{BB962C8B-B14F-4D97-AF65-F5344CB8AC3E}">
        <p14:creationId xmlns:p14="http://schemas.microsoft.com/office/powerpoint/2010/main" val="96931470"/>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down)">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140680" y="163810"/>
          <a:ext cx="11929404" cy="6389713"/>
        </p:xfrm>
        <a:graphic>
          <a:graphicData uri="http://schemas.openxmlformats.org/drawingml/2006/table">
            <a:tbl>
              <a:tblPr firstRow="1" bandRow="1">
                <a:tableStyleId>{D7AC3CCA-C797-4891-BE02-D94E43425B78}</a:tableStyleId>
              </a:tblPr>
              <a:tblGrid>
                <a:gridCol w="427382"/>
                <a:gridCol w="3551243"/>
                <a:gridCol w="1061168"/>
                <a:gridCol w="668198"/>
                <a:gridCol w="1121212"/>
                <a:gridCol w="1302420"/>
                <a:gridCol w="540093"/>
                <a:gridCol w="3257688"/>
              </a:tblGrid>
              <a:tr h="356211">
                <a:tc>
                  <a:txBody>
                    <a:bodyPr/>
                    <a:lstStyle/>
                    <a:p>
                      <a:r>
                        <a:rPr lang="en-US" dirty="0" smtClean="0"/>
                        <a:t>11</a:t>
                      </a:r>
                      <a:endParaRPr lang="en-US" dirty="0"/>
                    </a:p>
                  </a:txBody>
                  <a:tcPr/>
                </a:tc>
                <a:tc gridSpan="7">
                  <a:txBody>
                    <a:bodyPr/>
                    <a:lstStyle/>
                    <a:p>
                      <a:r>
                        <a:rPr lang="en-US" dirty="0" smtClean="0"/>
                        <a:t>PT V </a:t>
                      </a:r>
                      <a:r>
                        <a:rPr lang="en-US" sz="1800" b="1" kern="1200" dirty="0" smtClean="0">
                          <a:solidFill>
                            <a:schemeClr val="dk1"/>
                          </a:solidFill>
                          <a:effectLst/>
                          <a:latin typeface="+mn-lt"/>
                          <a:ea typeface="+mn-ea"/>
                          <a:cs typeface="+mn-cs"/>
                        </a:rPr>
                        <a:t>Auditor's recommendation on additional Liability due to non-reconciliation </a:t>
                      </a:r>
                      <a:endParaRPr lang="en-US" dirty="0" smtClean="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504632">
                <a:tc>
                  <a:txBody>
                    <a:bodyPr/>
                    <a:lstStyle/>
                    <a:p>
                      <a:endParaRPr lang="en-US" sz="1400" dirty="0"/>
                    </a:p>
                  </a:txBody>
                  <a:tcPr/>
                </a:tc>
                <a:tc>
                  <a:txBody>
                    <a:bodyPr/>
                    <a:lstStyle/>
                    <a:p>
                      <a:r>
                        <a:rPr lang="en-US" sz="1400" dirty="0" smtClean="0"/>
                        <a:t>Description</a:t>
                      </a:r>
                      <a:endParaRPr lang="en-US" sz="1400" dirty="0"/>
                    </a:p>
                  </a:txBody>
                  <a:tcPr/>
                </a:tc>
                <a:tc>
                  <a:txBody>
                    <a:bodyPr/>
                    <a:lstStyle/>
                    <a:p>
                      <a:r>
                        <a:rPr lang="en-US" sz="1400" dirty="0" smtClean="0"/>
                        <a:t>Value</a:t>
                      </a:r>
                      <a:endParaRPr lang="en-US" sz="1400" dirty="0"/>
                    </a:p>
                  </a:txBody>
                  <a:tcPr/>
                </a:tc>
                <a:tc>
                  <a:txBody>
                    <a:bodyPr/>
                    <a:lstStyle/>
                    <a:p>
                      <a:r>
                        <a:rPr lang="en-US" sz="1400" dirty="0" smtClean="0"/>
                        <a:t>Central Tax</a:t>
                      </a:r>
                      <a:endParaRPr lang="en-US" sz="1400" dirty="0"/>
                    </a:p>
                  </a:txBody>
                  <a:tcPr/>
                </a:tc>
                <a:tc>
                  <a:txBody>
                    <a:bodyPr/>
                    <a:lstStyle/>
                    <a:p>
                      <a:r>
                        <a:rPr lang="en-US" sz="1400" dirty="0" smtClean="0"/>
                        <a:t>State Tax/ UT</a:t>
                      </a:r>
                      <a:endParaRPr lang="en-US" sz="1400" dirty="0"/>
                    </a:p>
                  </a:txBody>
                  <a:tcPr/>
                </a:tc>
                <a:tc>
                  <a:txBody>
                    <a:bodyPr/>
                    <a:lstStyle/>
                    <a:p>
                      <a:r>
                        <a:rPr lang="en-US" sz="1400" dirty="0" smtClean="0"/>
                        <a:t>Integrated</a:t>
                      </a:r>
                      <a:r>
                        <a:rPr lang="en-US" sz="1400" baseline="0" dirty="0" smtClean="0"/>
                        <a:t> </a:t>
                      </a:r>
                    </a:p>
                    <a:p>
                      <a:r>
                        <a:rPr lang="en-US" sz="1400" baseline="0" dirty="0" smtClean="0"/>
                        <a:t>Tax</a:t>
                      </a:r>
                      <a:endParaRPr lang="en-US" sz="1400" dirty="0"/>
                    </a:p>
                  </a:txBody>
                  <a:tcPr/>
                </a:tc>
                <a:tc>
                  <a:txBody>
                    <a:bodyPr/>
                    <a:lstStyle/>
                    <a:p>
                      <a:r>
                        <a:rPr lang="en-US" sz="1400" dirty="0" err="1" smtClean="0"/>
                        <a:t>Cess</a:t>
                      </a:r>
                      <a:endParaRPr lang="en-US" sz="1400" dirty="0"/>
                    </a:p>
                  </a:txBody>
                  <a:tcPr/>
                </a:tc>
                <a:tc>
                  <a:txBody>
                    <a:bodyPr/>
                    <a:lstStyle/>
                    <a:p>
                      <a:endParaRPr lang="en-US" sz="1400" dirty="0"/>
                    </a:p>
                  </a:txBody>
                  <a:tcPr/>
                </a:tc>
              </a:tr>
              <a:tr h="296842">
                <a:tc>
                  <a:txBody>
                    <a:bodyPr/>
                    <a:lstStyle/>
                    <a:p>
                      <a:endParaRPr lang="en-US" sz="1400" dirty="0"/>
                    </a:p>
                  </a:txBody>
                  <a:tcPr/>
                </a:tc>
                <a:tc>
                  <a:txBody>
                    <a:bodyPr/>
                    <a:lstStyle/>
                    <a:p>
                      <a:r>
                        <a:rPr lang="en-US" sz="1400" dirty="0" smtClean="0"/>
                        <a:t>1</a:t>
                      </a:r>
                      <a:endParaRPr lang="en-US" sz="1400" dirty="0"/>
                    </a:p>
                  </a:txBody>
                  <a:tcPr/>
                </a:tc>
                <a:tc>
                  <a:txBody>
                    <a:bodyPr/>
                    <a:lstStyle/>
                    <a:p>
                      <a:r>
                        <a:rPr lang="en-US" sz="1400" dirty="0" smtClean="0"/>
                        <a:t>2</a:t>
                      </a:r>
                      <a:endParaRPr lang="en-US" sz="1400" dirty="0"/>
                    </a:p>
                  </a:txBody>
                  <a:tcPr/>
                </a:tc>
                <a:tc>
                  <a:txBody>
                    <a:bodyPr/>
                    <a:lstStyle/>
                    <a:p>
                      <a:r>
                        <a:rPr lang="en-US" sz="1400" dirty="0" smtClean="0"/>
                        <a:t>3</a:t>
                      </a:r>
                      <a:endParaRPr lang="en-US" sz="1400" dirty="0"/>
                    </a:p>
                  </a:txBody>
                  <a:tcPr/>
                </a:tc>
                <a:tc>
                  <a:txBody>
                    <a:bodyPr/>
                    <a:lstStyle/>
                    <a:p>
                      <a:r>
                        <a:rPr lang="en-US" sz="1400" dirty="0" smtClean="0"/>
                        <a:t>4</a:t>
                      </a:r>
                      <a:endParaRPr lang="en-US" sz="1400" dirty="0"/>
                    </a:p>
                  </a:txBody>
                  <a:tcPr/>
                </a:tc>
                <a:tc>
                  <a:txBody>
                    <a:bodyPr/>
                    <a:lstStyle/>
                    <a:p>
                      <a:r>
                        <a:rPr lang="en-US" sz="1400" dirty="0" smtClean="0"/>
                        <a:t>5</a:t>
                      </a:r>
                      <a:endParaRPr lang="en-US" sz="1400" dirty="0"/>
                    </a:p>
                  </a:txBody>
                  <a:tcPr/>
                </a:tc>
                <a:tc>
                  <a:txBody>
                    <a:bodyPr/>
                    <a:lstStyle/>
                    <a:p>
                      <a:r>
                        <a:rPr lang="en-US" sz="1400" dirty="0" smtClean="0"/>
                        <a:t>6</a:t>
                      </a:r>
                      <a:endParaRPr lang="en-US" sz="1400" dirty="0"/>
                    </a:p>
                  </a:txBody>
                  <a:tcPr/>
                </a:tc>
                <a:tc rowSpan="14">
                  <a:txBody>
                    <a:bodyPr/>
                    <a:lstStyle/>
                    <a:p>
                      <a:pPr>
                        <a:buFont typeface="Wingdings" charset="2"/>
                        <a:buChar char="Ø"/>
                      </a:pPr>
                      <a:r>
                        <a:rPr lang="en-US" sz="1600" dirty="0" smtClean="0"/>
                        <a:t>Part V consists of the auditor‘s recommendation on the additional liability to be discharged by the taxpayer due to non-reconciliation of turnover or non-reconciliation of input tax credit. The auditor shall also recommend if there is any other amount to be paid for supplies not included in the Annual Return. Any refund which has been erroneously taken and shall be paid back to the Government shall also be declared in this table. Lastly, any other outstanding demand which is recommended to be settled by the auditor shall be declared in this Table. Towards, the end of the reconciliation statement taxpayers shall be given an option to pay their taxes as recommended by the auditor. </a:t>
                      </a:r>
                      <a:endParaRPr lang="en-US" sz="1600" dirty="0"/>
                    </a:p>
                  </a:txBody>
                  <a:tcPr/>
                </a:tc>
              </a:tr>
              <a:tr h="356211">
                <a:tc>
                  <a:txBody>
                    <a:bodyPr/>
                    <a:lstStyle/>
                    <a:p>
                      <a:endParaRPr lang="en-US"/>
                    </a:p>
                  </a:txBody>
                  <a:tcPr/>
                </a:tc>
                <a:tc>
                  <a:txBody>
                    <a:bodyPr/>
                    <a:lstStyle/>
                    <a:p>
                      <a:r>
                        <a:rPr lang="en-US" dirty="0" smtClean="0"/>
                        <a:t>5%</a:t>
                      </a:r>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56211">
                <a:tc>
                  <a:txBody>
                    <a:bodyPr/>
                    <a:lstStyle/>
                    <a:p>
                      <a:endParaRPr lang="en-US" sz="1400" dirty="0"/>
                    </a:p>
                  </a:txBody>
                  <a:tcPr/>
                </a:tc>
                <a:tc>
                  <a:txBody>
                    <a:bodyPr/>
                    <a:lstStyle/>
                    <a:p>
                      <a:r>
                        <a:rPr lang="en-US" dirty="0" smtClean="0"/>
                        <a:t>12%</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r h="356211">
                <a:tc>
                  <a:txBody>
                    <a:bodyPr/>
                    <a:lstStyle/>
                    <a:p>
                      <a:endParaRPr lang="en-US" sz="1400" dirty="0"/>
                    </a:p>
                  </a:txBody>
                  <a:tcPr/>
                </a:tc>
                <a:tc>
                  <a:txBody>
                    <a:bodyPr/>
                    <a:lstStyle/>
                    <a:p>
                      <a:r>
                        <a:rPr lang="en-US" dirty="0" smtClean="0"/>
                        <a:t>18%</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56211">
                <a:tc>
                  <a:txBody>
                    <a:bodyPr/>
                    <a:lstStyle/>
                    <a:p>
                      <a:endParaRPr lang="en-US" sz="1400" dirty="0"/>
                    </a:p>
                  </a:txBody>
                  <a:tcPr/>
                </a:tc>
                <a:tc>
                  <a:txBody>
                    <a:bodyPr/>
                    <a:lstStyle/>
                    <a:p>
                      <a:r>
                        <a:rPr lang="en-US" dirty="0" smtClean="0"/>
                        <a:t>28%</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56211">
                <a:tc>
                  <a:txBody>
                    <a:bodyPr/>
                    <a:lstStyle/>
                    <a:p>
                      <a:endParaRPr lang="en-US" sz="1400" dirty="0"/>
                    </a:p>
                  </a:txBody>
                  <a:tcPr/>
                </a:tc>
                <a:tc>
                  <a:txBody>
                    <a:bodyPr/>
                    <a:lstStyle/>
                    <a:p>
                      <a:r>
                        <a:rPr lang="en-US" dirty="0" smtClean="0"/>
                        <a:t>3%</a:t>
                      </a:r>
                      <a:endParaRPr lang="en-US" dirty="0"/>
                    </a:p>
                  </a:txBody>
                  <a:tcPr/>
                </a:tc>
                <a:tc>
                  <a:txBody>
                    <a:bodyPr/>
                    <a:lstStyle/>
                    <a:p>
                      <a:endParaRPr lang="en-US" dirty="0" smtClean="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56211">
                <a:tc>
                  <a:txBody>
                    <a:bodyPr/>
                    <a:lstStyle/>
                    <a:p>
                      <a:endParaRPr lang="en-US" sz="1400" dirty="0"/>
                    </a:p>
                  </a:txBody>
                  <a:tcPr/>
                </a:tc>
                <a:tc>
                  <a:txBody>
                    <a:bodyPr/>
                    <a:lstStyle/>
                    <a:p>
                      <a:r>
                        <a:rPr lang="en-US" dirty="0" smtClean="0"/>
                        <a:t>.25%</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356211">
                <a:tc>
                  <a:txBody>
                    <a:bodyPr/>
                    <a:lstStyle/>
                    <a:p>
                      <a:endParaRPr lang="en-US" sz="1400" dirty="0"/>
                    </a:p>
                  </a:txBody>
                  <a:tcPr/>
                </a:tc>
                <a:tc>
                  <a:txBody>
                    <a:bodyPr/>
                    <a:lstStyle/>
                    <a:p>
                      <a:r>
                        <a:rPr lang="en-US" dirty="0" smtClean="0"/>
                        <a:t>.10%</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405935">
                <a:tc>
                  <a:txBody>
                    <a:bodyPr/>
                    <a:lstStyle/>
                    <a:p>
                      <a:endParaRPr lang="en-US" sz="14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Interest/Late Fee/Penalty</a:t>
                      </a:r>
                    </a:p>
                  </a:txBody>
                  <a:tcPr/>
                </a:tc>
                <a:tc hMerge="1">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endParaRPr lang="en-US" dirty="0"/>
                    </a:p>
                  </a:txBody>
                  <a:tcPr/>
                </a:tc>
              </a:tr>
              <a:tr h="219492">
                <a:tc>
                  <a:txBody>
                    <a:bodyPr/>
                    <a:lstStyle/>
                    <a:p>
                      <a:endParaRPr lang="en-US" sz="1400" dirty="0"/>
                    </a:p>
                  </a:txBody>
                  <a:tcPr/>
                </a:tc>
                <a:tc gridSpan="2">
                  <a:txBody>
                    <a:bodyPr/>
                    <a:lstStyle/>
                    <a:p>
                      <a:r>
                        <a:rPr lang="en-IN" dirty="0" smtClean="0"/>
                        <a:t>Input tax credit</a:t>
                      </a:r>
                      <a:endParaRPr lang="en-US" dirty="0"/>
                    </a:p>
                  </a:txBody>
                  <a:tcPr/>
                </a:tc>
                <a:tc hMerge="1">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r h="623369">
                <a:tc>
                  <a:txBody>
                    <a:bodyPr/>
                    <a:lstStyle/>
                    <a:p>
                      <a:endParaRPr lang="en-US" sz="1400" dirty="0"/>
                    </a:p>
                  </a:txBody>
                  <a:tcPr/>
                </a:tc>
                <a:tc gridSpan="2">
                  <a:txBody>
                    <a:bodyPr/>
                    <a:lstStyle/>
                    <a:p>
                      <a:r>
                        <a:rPr lang="en-US" sz="1800" kern="1200" dirty="0" smtClean="0">
                          <a:solidFill>
                            <a:schemeClr val="dk1"/>
                          </a:solidFill>
                          <a:effectLst/>
                          <a:latin typeface="+mn-lt"/>
                          <a:ea typeface="+mn-ea"/>
                          <a:cs typeface="+mn-cs"/>
                        </a:rPr>
                        <a:t>Any other amount paid for supplies not included in Annual Return (GSTR 9) </a:t>
                      </a:r>
                      <a:endParaRPr lang="en-US" dirty="0" smtClean="0"/>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r h="431569">
                <a:tc>
                  <a:txBody>
                    <a:bodyPr/>
                    <a:lstStyle/>
                    <a:p>
                      <a:endParaRPr lang="en-US" sz="14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Erroneous refund to be paid back </a:t>
                      </a:r>
                      <a:endParaRPr lang="en-US" dirty="0" smtClean="0"/>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r h="431569">
                <a:tc>
                  <a:txBody>
                    <a:bodyPr/>
                    <a:lstStyle/>
                    <a:p>
                      <a:endParaRPr lang="en-US" sz="14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Outstanding demands to be settled </a:t>
                      </a:r>
                      <a:endParaRPr lang="en-US" dirty="0" smtClean="0"/>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r h="362194">
                <a:tc>
                  <a:txBody>
                    <a:bodyPr/>
                    <a:lstStyle/>
                    <a:p>
                      <a:endParaRPr lang="en-US" sz="1400"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Other (Pl. specify </a:t>
                      </a:r>
                      <a:endParaRPr lang="en-US" dirty="0" smtClean="0"/>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700" dirty="0" smtClean="0"/>
                    </a:p>
                  </a:txBody>
                  <a:tcPr/>
                </a:tc>
              </a:tr>
            </a:tbl>
          </a:graphicData>
        </a:graphic>
      </p:graphicFrame>
    </p:spTree>
    <p:extLst>
      <p:ext uri="{BB962C8B-B14F-4D97-AF65-F5344CB8AC3E}">
        <p14:creationId xmlns:p14="http://schemas.microsoft.com/office/powerpoint/2010/main" val="1852418618"/>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4091" y="104173"/>
            <a:ext cx="11748304" cy="6632294"/>
          </a:xfrm>
          <a:solidFill>
            <a:schemeClr val="bg2"/>
          </a:solidFill>
        </p:spPr>
        <p:style>
          <a:lnRef idx="2">
            <a:schemeClr val="dk1"/>
          </a:lnRef>
          <a:fillRef idx="1">
            <a:schemeClr val="lt1"/>
          </a:fillRef>
          <a:effectRef idx="0">
            <a:schemeClr val="dk1"/>
          </a:effectRef>
          <a:fontRef idx="minor">
            <a:schemeClr val="dk1"/>
          </a:fontRef>
        </p:style>
        <p:txBody>
          <a:bodyPr anchor="ctr">
            <a:normAutofit/>
          </a:bodyPr>
          <a:lstStyle/>
          <a:p>
            <a:pPr marL="0" indent="0">
              <a:buNone/>
            </a:pPr>
            <a:r>
              <a:rPr lang="en-US" dirty="0"/>
              <a:t>Verification: </a:t>
            </a:r>
          </a:p>
          <a:p>
            <a:pPr marL="0" indent="0">
              <a:buNone/>
            </a:pPr>
            <a:r>
              <a:rPr lang="en-US" dirty="0"/>
              <a:t>I hereby solemnly affirm and declare that the information given herein above is true and correct to the best of my knowledge and belief and nothing has been concealed there from. </a:t>
            </a:r>
          </a:p>
          <a:p>
            <a:pPr marL="0" indent="0">
              <a:buNone/>
            </a:pPr>
            <a:r>
              <a:rPr lang="en-US" dirty="0"/>
              <a:t>**(Signature and stamp/Seal of the Auditor) Place: ...............</a:t>
            </a:r>
            <a:br>
              <a:rPr lang="en-US" dirty="0"/>
            </a:br>
            <a:r>
              <a:rPr lang="en-US" dirty="0"/>
              <a:t>Name of the signatory ..................... Membership No.................. </a:t>
            </a:r>
          </a:p>
          <a:p>
            <a:pPr marL="0" indent="0">
              <a:buNone/>
            </a:pPr>
            <a:r>
              <a:rPr lang="en-US" dirty="0"/>
              <a:t>Date: ...............</a:t>
            </a:r>
            <a:br>
              <a:rPr lang="en-US" dirty="0"/>
            </a:br>
            <a:r>
              <a:rPr lang="en-US" dirty="0"/>
              <a:t>Full address ........................... </a:t>
            </a:r>
          </a:p>
        </p:txBody>
      </p:sp>
    </p:spTree>
    <p:extLst>
      <p:ext uri="{BB962C8B-B14F-4D97-AF65-F5344CB8AC3E}">
        <p14:creationId xmlns:p14="http://schemas.microsoft.com/office/powerpoint/2010/main" val="15610934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775" y="2029315"/>
            <a:ext cx="11274329" cy="4624148"/>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10000"/>
          </a:bodyPr>
          <a:lstStyle/>
          <a:p>
            <a:pPr marL="457200" indent="-457200">
              <a:buFont typeface="Wingdings" pitchFamily="2" charset="2"/>
              <a:buChar char="Ø"/>
            </a:pPr>
            <a:r>
              <a:rPr lang="en-US" sz="2400" dirty="0" smtClean="0">
                <a:latin typeface="Times New Roman" pitchFamily="18" charset="0"/>
                <a:ea typeface="Arial" charset="0"/>
                <a:cs typeface="Times New Roman" pitchFamily="18" charset="0"/>
              </a:rPr>
              <a:t>Issue</a:t>
            </a:r>
          </a:p>
          <a:p>
            <a:pPr lvl="1">
              <a:buFont typeface="Arial" charset="0"/>
              <a:buChar char="•"/>
            </a:pPr>
            <a:r>
              <a:rPr lang="en-US" sz="1600" dirty="0" smtClean="0">
                <a:latin typeface="Times New Roman" pitchFamily="18" charset="0"/>
                <a:ea typeface="Arial" charset="0"/>
                <a:cs typeface="Times New Roman" pitchFamily="18" charset="0"/>
              </a:rPr>
              <a:t>AS-if not applicable-Capitalization Issue (AAR)</a:t>
            </a:r>
          </a:p>
          <a:p>
            <a:pPr lvl="1">
              <a:buFont typeface="Arial" charset="0"/>
              <a:buChar char="•"/>
            </a:pPr>
            <a:r>
              <a:rPr lang="en-US" sz="2000" dirty="0" smtClean="0">
                <a:latin typeface="Times New Roman" pitchFamily="18" charset="0"/>
                <a:ea typeface="Arial" charset="0"/>
                <a:cs typeface="Times New Roman" pitchFamily="18" charset="0"/>
              </a:rPr>
              <a:t>Corporate Guarantee</a:t>
            </a:r>
          </a:p>
          <a:p>
            <a:pPr lvl="1">
              <a:buFont typeface="Arial" charset="0"/>
              <a:buChar char="•"/>
            </a:pPr>
            <a:r>
              <a:rPr lang="en-US" sz="2000" dirty="0" smtClean="0">
                <a:latin typeface="Times New Roman" pitchFamily="18" charset="0"/>
                <a:ea typeface="Arial" charset="0"/>
                <a:cs typeface="Times New Roman" pitchFamily="18" charset="0"/>
              </a:rPr>
              <a:t>Valuation in case of supply to employees-Food/ Transportation</a:t>
            </a:r>
          </a:p>
          <a:p>
            <a:pPr lvl="1">
              <a:buFont typeface="Arial" charset="0"/>
              <a:buChar char="•"/>
            </a:pPr>
            <a:r>
              <a:rPr lang="en-US" sz="2000" dirty="0" smtClean="0">
                <a:latin typeface="Times New Roman" pitchFamily="18" charset="0"/>
                <a:ea typeface="Arial" charset="0"/>
                <a:cs typeface="Times New Roman" pitchFamily="18" charset="0"/>
              </a:rPr>
              <a:t>High Sea Sales-Pre amendment</a:t>
            </a:r>
          </a:p>
          <a:p>
            <a:pPr lvl="1">
              <a:buFont typeface="Arial" charset="0"/>
              <a:buChar char="•"/>
            </a:pPr>
            <a:r>
              <a:rPr lang="en-US" sz="2000" dirty="0" smtClean="0">
                <a:latin typeface="Times New Roman" pitchFamily="18" charset="0"/>
                <a:ea typeface="Arial" charset="0"/>
                <a:cs typeface="Times New Roman" pitchFamily="18" charset="0"/>
              </a:rPr>
              <a:t>Royalty on use of brand</a:t>
            </a:r>
          </a:p>
          <a:p>
            <a:pPr lvl="1">
              <a:buFont typeface="Arial" charset="0"/>
              <a:buChar char="•"/>
            </a:pPr>
            <a:r>
              <a:rPr lang="en-US" sz="2000" dirty="0" smtClean="0">
                <a:latin typeface="Times New Roman" pitchFamily="18" charset="0"/>
                <a:ea typeface="Arial" charset="0"/>
                <a:cs typeface="Times New Roman" pitchFamily="18" charset="0"/>
              </a:rPr>
              <a:t>ITC reversal on SEIS/MEIS</a:t>
            </a:r>
          </a:p>
          <a:p>
            <a:pPr lvl="1">
              <a:buFont typeface="Arial" charset="0"/>
              <a:buChar char="•"/>
            </a:pPr>
            <a:endParaRPr lang="en-US" sz="2000" dirty="0" smtClean="0">
              <a:latin typeface="Times New Roman" pitchFamily="18" charset="0"/>
              <a:ea typeface="Arial" charset="0"/>
              <a:cs typeface="Times New Roman" pitchFamily="18" charset="0"/>
            </a:endParaRPr>
          </a:p>
          <a:p>
            <a:pPr lvl="1">
              <a:buFont typeface="Arial" charset="0"/>
              <a:buChar char="•"/>
            </a:pPr>
            <a:r>
              <a:rPr lang="en-US" sz="2000" dirty="0" smtClean="0">
                <a:latin typeface="Times New Roman" pitchFamily="18" charset="0"/>
                <a:ea typeface="Arial" charset="0"/>
                <a:cs typeface="Times New Roman" pitchFamily="18" charset="0"/>
              </a:rPr>
              <a:t>ITC reversal on use of cafeteria-Equipment/ Rent (</a:t>
            </a:r>
            <a:r>
              <a:rPr lang="en-US" sz="2000" b="1" dirty="0"/>
              <a:t>M/s. National </a:t>
            </a:r>
            <a:r>
              <a:rPr lang="en-US" sz="2000" b="1" dirty="0" err="1"/>
              <a:t>Aluminium</a:t>
            </a:r>
            <a:r>
              <a:rPr lang="en-US" sz="2000" b="1" dirty="0"/>
              <a:t> Company Limited (GST AAAR Odisha</a:t>
            </a:r>
            <a:r>
              <a:rPr lang="en-US" sz="2000" b="1" dirty="0" smtClean="0"/>
              <a:t>)</a:t>
            </a:r>
            <a:r>
              <a:rPr lang="en-US" sz="2000" dirty="0" smtClean="0">
                <a:latin typeface="Times New Roman" pitchFamily="18" charset="0"/>
                <a:ea typeface="Arial" charset="0"/>
                <a:cs typeface="Times New Roman" pitchFamily="18" charset="0"/>
              </a:rPr>
              <a:t>)</a:t>
            </a:r>
          </a:p>
          <a:p>
            <a:pPr lvl="2">
              <a:buFont typeface="Arial" charset="0"/>
              <a:buChar char="•"/>
            </a:pPr>
            <a:r>
              <a:rPr lang="en-US" sz="1600" dirty="0"/>
              <a:t>Whether the applicant is entitled to take input credit of  services utilized for maintenance of Guest House, Transit House and Trainee Hostel?</a:t>
            </a:r>
          </a:p>
          <a:p>
            <a:pPr lvl="2">
              <a:buFont typeface="Arial" charset="0"/>
              <a:buChar char="•"/>
            </a:pPr>
            <a:endParaRPr lang="en-US" sz="1600" dirty="0" smtClean="0">
              <a:latin typeface="Times New Roman" pitchFamily="18" charset="0"/>
              <a:ea typeface="Arial" charset="0"/>
              <a:cs typeface="Times New Roman" pitchFamily="18" charset="0"/>
            </a:endParaRPr>
          </a:p>
          <a:p>
            <a:pPr lvl="1">
              <a:buFont typeface="Arial" charset="0"/>
              <a:buChar char="•"/>
            </a:pPr>
            <a:r>
              <a:rPr lang="en-US" sz="2000" dirty="0" smtClean="0">
                <a:latin typeface="Times New Roman" pitchFamily="18" charset="0"/>
                <a:ea typeface="Arial" charset="0"/>
                <a:cs typeface="Times New Roman" pitchFamily="18" charset="0"/>
              </a:rPr>
              <a:t>Transfer of Business Assets-Templet/ Brochure/T-Shirt/ Cap</a:t>
            </a:r>
          </a:p>
          <a:p>
            <a:pPr lvl="1">
              <a:buFont typeface="Arial" charset="0"/>
              <a:buChar char="•"/>
            </a:pPr>
            <a:r>
              <a:rPr lang="en-US" sz="2000" dirty="0" smtClean="0">
                <a:latin typeface="Times New Roman" pitchFamily="18" charset="0"/>
                <a:ea typeface="Arial" charset="0"/>
                <a:cs typeface="Times New Roman" pitchFamily="18" charset="0"/>
              </a:rPr>
              <a:t>Commercial Credit Note-Without GST</a:t>
            </a:r>
          </a:p>
          <a:p>
            <a:pPr lvl="1">
              <a:buFont typeface="Arial" charset="0"/>
              <a:buChar char="•"/>
            </a:pPr>
            <a:r>
              <a:rPr lang="en-US" sz="2000" dirty="0" smtClean="0">
                <a:latin typeface="Times New Roman" pitchFamily="18" charset="0"/>
                <a:ea typeface="Arial" charset="0"/>
                <a:cs typeface="Times New Roman" pitchFamily="18" charset="0"/>
              </a:rPr>
              <a:t>Place of Supply-Counter Sale</a:t>
            </a:r>
          </a:p>
          <a:p>
            <a:pPr lvl="1">
              <a:buFont typeface="Arial" charset="0"/>
              <a:buChar char="•"/>
            </a:pPr>
            <a:r>
              <a:rPr lang="en-US" sz="2000" dirty="0" smtClean="0">
                <a:latin typeface="Times New Roman" pitchFamily="18" charset="0"/>
                <a:ea typeface="Arial" charset="0"/>
                <a:cs typeface="Times New Roman" pitchFamily="18" charset="0"/>
              </a:rPr>
              <a:t>ITC on Demo Car ? (</a:t>
            </a:r>
            <a:r>
              <a:rPr lang="en-US" sz="2000" dirty="0" smtClean="0"/>
              <a:t>UK</a:t>
            </a:r>
            <a:r>
              <a:rPr lang="en-US" sz="2000" dirty="0"/>
              <a:t> </a:t>
            </a:r>
            <a:r>
              <a:rPr lang="en-US" sz="2000" dirty="0">
                <a:hlinkClick r:id="rId2"/>
              </a:rPr>
              <a:t>VAT Notice 700/64: motoring </a:t>
            </a:r>
            <a:r>
              <a:rPr lang="en-US" sz="2000" dirty="0" smtClean="0">
                <a:hlinkClick r:id="rId2"/>
              </a:rPr>
              <a:t>expenses</a:t>
            </a:r>
            <a:r>
              <a:rPr lang="en-US" sz="2000" dirty="0" smtClean="0"/>
              <a:t>)</a:t>
            </a:r>
          </a:p>
          <a:p>
            <a:pPr lvl="1">
              <a:buFont typeface="Arial" charset="0"/>
              <a:buChar char="•"/>
            </a:pPr>
            <a:r>
              <a:rPr lang="en-US" sz="2000" dirty="0" smtClean="0"/>
              <a:t>Valuation- use of own </a:t>
            </a:r>
            <a:r>
              <a:rPr lang="en-US" sz="2000" dirty="0" err="1"/>
              <a:t>labour</a:t>
            </a:r>
            <a:r>
              <a:rPr lang="en-US" sz="2000" dirty="0"/>
              <a:t> to construct </a:t>
            </a:r>
            <a:r>
              <a:rPr lang="en-US" sz="2000" dirty="0" smtClean="0"/>
              <a:t>a building for self use (UK </a:t>
            </a:r>
            <a:r>
              <a:rPr lang="en-US" sz="2000" dirty="0">
                <a:hlinkClick r:id="rId3"/>
              </a:rPr>
              <a:t>VAT Notice 708: buildings and construction</a:t>
            </a:r>
            <a:r>
              <a:rPr lang="en-US" sz="2000" dirty="0"/>
              <a:t>)</a:t>
            </a: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4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400" dirty="0">
              <a:latin typeface="Times New Roman" pitchFamily="18" charset="0"/>
              <a:ea typeface="Arial" charset="0"/>
              <a:cs typeface="Times New Roman" pitchFamily="18" charset="0"/>
            </a:endParaRPr>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Audit</a:t>
            </a:r>
            <a:r>
              <a:rPr lang="mr-IN" sz="2800" u="sng" dirty="0" smtClean="0">
                <a:latin typeface="Times New Roman" pitchFamily="18" charset="0"/>
              </a:rPr>
              <a:t>……</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715889180"/>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345" y="1491166"/>
            <a:ext cx="11765760" cy="5162297"/>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r>
              <a:rPr lang="en-US" sz="2000" dirty="0"/>
              <a:t>Assesse in India providing only repair services.</a:t>
            </a:r>
          </a:p>
          <a:p>
            <a:r>
              <a:rPr lang="en-US" sz="2000" dirty="0"/>
              <a:t>Parts used during repairing send by foreign entity for specific use  only.</a:t>
            </a:r>
          </a:p>
          <a:p>
            <a:r>
              <a:rPr lang="en-US" sz="2000" dirty="0"/>
              <a:t>Assesse released goods after paying Customs duties i.e. BCD, IGST</a:t>
            </a:r>
          </a:p>
          <a:p>
            <a:r>
              <a:rPr lang="en-US" sz="2000" dirty="0">
                <a:solidFill>
                  <a:srgbClr val="C00000"/>
                </a:solidFill>
              </a:rPr>
              <a:t>Note: No ITC is available</a:t>
            </a:r>
          </a:p>
          <a:p>
            <a:endParaRPr lang="en-US" sz="2000" dirty="0"/>
          </a:p>
          <a:p>
            <a:pPr marL="0" indent="0">
              <a:buNone/>
            </a:pPr>
            <a:r>
              <a:rPr lang="en-GB" sz="2000" i="1" dirty="0" smtClean="0"/>
              <a:t>--------------------------------------------------------------------------------------------------------------</a:t>
            </a:r>
          </a:p>
          <a:p>
            <a:pPr marL="0" indent="0">
              <a:buNone/>
            </a:pPr>
            <a:r>
              <a:rPr lang="en-US" sz="2000" dirty="0" smtClean="0"/>
              <a:t>Free </a:t>
            </a:r>
            <a:r>
              <a:rPr lang="en-US" sz="2000" dirty="0"/>
              <a:t>Supply of food or beverage in restaurant</a:t>
            </a:r>
          </a:p>
          <a:p>
            <a:r>
              <a:rPr lang="en-US" sz="2000" dirty="0"/>
              <a:t>Demo training classes</a:t>
            </a:r>
          </a:p>
          <a:p>
            <a:r>
              <a:rPr lang="en-US" sz="2000" dirty="0"/>
              <a:t>Free Consultancy </a:t>
            </a:r>
          </a:p>
          <a:p>
            <a:endParaRPr lang="en-US" sz="2000" b="1" dirty="0">
              <a:latin typeface="Arial" charset="0"/>
              <a:ea typeface="Arial" charset="0"/>
              <a:cs typeface="Arial" charset="0"/>
            </a:endParaRPr>
          </a:p>
          <a:p>
            <a:r>
              <a:rPr lang="en-US" sz="2000" b="1" dirty="0">
                <a:latin typeface="Arial" charset="0"/>
                <a:ea typeface="Arial" charset="0"/>
                <a:cs typeface="Arial" charset="0"/>
              </a:rPr>
              <a:t>Sec. 15(5)(h)Goods</a:t>
            </a:r>
            <a:r>
              <a:rPr lang="en-US" sz="2000" dirty="0">
                <a:latin typeface="Arial" charset="0"/>
                <a:ea typeface="Arial" charset="0"/>
                <a:cs typeface="Arial" charset="0"/>
              </a:rPr>
              <a:t> </a:t>
            </a:r>
            <a:r>
              <a:rPr lang="en-US" sz="2000" dirty="0">
                <a:solidFill>
                  <a:srgbClr val="FF0000"/>
                </a:solidFill>
                <a:latin typeface="Arial" charset="0"/>
                <a:ea typeface="Arial" charset="0"/>
                <a:cs typeface="Arial" charset="0"/>
              </a:rPr>
              <a:t>lost, stolen, destroyed, written off or disposed</a:t>
            </a:r>
            <a:r>
              <a:rPr lang="en-US" sz="2000" dirty="0">
                <a:latin typeface="Arial" charset="0"/>
                <a:ea typeface="Arial" charset="0"/>
                <a:cs typeface="Arial" charset="0"/>
              </a:rPr>
              <a:t> of by way of</a:t>
            </a:r>
            <a:r>
              <a:rPr lang="en-US" sz="2000" dirty="0">
                <a:solidFill>
                  <a:srgbClr val="FF0000"/>
                </a:solidFill>
                <a:latin typeface="Arial" charset="0"/>
                <a:ea typeface="Arial" charset="0"/>
                <a:cs typeface="Arial" charset="0"/>
              </a:rPr>
              <a:t> gift </a:t>
            </a:r>
            <a:r>
              <a:rPr lang="en-US" sz="2000" dirty="0">
                <a:latin typeface="Arial" charset="0"/>
                <a:ea typeface="Arial" charset="0"/>
                <a:cs typeface="Arial" charset="0"/>
              </a:rPr>
              <a:t>or </a:t>
            </a:r>
            <a:r>
              <a:rPr lang="en-US" sz="2000" dirty="0">
                <a:solidFill>
                  <a:srgbClr val="FF0000"/>
                </a:solidFill>
                <a:latin typeface="Arial" charset="0"/>
                <a:ea typeface="Arial" charset="0"/>
                <a:cs typeface="Arial" charset="0"/>
              </a:rPr>
              <a:t>free samples</a:t>
            </a:r>
            <a:r>
              <a:rPr lang="en-US" sz="2000" dirty="0">
                <a:latin typeface="Arial" charset="0"/>
                <a:ea typeface="Arial" charset="0"/>
                <a:cs typeface="Arial" charset="0"/>
              </a:rPr>
              <a:t>; </a:t>
            </a:r>
          </a:p>
          <a:p>
            <a:endParaRPr lang="en-US" sz="2000" dirty="0"/>
          </a:p>
          <a:p>
            <a:endParaRPr lang="en-US" sz="2000" dirty="0"/>
          </a:p>
          <a:p>
            <a:pPr marL="0" indent="0" algn="just">
              <a:buNone/>
            </a:pPr>
            <a:endParaRPr lang="en-US" sz="2000" i="1" dirty="0"/>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mr-I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a:t>
            </a:r>
            <a:r>
              <a:rPr lang="en-US" sz="2800" u="sng" dirty="0" smtClean="0">
                <a:latin typeface="Times New Roman" pitchFamily="18" charset="0"/>
                <a:cs typeface="Times New Roman" pitchFamily="18" charset="0"/>
              </a:rPr>
              <a:t>Audit</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654113202"/>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775" y="2029315"/>
            <a:ext cx="11274329" cy="462414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457200" lvl="1" indent="0">
              <a:buNone/>
            </a:pPr>
            <a:r>
              <a:rPr lang="en-US" sz="2000" dirty="0" smtClean="0"/>
              <a:t>S 17 (</a:t>
            </a:r>
            <a:r>
              <a:rPr lang="en-US" sz="2000" i="1" dirty="0" smtClean="0"/>
              <a:t>5</a:t>
            </a:r>
            <a:r>
              <a:rPr lang="en-US" sz="2000" dirty="0"/>
              <a:t>) Notwithstanding anything contained in sub-section (</a:t>
            </a:r>
            <a:r>
              <a:rPr lang="en-US" sz="2000" i="1" dirty="0"/>
              <a:t>1</a:t>
            </a:r>
            <a:r>
              <a:rPr lang="en-US" sz="2000" dirty="0"/>
              <a:t>) of section 16 and sub- section (</a:t>
            </a:r>
            <a:r>
              <a:rPr lang="en-US" sz="2000" i="1" dirty="0"/>
              <a:t>1</a:t>
            </a:r>
            <a:r>
              <a:rPr lang="en-US" sz="2000" dirty="0"/>
              <a:t>) of section 18, input tax credit shall not be available in respect of the following, namely</a:t>
            </a:r>
            <a:r>
              <a:rPr lang="en-US" sz="2000" dirty="0" smtClean="0"/>
              <a:t>:—</a:t>
            </a:r>
          </a:p>
          <a:p>
            <a:pPr marL="0" indent="0">
              <a:buNone/>
            </a:pPr>
            <a:r>
              <a:rPr lang="en-US" sz="2000" dirty="0" smtClean="0"/>
              <a:t>	(</a:t>
            </a:r>
            <a:r>
              <a:rPr lang="en-US" sz="2000" i="1" dirty="0"/>
              <a:t>c</a:t>
            </a:r>
            <a:r>
              <a:rPr lang="en-US" sz="2000" dirty="0"/>
              <a:t>) works contract services when supplied for construction of an immovable property (other than </a:t>
            </a:r>
            <a:r>
              <a:rPr lang="en-US" sz="2000" dirty="0" smtClean="0"/>
              <a:t>	plant </a:t>
            </a:r>
            <a:r>
              <a:rPr lang="en-US" sz="2000" dirty="0"/>
              <a:t>and machinery) except where it is an input service for further supply of works contract </a:t>
            </a:r>
            <a:r>
              <a:rPr lang="en-US" sz="2000" dirty="0" smtClean="0"/>
              <a:t>	service</a:t>
            </a:r>
            <a:r>
              <a:rPr lang="en-US" sz="2000" dirty="0"/>
              <a:t>; </a:t>
            </a:r>
          </a:p>
          <a:p>
            <a:pPr marL="0" indent="0">
              <a:buNone/>
            </a:pPr>
            <a:r>
              <a:rPr lang="en-US" sz="2000" dirty="0" smtClean="0"/>
              <a:t>	(</a:t>
            </a:r>
            <a:r>
              <a:rPr lang="en-US" sz="2000" i="1" dirty="0"/>
              <a:t>d</a:t>
            </a:r>
            <a:r>
              <a:rPr lang="en-US" sz="2000" dirty="0"/>
              <a:t>) goods or services or both received by a taxable person for construction of an immovable </a:t>
            </a:r>
            <a:r>
              <a:rPr lang="en-US" sz="2000" dirty="0" smtClean="0"/>
              <a:t>	property </a:t>
            </a:r>
            <a:r>
              <a:rPr lang="en-US" sz="2000" dirty="0"/>
              <a:t>(other than plant or machinery) on his own account including when such goods or </a:t>
            </a:r>
            <a:r>
              <a:rPr lang="en-US" sz="2000" dirty="0" smtClean="0"/>
              <a:t>	services </a:t>
            </a:r>
            <a:r>
              <a:rPr lang="en-US" sz="2000" dirty="0"/>
              <a:t>or both are used in the course or furtherance of business. </a:t>
            </a:r>
          </a:p>
          <a:p>
            <a:pPr marL="457200" lvl="1" indent="0">
              <a:buNone/>
            </a:pPr>
            <a:r>
              <a:rPr lang="en-US" sz="2000" dirty="0" smtClean="0"/>
              <a:t> </a:t>
            </a:r>
            <a:endParaRPr lang="en-US" sz="2000" dirty="0"/>
          </a:p>
          <a:p>
            <a:pPr marL="457200" lvl="1" indent="0">
              <a:buNone/>
            </a:pPr>
            <a:r>
              <a:rPr lang="en-US" sz="2000" i="1" dirty="0" smtClean="0"/>
              <a:t>Explanation</a:t>
            </a:r>
            <a:r>
              <a:rPr lang="en-US" sz="2000" dirty="0"/>
              <a:t>.––For the purposes of clauses (</a:t>
            </a:r>
            <a:r>
              <a:rPr lang="en-US" sz="2000" i="1" dirty="0"/>
              <a:t>c</a:t>
            </a:r>
            <a:r>
              <a:rPr lang="en-US" sz="2000" dirty="0"/>
              <a:t>) and (</a:t>
            </a:r>
            <a:r>
              <a:rPr lang="en-US" sz="2000" i="1" dirty="0"/>
              <a:t>d</a:t>
            </a:r>
            <a:r>
              <a:rPr lang="en-US" sz="2000" dirty="0"/>
              <a:t>), the expression “construction” includes re-construction, renovation, additions or alterations or repairs, to the extent of </a:t>
            </a:r>
            <a:r>
              <a:rPr lang="en-US" sz="2000" dirty="0" err="1"/>
              <a:t>capitalisation</a:t>
            </a:r>
            <a:r>
              <a:rPr lang="en-US" sz="2000" dirty="0"/>
              <a:t>, to the said immovable property; </a:t>
            </a: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0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000" dirty="0">
              <a:latin typeface="Times New Roman" pitchFamily="18" charset="0"/>
              <a:ea typeface="Arial" charset="0"/>
              <a:cs typeface="Times New Roman" pitchFamily="18" charset="0"/>
            </a:endParaRPr>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Works Contract 17(5)</a:t>
            </a:r>
            <a:r>
              <a:rPr lang="mr-IN" sz="2800" u="sng" dirty="0" smtClean="0">
                <a:latin typeface="Times New Roman" pitchFamily="18" charset="0"/>
              </a:rPr>
              <a:t>……</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36894258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775" y="2029315"/>
            <a:ext cx="11274329" cy="462414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457200" lvl="1" indent="0">
              <a:buNone/>
            </a:pPr>
            <a:r>
              <a:rPr lang="en-US" sz="2000" dirty="0" smtClean="0">
                <a:latin typeface="Times New Roman" pitchFamily="18" charset="0"/>
                <a:ea typeface="Arial" charset="0"/>
                <a:cs typeface="Times New Roman" pitchFamily="18" charset="0"/>
              </a:rPr>
              <a:t>B/sheet Signed by one partner and GST audit by another partner</a:t>
            </a:r>
          </a:p>
          <a:p>
            <a:pPr marL="457200" lvl="1" indent="0">
              <a:buNone/>
            </a:pPr>
            <a:r>
              <a:rPr lang="en-US" sz="2000" dirty="0" smtClean="0">
                <a:latin typeface="Times New Roman" pitchFamily="18" charset="0"/>
                <a:ea typeface="Arial" charset="0"/>
                <a:cs typeface="Times New Roman" pitchFamily="18" charset="0"/>
              </a:rPr>
              <a:t>Reconciliation of GSTR 9 and Audited books only</a:t>
            </a:r>
          </a:p>
          <a:p>
            <a:pPr marL="457200" lvl="1" indent="0">
              <a:buNone/>
            </a:pPr>
            <a:r>
              <a:rPr lang="en-US" sz="2000" dirty="0" smtClean="0">
                <a:latin typeface="Times New Roman" pitchFamily="18" charset="0"/>
                <a:ea typeface="Arial" charset="0"/>
                <a:cs typeface="Times New Roman" pitchFamily="18" charset="0"/>
              </a:rPr>
              <a:t>GST reconciliation/Audit of unaudited GST turnover-Rent </a:t>
            </a:r>
          </a:p>
          <a:p>
            <a:pPr marL="457200" lvl="1" indent="0">
              <a:buNone/>
            </a:pPr>
            <a:r>
              <a:rPr lang="en-US" sz="2000" dirty="0" smtClean="0">
                <a:latin typeface="Times New Roman" pitchFamily="18" charset="0"/>
                <a:ea typeface="Arial" charset="0"/>
                <a:cs typeface="Times New Roman" pitchFamily="18" charset="0"/>
              </a:rPr>
              <a:t>ITC booked in Current Year Claimed in Next Year-May be due to doubtful credit under GST law, Credit reversal due to 180 days</a:t>
            </a:r>
          </a:p>
          <a:p>
            <a:pPr marL="457200" lvl="1" indent="0">
              <a:buNone/>
            </a:pPr>
            <a:r>
              <a:rPr lang="en-US" sz="2000" dirty="0" smtClean="0">
                <a:latin typeface="Times New Roman" pitchFamily="18" charset="0"/>
                <a:ea typeface="Arial" charset="0"/>
                <a:cs typeface="Times New Roman" pitchFamily="18" charset="0"/>
              </a:rPr>
              <a:t>ITC-Pt-IV table</a:t>
            </a:r>
            <a:r>
              <a:rPr lang="mr-IN" sz="2000" dirty="0" smtClean="0">
                <a:latin typeface="Times New Roman" pitchFamily="18" charset="0"/>
                <a:ea typeface="Arial" charset="0"/>
                <a:cs typeface="Times New Roman" pitchFamily="18" charset="0"/>
              </a:rPr>
              <a:t>…</a:t>
            </a:r>
            <a:r>
              <a:rPr lang="en-US" sz="2000" dirty="0" smtClean="0">
                <a:latin typeface="Times New Roman" pitchFamily="18" charset="0"/>
                <a:ea typeface="Arial" charset="0"/>
                <a:cs typeface="Times New Roman" pitchFamily="18" charset="0"/>
              </a:rPr>
              <a:t>..recompilation with ITC availed during the year only not to be consider table 12 and 13 of GSTR-9</a:t>
            </a:r>
          </a:p>
          <a:p>
            <a:pPr marL="457200" lvl="1" indent="0">
              <a:buNone/>
            </a:pPr>
            <a:r>
              <a:rPr lang="en-US" sz="2000" dirty="0" smtClean="0">
                <a:latin typeface="Times New Roman" pitchFamily="18" charset="0"/>
                <a:ea typeface="Arial" charset="0"/>
                <a:cs typeface="Times New Roman" pitchFamily="18" charset="0"/>
              </a:rPr>
              <a:t>Issue in  disclosing extra liability due to rate difference only </a:t>
            </a: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lvl="1" indent="0">
              <a:buNone/>
            </a:pPr>
            <a:endParaRPr lang="en-US" sz="20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400" dirty="0" smtClean="0">
              <a:latin typeface="Times New Roman" pitchFamily="18" charset="0"/>
              <a:ea typeface="Arial" charset="0"/>
              <a:cs typeface="Times New Roman" pitchFamily="18" charset="0"/>
            </a:endParaRPr>
          </a:p>
          <a:p>
            <a:pPr marL="457200" indent="-457200">
              <a:buFont typeface="Wingdings" pitchFamily="2" charset="2"/>
              <a:buChar char="Ø"/>
            </a:pPr>
            <a:endParaRPr lang="en-US" sz="2400" dirty="0">
              <a:latin typeface="Times New Roman" pitchFamily="18" charset="0"/>
              <a:ea typeface="Arial" charset="0"/>
              <a:cs typeface="Times New Roman" pitchFamily="18" charset="0"/>
            </a:endParaRPr>
          </a:p>
        </p:txBody>
      </p:sp>
      <p:sp>
        <p:nvSpPr>
          <p:cNvPr id="2" name="Title 1"/>
          <p:cNvSpPr>
            <a:spLocks noGrp="1"/>
          </p:cNvSpPr>
          <p:nvPr>
            <p:ph type="title"/>
          </p:nvPr>
        </p:nvSpPr>
        <p:spPr>
          <a:xfrm>
            <a:off x="0" y="529532"/>
            <a:ext cx="12192000" cy="96163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Audit Pointer- </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265027311"/>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6" y="519873"/>
            <a:ext cx="12206056" cy="98537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Effective date of Registration</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48641" y="1924100"/>
            <a:ext cx="10930597" cy="4589241"/>
          </a:xfrm>
          <a:solidFill>
            <a:schemeClr val="bg2"/>
          </a:solidFill>
        </p:spPr>
        <p:style>
          <a:lnRef idx="2">
            <a:schemeClr val="dk1"/>
          </a:lnRef>
          <a:fillRef idx="1">
            <a:schemeClr val="lt1"/>
          </a:fillRef>
          <a:effectRef idx="0">
            <a:schemeClr val="dk1"/>
          </a:effectRef>
          <a:fontRef idx="minor">
            <a:schemeClr val="dk1"/>
          </a:fontRef>
        </p:style>
        <p:txBody>
          <a:bodyPr>
            <a:normAutofit fontScale="92500"/>
          </a:bodyPr>
          <a:lstStyle/>
          <a:p>
            <a:pPr marL="0" indent="0" algn="just">
              <a:buFont typeface="Wingdings" pitchFamily="2" charset="2"/>
              <a:buChar char="v"/>
            </a:pPr>
            <a:r>
              <a:rPr lang="en-US" dirty="0" smtClean="0">
                <a:latin typeface="Times New Roman" pitchFamily="18" charset="0"/>
                <a:cs typeface="Times New Roman" pitchFamily="18" charset="0"/>
              </a:rPr>
              <a:t>R(10)(2)</a:t>
            </a:r>
            <a:r>
              <a:rPr lang="en-US" dirty="0" smtClean="0"/>
              <a:t>The </a:t>
            </a:r>
            <a:r>
              <a:rPr lang="en-US" dirty="0"/>
              <a:t>registration shall be effective from the date on which the person becomes liable to registration where the application for registration has been submitted within a period of thirty days from such date. </a:t>
            </a:r>
          </a:p>
          <a:p>
            <a:pPr marL="0" indent="0" algn="just">
              <a:buFont typeface="Wingdings" pitchFamily="2" charset="2"/>
              <a:buChar char="v"/>
            </a:pPr>
            <a:r>
              <a:rPr lang="en-US" dirty="0" smtClean="0"/>
              <a:t>R(10)(3</a:t>
            </a:r>
            <a:r>
              <a:rPr lang="en-US" dirty="0"/>
              <a:t>) Where an application for registration has been submitted by the applicant after the expiry of thirty days from the date of his becoming liable to registration, the effective date of registration shall be the date of the grant of registration under sub-rule (1) or sub- rule (3) or sub-rule (5) of rule 9. </a:t>
            </a:r>
          </a:p>
          <a:p>
            <a:pPr marL="0" indent="0" algn="just">
              <a:buFont typeface="Wingdings" pitchFamily="2" charset="2"/>
              <a:buChar char="v"/>
            </a:pPr>
            <a:r>
              <a:rPr lang="en-US" b="1" dirty="0" smtClean="0"/>
              <a:t>S25</a:t>
            </a:r>
            <a:r>
              <a:rPr lang="en-US" dirty="0" smtClean="0"/>
              <a:t>(</a:t>
            </a:r>
            <a:r>
              <a:rPr lang="en-US" i="1" dirty="0" smtClean="0"/>
              <a:t>1</a:t>
            </a:r>
            <a:r>
              <a:rPr lang="en-US" dirty="0"/>
              <a:t>) Every person who is liable to be registered under section 22 or section 24 shall apply for registration in every such State or Union territory in which he is so liable within thirty days from the date on which he becomes liable to registration </a:t>
            </a:r>
          </a:p>
          <a:p>
            <a:pPr marL="0" indent="0" algn="just">
              <a:buFont typeface="Wingdings" pitchFamily="2" charset="2"/>
              <a:buChar char="v"/>
            </a:pPr>
            <a:endParaRPr lang="en-US" dirty="0"/>
          </a:p>
          <a:p>
            <a:pPr marL="0" indent="0" algn="just">
              <a:buFont typeface="Wingdings" pitchFamily="2" charset="2"/>
              <a:buChar char="v"/>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668815135"/>
      </p:ext>
    </p:extLst>
  </p:cSld>
  <p:clrMapOvr>
    <a:masterClrMapping/>
  </p:clrMapOvr>
  <p:transition spd="slow">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92910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Legal provision to avail ITC</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99043" y="1713080"/>
            <a:ext cx="11331545" cy="4865850"/>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lgn="just">
              <a:buFont typeface="Wingdings" pitchFamily="2" charset="2"/>
              <a:buChar char="Ø"/>
            </a:pPr>
            <a:r>
              <a:rPr lang="en-US" sz="2400" dirty="0" smtClean="0">
                <a:latin typeface="Times New Roman" pitchFamily="18" charset="0"/>
                <a:cs typeface="Times New Roman" pitchFamily="18" charset="0"/>
              </a:rPr>
              <a:t> 16(</a:t>
            </a:r>
            <a:r>
              <a:rPr lang="en-US" sz="2400" i="1" dirty="0" smtClean="0">
                <a:latin typeface="Times New Roman" pitchFamily="18" charset="0"/>
                <a:cs typeface="Times New Roman" pitchFamily="18" charset="0"/>
              </a:rPr>
              <a:t>2</a:t>
            </a:r>
            <a:r>
              <a:rPr lang="en-US" sz="2400" dirty="0">
                <a:latin typeface="Times New Roman" pitchFamily="18" charset="0"/>
                <a:cs typeface="Times New Roman" pitchFamily="18" charset="0"/>
              </a:rPr>
              <a:t>) Notwithstanding anything contained in this section, no registered person shall be entitled to the credit of any input tax in respect of any supply of goods or services or both to him unless,–– </a:t>
            </a:r>
            <a:r>
              <a:rPr lang="en-US" sz="2400" dirty="0" smtClean="0">
                <a:latin typeface="Times New Roman" pitchFamily="18" charset="0"/>
                <a:cs typeface="Times New Roman" pitchFamily="18" charset="0"/>
              </a:rPr>
              <a:t>(a)</a:t>
            </a:r>
            <a:r>
              <a:rPr lang="mr-IN" sz="2400" dirty="0" smtClean="0">
                <a:latin typeface="Times New Roman" pitchFamily="18" charset="0"/>
              </a:rPr>
              <a:t>…</a:t>
            </a:r>
            <a:r>
              <a:rPr lang="en-US" sz="2400" dirty="0" smtClean="0">
                <a:latin typeface="Times New Roman" pitchFamily="18" charset="0"/>
                <a:cs typeface="Times New Roman" pitchFamily="18" charset="0"/>
              </a:rPr>
              <a:t>.. (b)..</a:t>
            </a:r>
            <a:r>
              <a:rPr lang="mr-IN" sz="2400" dirty="0" smtClean="0">
                <a:latin typeface="Times New Roman" pitchFamily="18" charset="0"/>
              </a:rPr>
              <a:t>…</a:t>
            </a:r>
            <a:r>
              <a:rPr lang="en-US" sz="2400" dirty="0" smtClean="0">
                <a:latin typeface="Times New Roman" pitchFamily="18" charset="0"/>
                <a:cs typeface="Times New Roman" pitchFamily="18" charset="0"/>
              </a:rPr>
              <a:t>(</a:t>
            </a:r>
            <a:r>
              <a:rPr lang="en-US" sz="2400" i="1" dirty="0">
                <a:latin typeface="Times New Roman" pitchFamily="18" charset="0"/>
                <a:cs typeface="Times New Roman" pitchFamily="18" charset="0"/>
              </a:rPr>
              <a:t>c</a:t>
            </a:r>
            <a:r>
              <a:rPr lang="en-US" sz="2400" dirty="0">
                <a:latin typeface="Times New Roman" pitchFamily="18" charset="0"/>
                <a:cs typeface="Times New Roman" pitchFamily="18" charset="0"/>
              </a:rPr>
              <a:t>) subject to the provisions of section 41, the tax charged in respect of such supply has been actually paid to the Government, either in cash or through </a:t>
            </a:r>
            <a:r>
              <a:rPr lang="en-US" sz="2400" dirty="0" err="1">
                <a:latin typeface="Times New Roman" pitchFamily="18" charset="0"/>
                <a:cs typeface="Times New Roman" pitchFamily="18" charset="0"/>
              </a:rPr>
              <a:t>utilisation</a:t>
            </a:r>
            <a:r>
              <a:rPr lang="en-US" sz="2400" dirty="0">
                <a:latin typeface="Times New Roman" pitchFamily="18" charset="0"/>
                <a:cs typeface="Times New Roman" pitchFamily="18" charset="0"/>
              </a:rPr>
              <a:t> of input tax credit admissible in respect of the said supply; and </a:t>
            </a:r>
            <a:endParaRPr lang="en-US" sz="2400" b="1" dirty="0" smtClean="0">
              <a:latin typeface="Times New Roman" pitchFamily="18" charset="0"/>
              <a:cs typeface="Times New Roman" pitchFamily="18" charset="0"/>
            </a:endParaRPr>
          </a:p>
          <a:p>
            <a:pPr marL="0" indent="0" algn="just">
              <a:buFont typeface="Wingdings" pitchFamily="2" charset="2"/>
              <a:buChar char="§"/>
            </a:pPr>
            <a:r>
              <a:rPr lang="en-US" sz="2400" dirty="0" smtClean="0">
                <a:latin typeface="Times New Roman" pitchFamily="18" charset="0"/>
                <a:cs typeface="Times New Roman" pitchFamily="18" charset="0"/>
              </a:rPr>
              <a:t> 41(</a:t>
            </a:r>
            <a:r>
              <a:rPr lang="en-US" sz="2400" i="1" dirty="0" smtClean="0">
                <a:latin typeface="Times New Roman" pitchFamily="18" charset="0"/>
                <a:cs typeface="Times New Roman" pitchFamily="18" charset="0"/>
              </a:rPr>
              <a:t>1</a:t>
            </a:r>
            <a:r>
              <a:rPr lang="en-US" sz="2400" dirty="0">
                <a:latin typeface="Times New Roman" pitchFamily="18" charset="0"/>
                <a:cs typeface="Times New Roman" pitchFamily="18" charset="0"/>
              </a:rPr>
              <a:t>) Every registered person shall, subject to such conditions and restrictions as may be prescribed, be entitled to take the credit of eligible input tax, as self-assessed, in his return and such amount shall be credited on a provisional basis to his electronic credit ledger. </a:t>
            </a:r>
          </a:p>
          <a:p>
            <a:pPr marL="0" indent="0" algn="just">
              <a:buFont typeface="Wingdings" pitchFamily="2" charset="2"/>
              <a:buChar char="§"/>
            </a:pPr>
            <a:r>
              <a:rPr lang="en-US" sz="2400" dirty="0" smtClean="0">
                <a:latin typeface="Times New Roman" pitchFamily="18" charset="0"/>
                <a:cs typeface="Times New Roman" pitchFamily="18" charset="0"/>
              </a:rPr>
              <a:t> 41(</a:t>
            </a:r>
            <a:r>
              <a:rPr lang="en-US" sz="2400" i="1" dirty="0" smtClean="0">
                <a:latin typeface="Times New Roman" pitchFamily="18" charset="0"/>
                <a:cs typeface="Times New Roman" pitchFamily="18" charset="0"/>
              </a:rPr>
              <a:t>2</a:t>
            </a:r>
            <a:r>
              <a:rPr lang="en-US" sz="2400" dirty="0">
                <a:latin typeface="Times New Roman" pitchFamily="18" charset="0"/>
                <a:cs typeface="Times New Roman" pitchFamily="18" charset="0"/>
              </a:rPr>
              <a:t>) The credit referred to in sub-section (</a:t>
            </a:r>
            <a:r>
              <a:rPr lang="en-US" sz="2400" i="1" dirty="0">
                <a:latin typeface="Times New Roman" pitchFamily="18" charset="0"/>
                <a:cs typeface="Times New Roman" pitchFamily="18" charset="0"/>
              </a:rPr>
              <a:t>1</a:t>
            </a:r>
            <a:r>
              <a:rPr lang="en-US" sz="2400" dirty="0">
                <a:latin typeface="Times New Roman" pitchFamily="18" charset="0"/>
                <a:cs typeface="Times New Roman" pitchFamily="18" charset="0"/>
              </a:rPr>
              <a:t>) shall be </a:t>
            </a:r>
            <a:r>
              <a:rPr lang="en-US" sz="2400" dirty="0" smtClean="0">
                <a:latin typeface="Times New Roman" pitchFamily="18" charset="0"/>
                <a:cs typeface="Times New Roman" pitchFamily="18" charset="0"/>
              </a:rPr>
              <a:t>utilized </a:t>
            </a:r>
            <a:r>
              <a:rPr lang="en-US" sz="2400" dirty="0">
                <a:latin typeface="Times New Roman" pitchFamily="18" charset="0"/>
                <a:cs typeface="Times New Roman" pitchFamily="18" charset="0"/>
              </a:rPr>
              <a:t>only for payment of self- assessed output tax as per the return referred to in the said sub-section.</a:t>
            </a:r>
            <a:r>
              <a:rPr lang="en-US" sz="2400" b="1" dirty="0">
                <a:latin typeface="Times New Roman" pitchFamily="18" charset="0"/>
                <a:cs typeface="Times New Roman" pitchFamily="18" charset="0"/>
              </a:rPr>
              <a:t> </a:t>
            </a:r>
            <a:endParaRPr lang="en-US" sz="2400" b="1" dirty="0" smtClean="0">
              <a:latin typeface="Times New Roman" pitchFamily="18" charset="0"/>
              <a:cs typeface="Times New Roman" pitchFamily="18" charset="0"/>
            </a:endParaRPr>
          </a:p>
          <a:p>
            <a:pPr marL="0" indent="0" algn="just">
              <a:buFont typeface="Wingdings" pitchFamily="2" charset="2"/>
              <a:buChar char="§"/>
            </a:pPr>
            <a:r>
              <a:rPr lang="en-US" sz="2400" dirty="0" smtClean="0">
                <a:latin typeface="Times New Roman" pitchFamily="18" charset="0"/>
                <a:cs typeface="Times New Roman" pitchFamily="18" charset="0"/>
              </a:rPr>
              <a:t> 49(</a:t>
            </a:r>
            <a:r>
              <a:rPr lang="en-US" sz="2400" i="1" dirty="0" smtClean="0">
                <a:latin typeface="Times New Roman" pitchFamily="18" charset="0"/>
                <a:cs typeface="Times New Roman" pitchFamily="18" charset="0"/>
              </a:rPr>
              <a:t>2</a:t>
            </a:r>
            <a:r>
              <a:rPr lang="en-US" sz="2400" dirty="0">
                <a:latin typeface="Times New Roman" pitchFamily="18" charset="0"/>
                <a:cs typeface="Times New Roman" pitchFamily="18" charset="0"/>
              </a:rPr>
              <a:t>) The input tax credit as self-assessed in the return of a registered person shall be credited to his electronic credit ledger, in accordance with section 41, to be maintained in such manner as may be prescribed. </a:t>
            </a:r>
          </a:p>
          <a:p>
            <a:pPr marL="0" indent="0" algn="just">
              <a:buNone/>
            </a:pPr>
            <a:endParaRPr lang="en-US" sz="2400" b="1" dirty="0" smtClean="0">
              <a:latin typeface="Times New Roman" pitchFamily="18" charset="0"/>
              <a:cs typeface="Times New Roman" pitchFamily="18" charset="0"/>
            </a:endParaRPr>
          </a:p>
          <a:p>
            <a:pPr marL="0" indent="0" algn="just">
              <a:buNone/>
            </a:pPr>
            <a:endParaRPr lang="en-US" sz="2400" b="1"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21559196"/>
      </p:ext>
    </p:extLst>
  </p:cSld>
  <p:clrMapOvr>
    <a:masterClrMapping/>
  </p:clrMapOvr>
  <p:transition spd="slow">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6" y="519873"/>
            <a:ext cx="12206056" cy="98537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Input Tax Credit-Condition</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48641" y="1924100"/>
            <a:ext cx="10930597" cy="4589241"/>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20000"/>
          </a:bodyPr>
          <a:lstStyle/>
          <a:p>
            <a:pPr algn="just">
              <a:lnSpc>
                <a:spcPct val="100000"/>
              </a:lnSpc>
              <a:spcBef>
                <a:spcPts val="0"/>
              </a:spcBef>
              <a:defRPr/>
            </a:pPr>
            <a:r>
              <a:rPr lang="en-US" dirty="0" smtClean="0">
                <a:latin typeface="Times New Roman" pitchFamily="18" charset="0"/>
                <a:cs typeface="Times New Roman" pitchFamily="18" charset="0"/>
              </a:rPr>
              <a:t>Goods or Services should be purchased for Business Purpose</a:t>
            </a:r>
          </a:p>
          <a:p>
            <a:pPr algn="just">
              <a:lnSpc>
                <a:spcPct val="100000"/>
              </a:lnSpc>
              <a:spcBef>
                <a:spcPts val="0"/>
              </a:spcBef>
              <a:defRPr/>
            </a:pPr>
            <a:endParaRPr lang="en-US" dirty="0" smtClean="0">
              <a:latin typeface="Times New Roman" pitchFamily="18" charset="0"/>
              <a:cs typeface="Times New Roman" pitchFamily="18" charset="0"/>
            </a:endParaRPr>
          </a:p>
          <a:p>
            <a:pPr algn="just">
              <a:lnSpc>
                <a:spcPct val="100000"/>
              </a:lnSpc>
              <a:spcBef>
                <a:spcPts val="0"/>
              </a:spcBef>
            </a:pPr>
            <a:r>
              <a:rPr lang="en-US" dirty="0" smtClean="0"/>
              <a:t>Registered Person </a:t>
            </a:r>
            <a:r>
              <a:rPr lang="en-US" dirty="0"/>
              <a:t>s</a:t>
            </a:r>
            <a:r>
              <a:rPr lang="en-US" dirty="0" smtClean="0"/>
              <a:t>hould have tax </a:t>
            </a:r>
            <a:r>
              <a:rPr lang="en-US" dirty="0"/>
              <a:t>invoice or other relevant </a:t>
            </a:r>
            <a:r>
              <a:rPr lang="en-US" dirty="0" smtClean="0"/>
              <a:t>document such as debit note, GST challan under reverse charge, BOE</a:t>
            </a:r>
          </a:p>
          <a:p>
            <a:pPr algn="just">
              <a:lnSpc>
                <a:spcPct val="100000"/>
              </a:lnSpc>
              <a:spcBef>
                <a:spcPts val="0"/>
              </a:spcBef>
              <a:buFont typeface="Wingdings" charset="2"/>
              <a:buChar char="Ø"/>
            </a:pPr>
            <a:endParaRPr lang="en-US" dirty="0" smtClean="0"/>
          </a:p>
          <a:p>
            <a:pPr algn="just">
              <a:lnSpc>
                <a:spcPct val="100000"/>
              </a:lnSpc>
              <a:spcBef>
                <a:spcPts val="0"/>
              </a:spcBef>
            </a:pPr>
            <a:r>
              <a:rPr lang="en-US" dirty="0" smtClean="0"/>
              <a:t>Goods or Services has been Received</a:t>
            </a:r>
          </a:p>
          <a:p>
            <a:pPr lvl="1" algn="just">
              <a:lnSpc>
                <a:spcPct val="100000"/>
              </a:lnSpc>
              <a:spcBef>
                <a:spcPts val="0"/>
              </a:spcBef>
              <a:buFont typeface="Wingdings" charset="2"/>
              <a:buChar char="Ø"/>
            </a:pPr>
            <a:r>
              <a:rPr lang="en-US" b="1" dirty="0" smtClean="0"/>
              <a:t>Note- Tax invoice received in advance, ITC is not available because Supply has not received</a:t>
            </a:r>
          </a:p>
          <a:p>
            <a:pPr algn="just">
              <a:lnSpc>
                <a:spcPct val="100000"/>
              </a:lnSpc>
              <a:spcBef>
                <a:spcPts val="0"/>
              </a:spcBef>
            </a:pPr>
            <a:endParaRPr lang="en-US" dirty="0" smtClean="0"/>
          </a:p>
          <a:p>
            <a:pPr algn="just">
              <a:lnSpc>
                <a:spcPct val="100000"/>
              </a:lnSpc>
              <a:spcBef>
                <a:spcPts val="0"/>
              </a:spcBef>
            </a:pPr>
            <a:r>
              <a:rPr lang="en-US" dirty="0" smtClean="0"/>
              <a:t>Place of supply should be Registered person Place</a:t>
            </a:r>
          </a:p>
          <a:p>
            <a:pPr algn="just">
              <a:lnSpc>
                <a:spcPct val="100000"/>
              </a:lnSpc>
              <a:spcBef>
                <a:spcPts val="0"/>
              </a:spcBef>
            </a:pPr>
            <a:endParaRPr lang="en-US" dirty="0" smtClean="0"/>
          </a:p>
          <a:p>
            <a:pPr algn="just">
              <a:lnSpc>
                <a:spcPct val="100000"/>
              </a:lnSpc>
              <a:spcBef>
                <a:spcPts val="0"/>
              </a:spcBef>
            </a:pPr>
            <a:r>
              <a:rPr lang="en-US" dirty="0" smtClean="0"/>
              <a:t>Inward supply should be used for taxable supply or common supply</a:t>
            </a:r>
          </a:p>
          <a:p>
            <a:pPr algn="just">
              <a:lnSpc>
                <a:spcPct val="100000"/>
              </a:lnSpc>
              <a:spcBef>
                <a:spcPts val="0"/>
              </a:spcBef>
            </a:pPr>
            <a:endParaRPr lang="en-US" dirty="0" smtClean="0"/>
          </a:p>
          <a:p>
            <a:pPr algn="just">
              <a:lnSpc>
                <a:spcPct val="100000"/>
              </a:lnSpc>
              <a:spcBef>
                <a:spcPts val="0"/>
              </a:spcBef>
            </a:pPr>
            <a:r>
              <a:rPr lang="en-US" dirty="0" smtClean="0"/>
              <a:t>Note:</a:t>
            </a:r>
          </a:p>
          <a:p>
            <a:pPr lvl="1" algn="just">
              <a:lnSpc>
                <a:spcPct val="100000"/>
              </a:lnSpc>
              <a:spcBef>
                <a:spcPts val="0"/>
              </a:spcBef>
              <a:buFont typeface="Wingdings" charset="2"/>
              <a:buChar char="Ø"/>
            </a:pPr>
            <a:r>
              <a:rPr lang="en-US" dirty="0" smtClean="0"/>
              <a:t>Clause (c) and (d) of Sec. 16(2) are not more relevant due to GSTR-2 and GSTR-3 not in operation</a:t>
            </a:r>
          </a:p>
          <a:p>
            <a:pPr lvl="1" algn="just">
              <a:lnSpc>
                <a:spcPct val="100000"/>
              </a:lnSpc>
              <a:spcBef>
                <a:spcPts val="0"/>
              </a:spcBef>
              <a:buFont typeface="Wingdings" charset="2"/>
              <a:buChar char="Ø"/>
            </a:pPr>
            <a:r>
              <a:rPr lang="en-US" dirty="0" smtClean="0"/>
              <a:t>Credit should be match with GSTR 2A to avoid future litigation but its not advisable to reverse credit if other conditions fulfilled.</a:t>
            </a:r>
          </a:p>
          <a:p>
            <a:pPr algn="just">
              <a:lnSpc>
                <a:spcPct val="100000"/>
              </a:lnSpc>
              <a:spcBef>
                <a:spcPts val="0"/>
              </a:spcBef>
              <a:buFont typeface="Wingdings" charset="2"/>
              <a:buChar char="Ø"/>
            </a:pPr>
            <a:endParaRPr lang="en-US" dirty="0"/>
          </a:p>
          <a:p>
            <a:pPr marR="0" lvl="0" algn="just" defTabSz="914400" eaLnBrk="1" fontAlgn="auto" latinLnBrk="0" hangingPunct="1">
              <a:lnSpc>
                <a:spcPct val="100000"/>
              </a:lnSpc>
              <a:spcBef>
                <a:spcPts val="0"/>
              </a:spcBef>
              <a:spcAft>
                <a:spcPts val="0"/>
              </a:spcAft>
              <a:buClrTx/>
              <a:buSzTx/>
              <a:buFont typeface="Wingdings" charset="2"/>
              <a:buChar char="Ø"/>
              <a:tabLst/>
              <a:defRPr/>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17635855"/>
      </p:ext>
    </p:extLst>
  </p:cSld>
  <p:clrMapOvr>
    <a:masterClrMapping/>
  </p:clrMapOvr>
  <p:transition spd="slow">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92910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ITC-Paid under Reverse Charge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99043" y="1713080"/>
            <a:ext cx="11331545" cy="5144920"/>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lgn="just">
              <a:buFont typeface="Wingdings" pitchFamily="2" charset="2"/>
              <a:buChar char="Ø"/>
            </a:pPr>
            <a:r>
              <a:rPr lang="en-US" sz="2400" dirty="0" smtClean="0">
                <a:latin typeface="Times New Roman" pitchFamily="18" charset="0"/>
                <a:cs typeface="Times New Roman" pitchFamily="18" charset="0"/>
              </a:rPr>
              <a:t>R-36 </a:t>
            </a:r>
            <a:r>
              <a:rPr lang="en-US" sz="2400" dirty="0" smtClean="0"/>
              <a:t>Documentary </a:t>
            </a:r>
            <a:r>
              <a:rPr lang="en-US" sz="2400" dirty="0"/>
              <a:t>requirements and conditions for claiming input tax </a:t>
            </a:r>
            <a:r>
              <a:rPr lang="en-US" sz="2400" dirty="0" smtClean="0"/>
              <a:t>credit-</a:t>
            </a:r>
          </a:p>
          <a:p>
            <a:pPr algn="just">
              <a:buFont typeface="Wingdings" charset="2"/>
              <a:buChar char="v"/>
            </a:pPr>
            <a:endParaRPr lang="en-US" sz="2400" dirty="0" smtClean="0"/>
          </a:p>
          <a:p>
            <a:pPr algn="just">
              <a:buFont typeface="Wingdings" charset="2"/>
              <a:buChar char="Ø"/>
            </a:pPr>
            <a:r>
              <a:rPr lang="en-US" sz="2400" dirty="0" smtClean="0"/>
              <a:t>Invoice </a:t>
            </a:r>
            <a:r>
              <a:rPr lang="en-US" sz="2400" dirty="0"/>
              <a:t>issued in accordance with the provisions of S</a:t>
            </a:r>
            <a:r>
              <a:rPr lang="en-US" sz="2400" dirty="0" smtClean="0"/>
              <a:t> 31(3)(f), </a:t>
            </a:r>
            <a:r>
              <a:rPr lang="en-US" sz="2400" b="1" dirty="0">
                <a:solidFill>
                  <a:schemeClr val="accent5"/>
                </a:solidFill>
              </a:rPr>
              <a:t>subject to the payment of tax</a:t>
            </a:r>
            <a:r>
              <a:rPr lang="en-US" sz="2400" dirty="0">
                <a:solidFill>
                  <a:schemeClr val="accent5"/>
                </a:solidFill>
              </a:rPr>
              <a:t> </a:t>
            </a:r>
          </a:p>
          <a:p>
            <a:pPr algn="just"/>
            <a:endParaRPr lang="en-US" sz="2400" dirty="0"/>
          </a:p>
          <a:p>
            <a:pPr algn="just"/>
            <a:r>
              <a:rPr lang="en-US" sz="2400" dirty="0" smtClean="0"/>
              <a:t>Relevant Sections:</a:t>
            </a:r>
          </a:p>
          <a:p>
            <a:pPr algn="just"/>
            <a:r>
              <a:rPr lang="en-US" sz="2400" dirty="0" smtClean="0"/>
              <a:t>S 31(3) (</a:t>
            </a:r>
            <a:r>
              <a:rPr lang="en-US" sz="2400" i="1" dirty="0" smtClean="0"/>
              <a:t>f</a:t>
            </a:r>
            <a:r>
              <a:rPr lang="en-US" sz="2400" dirty="0"/>
              <a:t>) a registered person who is liable to pay tax </a:t>
            </a:r>
            <a:r>
              <a:rPr lang="en-US" sz="2400" dirty="0" smtClean="0"/>
              <a:t>u/s 9(</a:t>
            </a:r>
            <a:r>
              <a:rPr lang="en-US" sz="2400" i="1" dirty="0" smtClean="0"/>
              <a:t>3</a:t>
            </a:r>
            <a:r>
              <a:rPr lang="en-US" sz="2400" dirty="0" smtClean="0"/>
              <a:t>)/9(</a:t>
            </a:r>
            <a:r>
              <a:rPr lang="en-US" sz="2400" i="1" dirty="0" smtClean="0"/>
              <a:t>4</a:t>
            </a:r>
            <a:r>
              <a:rPr lang="en-US" sz="2400" dirty="0" smtClean="0"/>
              <a:t>) shall </a:t>
            </a:r>
            <a:r>
              <a:rPr lang="en-US" sz="2400" b="1" dirty="0"/>
              <a:t>issue an invoice </a:t>
            </a:r>
            <a:r>
              <a:rPr lang="en-US" sz="2400" dirty="0"/>
              <a:t>in respect of </a:t>
            </a:r>
            <a:r>
              <a:rPr lang="en-US" sz="2400" dirty="0" smtClean="0"/>
              <a:t>supply </a:t>
            </a:r>
            <a:r>
              <a:rPr lang="en-US" sz="2400" dirty="0"/>
              <a:t>received by him from the supplier who is not registered on the date of receipt of goods or services or both; </a:t>
            </a:r>
          </a:p>
          <a:p>
            <a:pPr algn="just"/>
            <a:r>
              <a:rPr lang="en-US" sz="2400" dirty="0" smtClean="0"/>
              <a:t>S 31(3)a </a:t>
            </a:r>
            <a:r>
              <a:rPr lang="en-US" sz="2400" dirty="0"/>
              <a:t>registered person who is liable to pay tax </a:t>
            </a:r>
            <a:r>
              <a:rPr lang="en-US" sz="2400" dirty="0" smtClean="0"/>
              <a:t>u/s 9(3)/9(4) shall </a:t>
            </a:r>
            <a:r>
              <a:rPr lang="en-US" sz="2400" dirty="0"/>
              <a:t>issue a payment voucher at the time of making payment to the supplier. </a:t>
            </a:r>
          </a:p>
          <a:p>
            <a:pPr marL="0" indent="0" algn="just">
              <a:buNone/>
            </a:pPr>
            <a:endParaRPr lang="en-US" sz="2400" dirty="0"/>
          </a:p>
          <a:p>
            <a:pPr marL="0" indent="0" algn="just">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088124187"/>
      </p:ext>
    </p:ext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8" y="522066"/>
            <a:ext cx="12206058" cy="94316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t>   </a:t>
            </a:r>
            <a:r>
              <a:rPr lang="en-US" sz="2800" u="sng" dirty="0" smtClean="0"/>
              <a:t>Non Filing of GSTR-9 and GSTR-9C</a:t>
            </a:r>
            <a:endParaRPr lang="en-US" sz="2800" u="sng" dirty="0"/>
          </a:p>
        </p:txBody>
      </p:sp>
      <p:sp>
        <p:nvSpPr>
          <p:cNvPr id="3" name="Content Placeholder 2"/>
          <p:cNvSpPr>
            <a:spLocks noGrp="1"/>
          </p:cNvSpPr>
          <p:nvPr>
            <p:ph idx="1"/>
          </p:nvPr>
        </p:nvSpPr>
        <p:spPr>
          <a:xfrm>
            <a:off x="725654" y="1642024"/>
            <a:ext cx="10556637" cy="2521292"/>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None/>
            </a:pPr>
            <a:endParaRPr lang="en-US" sz="2400" dirty="0" smtClean="0">
              <a:latin typeface="Times New Roman" pitchFamily="18" charset="0"/>
              <a:cs typeface="Times New Roman" pitchFamily="18" charset="0"/>
            </a:endParaRPr>
          </a:p>
          <a:p>
            <a:pPr algn="just">
              <a:buFont typeface="Wingdings" pitchFamily="2" charset="2"/>
              <a:buChar char="Ø"/>
            </a:pPr>
            <a:r>
              <a:rPr lang="en-US" sz="2400" dirty="0" smtClean="0">
                <a:latin typeface="Times New Roman" pitchFamily="18" charset="0"/>
                <a:cs typeface="Times New Roman" pitchFamily="18" charset="0"/>
              </a:rPr>
              <a:t>Sec 47</a:t>
            </a:r>
            <a:r>
              <a:rPr lang="en-US" sz="2400" dirty="0">
                <a:latin typeface="Times New Roman" pitchFamily="18" charset="0"/>
                <a:cs typeface="Times New Roman" pitchFamily="18" charset="0"/>
              </a:rPr>
              <a:t>(</a:t>
            </a:r>
            <a:r>
              <a:rPr lang="en-US" sz="2400" i="1" dirty="0">
                <a:latin typeface="Times New Roman" pitchFamily="18" charset="0"/>
                <a:cs typeface="Times New Roman" pitchFamily="18" charset="0"/>
              </a:rPr>
              <a:t>2</a:t>
            </a:r>
            <a:r>
              <a:rPr lang="en-US" sz="2400" dirty="0">
                <a:latin typeface="Times New Roman" pitchFamily="18" charset="0"/>
                <a:cs typeface="Times New Roman" pitchFamily="18" charset="0"/>
              </a:rPr>
              <a:t>) Any registered person who fails to furnish the return required under section 44 by the due date shall be liable to pay a late fee of </a:t>
            </a:r>
            <a:r>
              <a:rPr lang="en-US" sz="2400" dirty="0" smtClean="0">
                <a:latin typeface="Times New Roman" pitchFamily="18" charset="0"/>
                <a:cs typeface="Times New Roman" pitchFamily="18" charset="0"/>
              </a:rPr>
              <a:t>100 rupees (total 200 rupees) </a:t>
            </a:r>
            <a:r>
              <a:rPr lang="en-US" sz="2400" dirty="0">
                <a:latin typeface="Times New Roman" pitchFamily="18" charset="0"/>
                <a:cs typeface="Times New Roman" pitchFamily="18" charset="0"/>
              </a:rPr>
              <a:t>for every day during which such failure continues subject to a maximum of an amount calculated at </a:t>
            </a:r>
            <a:r>
              <a:rPr lang="en-US" sz="2400" b="1" dirty="0" smtClean="0">
                <a:latin typeface="Times New Roman" pitchFamily="18" charset="0"/>
                <a:cs typeface="Times New Roman" pitchFamily="18" charset="0"/>
              </a:rPr>
              <a:t>.25% (total .50%) </a:t>
            </a:r>
            <a:r>
              <a:rPr lang="en-US" sz="2400" dirty="0" smtClean="0">
                <a:latin typeface="Times New Roman" pitchFamily="18" charset="0"/>
                <a:cs typeface="Times New Roman" pitchFamily="18" charset="0"/>
              </a:rPr>
              <a:t>of </a:t>
            </a:r>
            <a:r>
              <a:rPr lang="en-US" sz="2400" dirty="0">
                <a:latin typeface="Times New Roman" pitchFamily="18" charset="0"/>
                <a:cs typeface="Times New Roman" pitchFamily="18" charset="0"/>
              </a:rPr>
              <a:t>his turnover in the State or Union territory. </a:t>
            </a:r>
          </a:p>
          <a:p>
            <a:pPr algn="just"/>
            <a:endParaRPr lang="en-US" sz="2400" dirty="0">
              <a:latin typeface="Times New Roman" pitchFamily="18" charset="0"/>
              <a:cs typeface="Times New Roman" pitchFamily="18" charset="0"/>
            </a:endParaRPr>
          </a:p>
        </p:txBody>
      </p:sp>
      <p:sp>
        <p:nvSpPr>
          <p:cNvPr id="4" name="TextBox 3"/>
          <p:cNvSpPr txBox="1"/>
          <p:nvPr/>
        </p:nvSpPr>
        <p:spPr>
          <a:xfrm>
            <a:off x="725654" y="4340107"/>
            <a:ext cx="10556637" cy="2308324"/>
          </a:xfrm>
          <a:prstGeom prst="rect">
            <a:avLst/>
          </a:prstGeom>
          <a:solidFill>
            <a:schemeClr val="bg2"/>
          </a:solidFill>
          <a:ln>
            <a:solidFill>
              <a:schemeClr val="tx1"/>
            </a:solidFill>
          </a:ln>
        </p:spPr>
        <p:txBody>
          <a:bodyPr wrap="square" rtlCol="0">
            <a:spAutoFit/>
          </a:bodyPr>
          <a:lstStyle/>
          <a:p>
            <a:r>
              <a:rPr lang="en-US" dirty="0" smtClean="0"/>
              <a:t>Example:</a:t>
            </a:r>
          </a:p>
          <a:p>
            <a:r>
              <a:rPr lang="en-US" dirty="0" smtClean="0"/>
              <a:t>Turnover INR 3 Cr.</a:t>
            </a:r>
          </a:p>
          <a:p>
            <a:r>
              <a:rPr lang="en-US" dirty="0" smtClean="0"/>
              <a:t>Date of filing of Annual Return along with GSTR 9C- 30.06.2021</a:t>
            </a:r>
          </a:p>
          <a:p>
            <a:r>
              <a:rPr lang="en-US" dirty="0" smtClean="0"/>
              <a:t>Due date-30.06.2019</a:t>
            </a:r>
          </a:p>
          <a:p>
            <a:r>
              <a:rPr lang="en-US" dirty="0" smtClean="0"/>
              <a:t>Delay in days: 730 days</a:t>
            </a:r>
          </a:p>
          <a:p>
            <a:r>
              <a:rPr lang="en-US" dirty="0" smtClean="0"/>
              <a:t>Penalty amount CGST INR 73000,  SGST INR 73,000, Total=1,20,000</a:t>
            </a:r>
          </a:p>
          <a:p>
            <a:r>
              <a:rPr lang="en-US" dirty="0" smtClean="0"/>
              <a:t>Or </a:t>
            </a:r>
            <a:r>
              <a:rPr lang="en-US" b="1" dirty="0" smtClean="0"/>
              <a:t>Maximum Penalty</a:t>
            </a:r>
          </a:p>
          <a:p>
            <a:r>
              <a:rPr lang="en-US" dirty="0"/>
              <a:t>3</a:t>
            </a:r>
            <a:r>
              <a:rPr lang="en-US" dirty="0" smtClean="0"/>
              <a:t> Cr.*.25%= 75,000 CGST and INR 75,000 for SGST, Total= 1,50,000</a:t>
            </a:r>
            <a:endParaRPr lang="en-US" dirty="0"/>
          </a:p>
        </p:txBody>
      </p:sp>
    </p:spTree>
    <p:extLst>
      <p:ext uri="{BB962C8B-B14F-4D97-AF65-F5344CB8AC3E}">
        <p14:creationId xmlns:p14="http://schemas.microsoft.com/office/powerpoint/2010/main" val="1909438062"/>
      </p:ext>
    </p:extLst>
  </p:cSld>
  <p:clrMapOvr>
    <a:masterClrMapping/>
  </p:clrMapOvr>
  <p:transition spd="slow">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6" y="519873"/>
            <a:ext cx="12206056" cy="98537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Input Tax Credit-Time Limit</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48641" y="1924100"/>
            <a:ext cx="10930597" cy="4589241"/>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just">
              <a:buFont typeface="Wingdings" pitchFamily="2" charset="2"/>
              <a:buChar char="v"/>
            </a:pPr>
            <a:r>
              <a:rPr lang="en-US" dirty="0" smtClean="0">
                <a:latin typeface="Times New Roman" pitchFamily="18" charset="0"/>
                <a:cs typeface="Times New Roman" pitchFamily="18" charset="0"/>
              </a:rPr>
              <a:t>  </a:t>
            </a:r>
            <a:r>
              <a:rPr lang="en-US" u="sng" dirty="0" smtClean="0">
                <a:latin typeface="Times New Roman" pitchFamily="18" charset="0"/>
                <a:cs typeface="Times New Roman" pitchFamily="18" charset="0"/>
              </a:rPr>
              <a:t>Section </a:t>
            </a:r>
            <a:r>
              <a:rPr lang="en-US" u="sng" dirty="0">
                <a:latin typeface="Times New Roman" pitchFamily="18" charset="0"/>
                <a:cs typeface="Times New Roman" pitchFamily="18" charset="0"/>
              </a:rPr>
              <a:t>16(4) of the CGST Act, 2017 provides for the time limit for claiming the input tax credit. Said provision is reproduced below</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0" indent="0" algn="just">
              <a:lnSpc>
                <a:spcPct val="60000"/>
              </a:lnSpc>
              <a:buNone/>
            </a:pPr>
            <a:endParaRPr lang="en-US" dirty="0">
              <a:latin typeface="Times New Roman" pitchFamily="18" charset="0"/>
              <a:cs typeface="Times New Roman" pitchFamily="18" charset="0"/>
            </a:endParaRPr>
          </a:p>
          <a:p>
            <a:pPr algn="just">
              <a:buFont typeface="Wingdings" charset="2"/>
              <a:buChar char="Ø"/>
            </a:pPr>
            <a:r>
              <a:rPr lang="en-US" i="1" dirty="0" smtClean="0">
                <a:latin typeface="Times New Roman" pitchFamily="18" charset="0"/>
                <a:cs typeface="Times New Roman" pitchFamily="18" charset="0"/>
              </a:rPr>
              <a:t>  “16(4</a:t>
            </a:r>
            <a:r>
              <a:rPr lang="en-US" i="1" dirty="0">
                <a:latin typeface="Times New Roman" pitchFamily="18" charset="0"/>
                <a:cs typeface="Times New Roman" pitchFamily="18" charset="0"/>
              </a:rPr>
              <a:t>) A registered person shall not be entitled to take input tax credit in respect of any invoice or debit note for supply of goods or services or both after the due date of furnishing of the return under section 39 for the month of September following the end of financial year to which such invoice or invoice relating to such debit note pertains or furnishing of the relevant annual return, whichever is earlier.” </a:t>
            </a:r>
            <a:endParaRPr lang="en-US" dirty="0">
              <a:latin typeface="Times New Roman" pitchFamily="18" charset="0"/>
              <a:cs typeface="Times New Roman" pitchFamily="18" charset="0"/>
            </a:endParaRPr>
          </a:p>
          <a:p>
            <a:pPr algn="just">
              <a:buFont typeface="Wingdings" charset="2"/>
              <a:buChar char="Ø"/>
            </a:pPr>
            <a:r>
              <a:rPr lang="en-US" dirty="0" smtClean="0">
                <a:latin typeface="Times New Roman" pitchFamily="18" charset="0"/>
                <a:cs typeface="Times New Roman" pitchFamily="18" charset="0"/>
              </a:rPr>
              <a:t>  Sec. 39 species cut-off </a:t>
            </a:r>
            <a:r>
              <a:rPr lang="en-US" dirty="0">
                <a:latin typeface="Times New Roman" pitchFamily="18" charset="0"/>
                <a:cs typeface="Times New Roman" pitchFamily="18" charset="0"/>
              </a:rPr>
              <a:t>date </a:t>
            </a:r>
            <a:r>
              <a:rPr lang="en-US" dirty="0" smtClean="0">
                <a:latin typeface="Times New Roman" pitchFamily="18" charset="0"/>
                <a:cs typeface="Times New Roman" pitchFamily="18" charset="0"/>
              </a:rPr>
              <a:t>of filing of GSTR-1, 2 &amp; 3.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891946650"/>
      </p:ext>
    </p:extLst>
  </p:cSld>
  <p:clrMapOvr>
    <a:masterClrMapping/>
  </p:clrMapOvr>
  <p:transition spd="slow">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3"/>
            <a:ext cx="12169744" cy="915035"/>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Provision for reversal of ITC-Payment </a:t>
            </a:r>
            <a:r>
              <a:rPr lang="en-US" sz="2800" u="sng" dirty="0">
                <a:latin typeface="Times New Roman" pitchFamily="18" charset="0"/>
                <a:cs typeface="Times New Roman" pitchFamily="18" charset="0"/>
              </a:rPr>
              <a:t>not </a:t>
            </a:r>
            <a:r>
              <a:rPr lang="en-US" sz="2800" u="sng" dirty="0" smtClean="0">
                <a:latin typeface="Times New Roman" pitchFamily="18" charset="0"/>
                <a:cs typeface="Times New Roman" pitchFamily="18" charset="0"/>
              </a:rPr>
              <a:t>made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706056" y="1825625"/>
            <a:ext cx="10478928" cy="4528876"/>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20000"/>
          </a:bodyPr>
          <a:lstStyle/>
          <a:p>
            <a:pPr marL="0" indent="0" algn="just">
              <a:lnSpc>
                <a:spcPct val="100000"/>
              </a:lnSpc>
              <a:buNone/>
            </a:pPr>
            <a:r>
              <a:rPr lang="mr-IN" sz="2400" u="sng" dirty="0">
                <a:latin typeface="Times New Roman" pitchFamily="18" charset="0"/>
              </a:rPr>
              <a:t>…</a:t>
            </a:r>
            <a:r>
              <a:rPr lang="en-US" sz="2400" u="sng" dirty="0">
                <a:latin typeface="Times New Roman" pitchFamily="18" charset="0"/>
                <a:cs typeface="Times New Roman" pitchFamily="18" charset="0"/>
              </a:rPr>
              <a:t>.Second proviso of sec 16(2)</a:t>
            </a:r>
            <a:r>
              <a:rPr lang="en-US" sz="2400" dirty="0" smtClean="0">
                <a:latin typeface="Times New Roman" pitchFamily="18" charset="0"/>
                <a:cs typeface="Times New Roman" pitchFamily="18" charset="0"/>
              </a:rPr>
              <a:t>  </a:t>
            </a:r>
          </a:p>
          <a:p>
            <a:pPr marL="0" indent="0" algn="just">
              <a:lnSpc>
                <a:spcPct val="100000"/>
              </a:lnSpc>
              <a:buNone/>
            </a:pPr>
            <a:endParaRPr lang="en-US" sz="2400" dirty="0" smtClean="0">
              <a:latin typeface="Times New Roman" pitchFamily="18" charset="0"/>
              <a:cs typeface="Times New Roman" pitchFamily="18" charset="0"/>
            </a:endParaRPr>
          </a:p>
          <a:p>
            <a:pPr algn="just">
              <a:lnSpc>
                <a:spcPct val="100000"/>
              </a:lnSpc>
              <a:buFont typeface="Wingdings" pitchFamily="2" charset="2"/>
              <a:buChar char="Ø"/>
            </a:pPr>
            <a:r>
              <a:rPr lang="en-US" sz="2400" dirty="0" smtClean="0">
                <a:latin typeface="Times New Roman" pitchFamily="18" charset="0"/>
                <a:cs typeface="Times New Roman" pitchFamily="18" charset="0"/>
              </a:rPr>
              <a:t>Provided </a:t>
            </a:r>
            <a:r>
              <a:rPr lang="en-US" sz="2400" dirty="0">
                <a:latin typeface="Times New Roman" pitchFamily="18" charset="0"/>
                <a:cs typeface="Times New Roman" pitchFamily="18" charset="0"/>
              </a:rPr>
              <a:t>further that where a recipient fails to pay to the supplier of goods or services or both, other than the supplies on which tax is payable on reverse charge basis, the amount towards the value of supply along with tax payable thereon within a </a:t>
            </a:r>
            <a:r>
              <a:rPr lang="en-US" sz="2400" dirty="0" smtClean="0">
                <a:latin typeface="Times New Roman" pitchFamily="18" charset="0"/>
                <a:cs typeface="Times New Roman" pitchFamily="18" charset="0"/>
              </a:rPr>
              <a:t>period </a:t>
            </a:r>
            <a:r>
              <a:rPr lang="en-US" sz="2400" dirty="0">
                <a:latin typeface="Times New Roman" pitchFamily="18" charset="0"/>
                <a:cs typeface="Times New Roman" pitchFamily="18" charset="0"/>
              </a:rPr>
              <a:t>of </a:t>
            </a:r>
            <a:r>
              <a:rPr lang="en-US" sz="2400" dirty="0" smtClean="0">
                <a:latin typeface="Times New Roman" pitchFamily="18" charset="0"/>
                <a:cs typeface="Times New Roman" pitchFamily="18" charset="0"/>
              </a:rPr>
              <a:t>180 </a:t>
            </a:r>
            <a:r>
              <a:rPr lang="en-US" sz="2400" dirty="0">
                <a:latin typeface="Times New Roman" pitchFamily="18" charset="0"/>
                <a:cs typeface="Times New Roman" pitchFamily="18" charset="0"/>
              </a:rPr>
              <a:t>days from the date of issue of invoice by the supplier, an amount equal to the input tax credit availed by the recipient shall be added to his output tax liability, along with interest thereon, in such manner as may be </a:t>
            </a:r>
            <a:r>
              <a:rPr lang="en-US" sz="2400" dirty="0" smtClean="0">
                <a:latin typeface="Times New Roman" pitchFamily="18" charset="0"/>
                <a:cs typeface="Times New Roman" pitchFamily="18" charset="0"/>
              </a:rPr>
              <a:t>prescribed.</a:t>
            </a:r>
          </a:p>
          <a:p>
            <a:pPr marL="0" indent="0" algn="just">
              <a:buNone/>
            </a:pPr>
            <a:endParaRPr lang="en-US" sz="2400" dirty="0" smtClean="0">
              <a:latin typeface="Times New Roman" pitchFamily="18" charset="0"/>
              <a:cs typeface="Times New Roman" pitchFamily="18" charset="0"/>
            </a:endParaRPr>
          </a:p>
          <a:p>
            <a:pPr algn="just">
              <a:buFont typeface="Wingdings" charset="2"/>
              <a:buChar char="Ø"/>
            </a:pPr>
            <a:r>
              <a:rPr lang="en-US" sz="2400" dirty="0" smtClean="0">
                <a:latin typeface="Times New Roman" pitchFamily="18" charset="0"/>
                <a:cs typeface="Times New Roman" pitchFamily="18" charset="0"/>
              </a:rPr>
              <a:t>ITC </a:t>
            </a:r>
            <a:r>
              <a:rPr lang="en-US" sz="2400" dirty="0">
                <a:latin typeface="Times New Roman" pitchFamily="18" charset="0"/>
                <a:cs typeface="Times New Roman" pitchFamily="18" charset="0"/>
              </a:rPr>
              <a:t>reversal is required if payment is not made within 180 days Starting from the date of </a:t>
            </a:r>
            <a:r>
              <a:rPr lang="en-US" sz="2400" b="1" dirty="0">
                <a:latin typeface="Times New Roman" pitchFamily="18" charset="0"/>
                <a:cs typeface="Times New Roman" pitchFamily="18" charset="0"/>
              </a:rPr>
              <a:t>INVOICE</a:t>
            </a:r>
            <a:r>
              <a:rPr lang="en-US" sz="2400" b="1" dirty="0" smtClean="0">
                <a:latin typeface="Times New Roman" pitchFamily="18" charset="0"/>
                <a:cs typeface="Times New Roman" pitchFamily="18" charset="0"/>
              </a:rPr>
              <a:t>.</a:t>
            </a:r>
          </a:p>
          <a:p>
            <a:pPr algn="just">
              <a:buFont typeface="Wingdings" charset="2"/>
              <a:buChar char="Ø"/>
            </a:pPr>
            <a:endParaRPr lang="en-US" sz="2400" b="1" dirty="0">
              <a:latin typeface="Times New Roman" pitchFamily="18" charset="0"/>
              <a:cs typeface="Times New Roman" pitchFamily="18" charset="0"/>
            </a:endParaRPr>
          </a:p>
          <a:p>
            <a:pPr algn="just">
              <a:buFont typeface="Wingdings" charset="2"/>
              <a:buChar char="Ø"/>
            </a:pPr>
            <a:r>
              <a:rPr lang="en-US" sz="2400" dirty="0">
                <a:latin typeface="Times New Roman" pitchFamily="18" charset="0"/>
                <a:cs typeface="Times New Roman" pitchFamily="18" charset="0"/>
              </a:rPr>
              <a:t>Interest applicable @ 18% from the date of ITC </a:t>
            </a:r>
            <a:r>
              <a:rPr lang="en-US" sz="2400" b="1" dirty="0">
                <a:solidFill>
                  <a:schemeClr val="tx2">
                    <a:lumMod val="75000"/>
                  </a:schemeClr>
                </a:solidFill>
                <a:latin typeface="Times New Roman" pitchFamily="18" charset="0"/>
                <a:cs typeface="Times New Roman" pitchFamily="18" charset="0"/>
              </a:rPr>
              <a:t>availed</a:t>
            </a:r>
            <a:r>
              <a:rPr lang="en-US" sz="2400" dirty="0">
                <a:latin typeface="Times New Roman" pitchFamily="18" charset="0"/>
                <a:cs typeface="Times New Roman" pitchFamily="18" charset="0"/>
              </a:rPr>
              <a:t> (its availed not utilized)</a:t>
            </a:r>
          </a:p>
          <a:p>
            <a:pPr algn="just">
              <a:buFont typeface="Wingdings" charset="2"/>
              <a:buChar char="Ø"/>
            </a:pPr>
            <a:endParaRPr lang="en-US" sz="2400" dirty="0" smtClean="0">
              <a:latin typeface="Times New Roman" pitchFamily="18" charset="0"/>
              <a:cs typeface="Times New Roman" pitchFamily="18" charset="0"/>
            </a:endParaRPr>
          </a:p>
          <a:p>
            <a:pPr algn="just">
              <a:buFont typeface="Wingdings" charset="2"/>
              <a:buChar char="Ø"/>
            </a:pPr>
            <a:r>
              <a:rPr lang="en-US" sz="2400" dirty="0" smtClean="0">
                <a:latin typeface="Times New Roman" pitchFamily="18" charset="0"/>
                <a:cs typeface="Times New Roman" pitchFamily="18" charset="0"/>
              </a:rPr>
              <a:t>No </a:t>
            </a:r>
            <a:r>
              <a:rPr lang="en-US" sz="2400" dirty="0">
                <a:latin typeface="Times New Roman" pitchFamily="18" charset="0"/>
                <a:cs typeface="Times New Roman" pitchFamily="18" charset="0"/>
              </a:rPr>
              <a:t>payment restriction</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for Sh-1 deemed Supply,</a:t>
            </a:r>
          </a:p>
          <a:p>
            <a:pPr algn="just">
              <a:lnSpc>
                <a:spcPct val="100000"/>
              </a:lnSpc>
              <a:buFont typeface="Wingdings" pitchFamily="2" charset="2"/>
              <a:buChar char="Ø"/>
            </a:pPr>
            <a:endParaRPr lang="en-US" sz="2400" dirty="0">
              <a:latin typeface="Times New Roman" pitchFamily="18" charset="0"/>
              <a:cs typeface="Times New Roman" pitchFamily="18" charset="0"/>
            </a:endParaRPr>
          </a:p>
          <a:p>
            <a:pPr algn="just">
              <a:lnSpc>
                <a:spcPct val="100000"/>
              </a:lnSpc>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32993095"/>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6" y="519873"/>
            <a:ext cx="12206056" cy="98537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Input Tax Credit-Transitional Provision</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48641" y="1924100"/>
            <a:ext cx="10930597" cy="4589241"/>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just">
              <a:buFont typeface="Wingdings" pitchFamily="2" charset="2"/>
              <a:buChar char="v"/>
            </a:pPr>
            <a:r>
              <a:rPr lang="en-US" dirty="0" smtClean="0">
                <a:latin typeface="Times New Roman" pitchFamily="18" charset="0"/>
                <a:cs typeface="Times New Roman" pitchFamily="18" charset="0"/>
              </a:rPr>
              <a:t>Auditor may required to check authenticity of transitional credit u/s 139 to 142.</a:t>
            </a:r>
          </a:p>
          <a:p>
            <a:pPr marL="0" indent="0" algn="just">
              <a:buFont typeface="Wingdings" pitchFamily="2" charset="2"/>
              <a:buChar char="v"/>
            </a:pPr>
            <a:r>
              <a:rPr lang="en-US" dirty="0" smtClean="0">
                <a:latin typeface="Times New Roman" pitchFamily="18" charset="0"/>
                <a:cs typeface="Times New Roman" pitchFamily="18" charset="0"/>
              </a:rPr>
              <a:t>Every registered person other then composition dealer u/s 10 are entitled to take credit c/f as on 30.06.2017.</a:t>
            </a:r>
          </a:p>
          <a:p>
            <a:pPr marL="0" indent="0" algn="just">
              <a:buFont typeface="Wingdings" pitchFamily="2" charset="2"/>
              <a:buChar char="v"/>
            </a:pPr>
            <a:r>
              <a:rPr lang="en-US" dirty="0" smtClean="0">
                <a:latin typeface="Times New Roman" pitchFamily="18" charset="0"/>
                <a:cs typeface="Times New Roman" pitchFamily="18" charset="0"/>
              </a:rPr>
              <a:t>ITC on Capital Goods on which ITC not taken in earlier law </a:t>
            </a:r>
          </a:p>
          <a:p>
            <a:pPr marL="0" indent="0" algn="just">
              <a:buFont typeface="Wingdings" pitchFamily="2" charset="2"/>
              <a:buChar char="v"/>
            </a:pPr>
            <a:r>
              <a:rPr lang="en-US" dirty="0" smtClean="0">
                <a:latin typeface="Times New Roman" pitchFamily="18" charset="0"/>
                <a:cs typeface="Times New Roman" pitchFamily="18" charset="0"/>
              </a:rPr>
              <a:t>ITC on stock as on 30.06.217 on the basis of duty paying documents  </a:t>
            </a:r>
          </a:p>
          <a:p>
            <a:pPr marL="0" indent="0" algn="just">
              <a:buFont typeface="Wingdings" pitchFamily="2" charset="2"/>
              <a:buChar char="v"/>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614361905"/>
      </p:ext>
    </p:extLst>
  </p:cSld>
  <p:clrMapOvr>
    <a:masterClrMapping/>
  </p:clrMapOvr>
  <p:transition spd="slow">
    <p:wipe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92910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ITC Reversal-Exempted and Taxable Supply</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99043" y="1713080"/>
            <a:ext cx="11331545" cy="5144920"/>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buNone/>
            </a:pPr>
            <a:r>
              <a:rPr lang="en-US" sz="2400" b="1" dirty="0" smtClean="0">
                <a:latin typeface="Times New Roman" pitchFamily="18" charset="0"/>
                <a:cs typeface="Times New Roman" pitchFamily="18" charset="0"/>
              </a:rPr>
              <a:t>Provisional </a:t>
            </a:r>
            <a:r>
              <a:rPr lang="en-US" sz="2400" dirty="0" smtClean="0">
                <a:latin typeface="Times New Roman" pitchFamily="18" charset="0"/>
                <a:cs typeface="Times New Roman" pitchFamily="18" charset="0"/>
              </a:rPr>
              <a:t>Credit Reversal/Output Liability for the m/o March-18:</a:t>
            </a:r>
          </a:p>
          <a:p>
            <a:pPr marL="0" indent="0">
              <a:lnSpc>
                <a:spcPct val="100000"/>
              </a:lnSpc>
              <a:buNone/>
            </a:pPr>
            <a:r>
              <a:rPr lang="en-US" sz="2400" dirty="0" smtClean="0">
                <a:latin typeface="Times New Roman" pitchFamily="18" charset="0"/>
                <a:cs typeface="Times New Roman" pitchFamily="18" charset="0"/>
              </a:rPr>
              <a:t>Common Credit (Mar-18)*</a:t>
            </a:r>
            <a:r>
              <a:rPr lang="en-US" sz="2400" u="sng" dirty="0" smtClean="0">
                <a:latin typeface="Times New Roman" pitchFamily="18" charset="0"/>
                <a:cs typeface="Times New Roman" pitchFamily="18" charset="0"/>
              </a:rPr>
              <a:t>Exempted Supply (Mar-18)</a:t>
            </a:r>
          </a:p>
          <a:p>
            <a:pPr marL="0"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Total Supply(Mar-18)</a:t>
            </a:r>
          </a:p>
          <a:p>
            <a:pPr marL="0" indent="0">
              <a:buNone/>
            </a:pPr>
            <a:r>
              <a:rPr lang="en-US" sz="2400" dirty="0" smtClean="0">
                <a:latin typeface="Times New Roman" pitchFamily="18" charset="0"/>
                <a:cs typeface="Times New Roman" pitchFamily="18" charset="0"/>
              </a:rPr>
              <a:t>Note: Exempt supply includes Supply covered under Reverse Charge</a:t>
            </a:r>
            <a:endParaRPr lang="en-US" sz="2400" dirty="0">
              <a:latin typeface="Times New Roman" pitchFamily="18" charset="0"/>
              <a:cs typeface="Times New Roman" pitchFamily="18" charset="0"/>
            </a:endParaRPr>
          </a:p>
          <a:p>
            <a:pPr marL="0" indent="0">
              <a:buNone/>
            </a:pPr>
            <a:r>
              <a:rPr lang="en-US" sz="2400" dirty="0" smtClean="0">
                <a:latin typeface="Times New Roman" pitchFamily="18" charset="0"/>
                <a:cs typeface="Times New Roman" pitchFamily="18" charset="0"/>
              </a:rPr>
              <a:t>In case of NIL supply then turnover of last month will be taken</a:t>
            </a:r>
          </a:p>
          <a:p>
            <a:pPr marL="0" indent="0">
              <a:buNone/>
            </a:pPr>
            <a:r>
              <a:rPr lang="en-US" sz="2400" dirty="0" smtClean="0">
                <a:solidFill>
                  <a:schemeClr val="accent5"/>
                </a:solidFill>
                <a:latin typeface="Times New Roman" pitchFamily="18" charset="0"/>
                <a:cs typeface="Times New Roman" pitchFamily="18" charset="0"/>
              </a:rPr>
              <a:t>If lower credit reversed interest @ 18%p.a will be applicable </a:t>
            </a:r>
            <a:r>
              <a:rPr lang="mr-IN" sz="2400" dirty="0" smtClean="0">
                <a:solidFill>
                  <a:schemeClr val="accent5"/>
                </a:solidFill>
                <a:latin typeface="Times New Roman" pitchFamily="18" charset="0"/>
                <a:cs typeface="Times New Roman" pitchFamily="18" charset="0"/>
              </a:rPr>
              <a:t>–</a:t>
            </a:r>
            <a:r>
              <a:rPr lang="en-US" sz="2400" dirty="0">
                <a:solidFill>
                  <a:schemeClr val="accent5"/>
                </a:solidFill>
                <a:latin typeface="Times New Roman" pitchFamily="18" charset="0"/>
                <a:cs typeface="Times New Roman" pitchFamily="18" charset="0"/>
              </a:rPr>
              <a:t>?</a:t>
            </a:r>
            <a:endParaRPr lang="en-US" sz="2400" dirty="0" smtClean="0">
              <a:solidFill>
                <a:schemeClr val="accent5"/>
              </a:solidFill>
              <a:latin typeface="Times New Roman" pitchFamily="18" charset="0"/>
              <a:cs typeface="Times New Roman" pitchFamily="18" charset="0"/>
            </a:endParaRPr>
          </a:p>
          <a:p>
            <a:pPr marL="0" indent="0">
              <a:buNone/>
            </a:pPr>
            <a:r>
              <a:rPr lang="en-US" sz="2400" dirty="0" smtClean="0">
                <a:solidFill>
                  <a:schemeClr val="tx1"/>
                </a:solidFill>
                <a:latin typeface="Times New Roman" pitchFamily="18" charset="0"/>
                <a:cs typeface="Times New Roman" pitchFamily="18" charset="0"/>
              </a:rPr>
              <a:t>Final Reversal- (</a:t>
            </a:r>
            <a:r>
              <a:rPr lang="en-US" sz="2400" dirty="0" err="1" smtClean="0">
                <a:solidFill>
                  <a:schemeClr val="tx1"/>
                </a:solidFill>
                <a:latin typeface="Times New Roman" pitchFamily="18" charset="0"/>
                <a:cs typeface="Times New Roman" pitchFamily="18" charset="0"/>
              </a:rPr>
              <a:t>upto</a:t>
            </a:r>
            <a:r>
              <a:rPr lang="en-US" sz="2400" dirty="0" smtClean="0">
                <a:solidFill>
                  <a:schemeClr val="tx1"/>
                </a:solidFill>
                <a:latin typeface="Times New Roman" pitchFamily="18" charset="0"/>
                <a:cs typeface="Times New Roman" pitchFamily="18" charset="0"/>
              </a:rPr>
              <a:t> Sep-18 return)</a:t>
            </a:r>
          </a:p>
          <a:p>
            <a:pPr marL="0" indent="0">
              <a:lnSpc>
                <a:spcPct val="100000"/>
              </a:lnSpc>
              <a:buNone/>
            </a:pPr>
            <a:r>
              <a:rPr lang="en-US" sz="2400" dirty="0" smtClean="0">
                <a:solidFill>
                  <a:schemeClr val="tx1"/>
                </a:solidFill>
                <a:latin typeface="Times New Roman" pitchFamily="18" charset="0"/>
                <a:cs typeface="Times New Roman" pitchFamily="18" charset="0"/>
              </a:rPr>
              <a:t>Common Credit (FY 2017-18)*</a:t>
            </a:r>
            <a:r>
              <a:rPr lang="en-US" sz="2400" u="sng" dirty="0">
                <a:latin typeface="Times New Roman" pitchFamily="18" charset="0"/>
                <a:cs typeface="Times New Roman" pitchFamily="18" charset="0"/>
              </a:rPr>
              <a:t>Exempted Supply </a:t>
            </a:r>
            <a:r>
              <a:rPr lang="en-US" sz="2400" u="sng" dirty="0" smtClean="0">
                <a:latin typeface="Times New Roman" pitchFamily="18" charset="0"/>
                <a:cs typeface="Times New Roman" pitchFamily="18" charset="0"/>
              </a:rPr>
              <a:t>(FY 2017-18)</a:t>
            </a:r>
            <a:endParaRPr lang="en-US" sz="2400" u="sng"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Total Supply(FY 2017-18)</a:t>
            </a:r>
          </a:p>
          <a:p>
            <a:pPr marL="0" indent="0">
              <a:buNone/>
            </a:pPr>
            <a:r>
              <a:rPr lang="en-US" sz="2400" dirty="0" smtClean="0">
                <a:latin typeface="Times New Roman" pitchFamily="18" charset="0"/>
                <a:cs typeface="Times New Roman" pitchFamily="18" charset="0"/>
              </a:rPr>
              <a:t>If credit requires to reverse then interest @ 18% p.a. starting from 1</a:t>
            </a:r>
            <a:r>
              <a:rPr lang="en-US" sz="2400" baseline="30000" dirty="0" smtClean="0">
                <a:latin typeface="Times New Roman" pitchFamily="18" charset="0"/>
                <a:cs typeface="Times New Roman" pitchFamily="18" charset="0"/>
              </a:rPr>
              <a:t>st</a:t>
            </a:r>
            <a:r>
              <a:rPr lang="en-US" sz="2400" dirty="0" smtClean="0">
                <a:latin typeface="Times New Roman" pitchFamily="18" charset="0"/>
                <a:cs typeface="Times New Roman" pitchFamily="18" charset="0"/>
              </a:rPr>
              <a:t> April-18</a:t>
            </a:r>
          </a:p>
          <a:p>
            <a:pPr marL="0" indent="0">
              <a:buNone/>
            </a:pPr>
            <a:r>
              <a:rPr lang="en-US" sz="2400" dirty="0" smtClean="0">
                <a:latin typeface="Times New Roman" pitchFamily="18" charset="0"/>
                <a:cs typeface="Times New Roman" pitchFamily="18" charset="0"/>
              </a:rPr>
              <a:t>If excess credit reversed then re-credit </a:t>
            </a:r>
            <a:r>
              <a:rPr lang="en-US" sz="2400" dirty="0" err="1" smtClean="0">
                <a:latin typeface="Times New Roman" pitchFamily="18" charset="0"/>
                <a:cs typeface="Times New Roman" pitchFamily="18" charset="0"/>
              </a:rPr>
              <a:t>upto</a:t>
            </a:r>
            <a:r>
              <a:rPr lang="en-US" sz="2400" dirty="0" smtClean="0">
                <a:latin typeface="Times New Roman" pitchFamily="18" charset="0"/>
                <a:cs typeface="Times New Roman" pitchFamily="18" charset="0"/>
              </a:rPr>
              <a:t> Sep-18 Return</a:t>
            </a:r>
          </a:p>
          <a:p>
            <a:pPr marL="0" indent="0">
              <a:buNone/>
            </a:pPr>
            <a:endParaRPr lang="en-US" sz="2400" dirty="0">
              <a:latin typeface="Times New Roman" pitchFamily="18" charset="0"/>
              <a:cs typeface="Times New Roman" pitchFamily="18" charset="0"/>
            </a:endParaRPr>
          </a:p>
          <a:p>
            <a:pPr marL="0" indent="0">
              <a:buNone/>
            </a:pPr>
            <a:endParaRPr lang="en-US"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585626717"/>
      </p:ext>
    </p:extLst>
  </p:cSld>
  <p:clrMapOvr>
    <a:masterClrMapping/>
  </p:clrMapOvr>
  <p:transition spd="slow">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92910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ITC Reversal-Capital Goods used for Taxable and </a:t>
            </a:r>
            <a:r>
              <a:rPr lang="en-US" sz="2800" u="sng" dirty="0" err="1" smtClean="0">
                <a:latin typeface="Times New Roman" pitchFamily="18" charset="0"/>
                <a:cs typeface="Times New Roman" pitchFamily="18" charset="0"/>
              </a:rPr>
              <a:t>Expempt</a:t>
            </a:r>
            <a:r>
              <a:rPr lang="en-US" sz="2800" u="sng" dirty="0" smtClean="0">
                <a:latin typeface="Times New Roman" pitchFamily="18" charset="0"/>
                <a:cs typeface="Times New Roman" pitchFamily="18" charset="0"/>
              </a:rPr>
              <a:t> Supply</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99043" y="1713080"/>
            <a:ext cx="11331545" cy="5144920"/>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buNone/>
            </a:pPr>
            <a:r>
              <a:rPr lang="en-US" sz="2400" dirty="0" smtClean="0">
                <a:latin typeface="Times New Roman" pitchFamily="18" charset="0"/>
                <a:cs typeface="Times New Roman" pitchFamily="18" charset="0"/>
              </a:rPr>
              <a:t>Useful Life-5 Years (starting from INVOICE date)</a:t>
            </a:r>
          </a:p>
          <a:p>
            <a:pPr marL="0" indent="0">
              <a:buNone/>
            </a:pPr>
            <a:r>
              <a:rPr lang="en-US" sz="2400" dirty="0" smtClean="0">
                <a:latin typeface="Times New Roman" pitchFamily="18" charset="0"/>
                <a:cs typeface="Times New Roman" pitchFamily="18" charset="0"/>
              </a:rPr>
              <a:t>Full Credit taken at the time of purchase of Capital Goods</a:t>
            </a:r>
          </a:p>
          <a:p>
            <a:pPr marL="0" indent="0">
              <a:buNone/>
            </a:pPr>
            <a:r>
              <a:rPr lang="en-US" sz="2400" dirty="0" smtClean="0">
                <a:latin typeface="Times New Roman" pitchFamily="18" charset="0"/>
                <a:cs typeface="Times New Roman" pitchFamily="18" charset="0"/>
              </a:rPr>
              <a:t>Reversal 1/60 every month with INTEREST starting from date of Full credit taken</a:t>
            </a:r>
          </a:p>
          <a:p>
            <a:pPr marL="0" indent="0">
              <a:buNone/>
            </a:pPr>
            <a:r>
              <a:rPr lang="en-US" sz="2400" dirty="0" smtClean="0">
                <a:latin typeface="Times New Roman" pitchFamily="18" charset="0"/>
                <a:cs typeface="Times New Roman" pitchFamily="18" charset="0"/>
              </a:rPr>
              <a:t>Ratio: E/F of every month</a:t>
            </a:r>
          </a:p>
          <a:p>
            <a:pPr marL="0" indent="0">
              <a:buNone/>
            </a:pPr>
            <a:endParaRPr lang="en-US" sz="2400" dirty="0">
              <a:latin typeface="Times New Roman" pitchFamily="18" charset="0"/>
              <a:cs typeface="Times New Roman" pitchFamily="18" charset="0"/>
            </a:endParaRPr>
          </a:p>
          <a:p>
            <a:pPr>
              <a:buFont typeface="Wingdings" charset="2"/>
              <a:buChar char="Ø"/>
            </a:pPr>
            <a:r>
              <a:rPr lang="en-US" sz="2400" dirty="0" smtClean="0">
                <a:latin typeface="Times New Roman" pitchFamily="18" charset="0"/>
                <a:cs typeface="Times New Roman" pitchFamily="18" charset="0"/>
              </a:rPr>
              <a:t>No revised credit is required to calculate after the end of FY</a:t>
            </a:r>
            <a:endParaRPr lang="en-US" sz="2400" dirty="0">
              <a:latin typeface="Times New Roman" pitchFamily="18" charset="0"/>
              <a:cs typeface="Times New Roman" pitchFamily="18" charset="0"/>
            </a:endParaRPr>
          </a:p>
          <a:p>
            <a:pPr marL="0" indent="0">
              <a:buNone/>
            </a:pPr>
            <a:endParaRPr lang="en-US"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83946682"/>
      </p:ext>
    </p:extLst>
  </p:cSld>
  <p:clrMapOvr>
    <a:masterClrMapping/>
  </p:clrMapOvr>
  <p:transition spd="slow">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92910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ITC- Not allowed if tax paid under departmental demand order</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99043" y="1713080"/>
            <a:ext cx="11331545" cy="5144920"/>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lgn="just"/>
            <a:r>
              <a:rPr lang="en-US" sz="2400" dirty="0" smtClean="0"/>
              <a:t>R 36(3</a:t>
            </a:r>
            <a:r>
              <a:rPr lang="en-US" sz="2400" dirty="0"/>
              <a:t>) No input tax credit shall be </a:t>
            </a:r>
            <a:r>
              <a:rPr lang="en-US" sz="2400" dirty="0" smtClean="0"/>
              <a:t>availed </a:t>
            </a:r>
            <a:r>
              <a:rPr lang="en-US" sz="2400" dirty="0"/>
              <a:t>in respect of any tax that has been paid in pursuance of any order where any demand has been confirmed on account of any fraud, willful misstatement or suppression of facts. </a:t>
            </a:r>
          </a:p>
        </p:txBody>
      </p:sp>
    </p:spTree>
    <p:extLst>
      <p:ext uri="{BB962C8B-B14F-4D97-AF65-F5344CB8AC3E}">
        <p14:creationId xmlns:p14="http://schemas.microsoft.com/office/powerpoint/2010/main" val="783441279"/>
      </p:ext>
    </p:extLst>
  </p:cSld>
  <p:clrMapOvr>
    <a:masterClrMapping/>
  </p:clrMapOvr>
  <p:transition spd="slow">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3" y="519873"/>
            <a:ext cx="12206053" cy="915035"/>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Use of ITC</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767860" y="1975987"/>
            <a:ext cx="10515600" cy="2014852"/>
          </a:xfrm>
          <a:solidFill>
            <a:schemeClr val="bg2"/>
          </a:solidFill>
        </p:spPr>
        <p:style>
          <a:lnRef idx="2">
            <a:schemeClr val="dk1"/>
          </a:lnRef>
          <a:fillRef idx="1">
            <a:schemeClr val="lt1"/>
          </a:fillRef>
          <a:effectRef idx="0">
            <a:schemeClr val="dk1"/>
          </a:effectRef>
          <a:fontRef idx="minor">
            <a:schemeClr val="dk1"/>
          </a:fontRef>
        </p:style>
        <p:txBody>
          <a:bodyPr/>
          <a:lstStyle/>
          <a:p>
            <a:pPr algn="just">
              <a:buFont typeface="Wingdings" pitchFamily="2" charset="2"/>
              <a:buChar char="Ø"/>
            </a:pPr>
            <a:r>
              <a:rPr lang="en-US" dirty="0" smtClean="0">
                <a:latin typeface="Times New Roman" pitchFamily="18" charset="0"/>
                <a:cs typeface="Times New Roman" pitchFamily="18" charset="0"/>
              </a:rPr>
              <a:t>  Sec 49(</a:t>
            </a:r>
            <a:r>
              <a:rPr lang="en-US" i="1" dirty="0" smtClean="0">
                <a:latin typeface="Times New Roman" pitchFamily="18" charset="0"/>
                <a:cs typeface="Times New Roman" pitchFamily="18" charset="0"/>
              </a:rPr>
              <a:t>4</a:t>
            </a:r>
            <a:r>
              <a:rPr lang="en-US" dirty="0">
                <a:latin typeface="Times New Roman" pitchFamily="18" charset="0"/>
                <a:cs typeface="Times New Roman" pitchFamily="18" charset="0"/>
              </a:rPr>
              <a:t>) The amount available in the electronic credit ledger may be used for making any payment towards output tax under </a:t>
            </a:r>
            <a:r>
              <a:rPr lang="en-US" dirty="0" smtClean="0">
                <a:latin typeface="Times New Roman" pitchFamily="18" charset="0"/>
                <a:cs typeface="Times New Roman" pitchFamily="18" charset="0"/>
              </a:rPr>
              <a:t>GST </a:t>
            </a:r>
            <a:r>
              <a:rPr lang="en-US" dirty="0">
                <a:latin typeface="Times New Roman" pitchFamily="18" charset="0"/>
                <a:cs typeface="Times New Roman" pitchFamily="18" charset="0"/>
              </a:rPr>
              <a:t>Act in such manner and subject to such conditions and within such time as may be prescribed. </a:t>
            </a:r>
          </a:p>
          <a:p>
            <a:pPr>
              <a:buFont typeface="Wingdings" pitchFamily="2" charset="2"/>
              <a:buChar char="Ø"/>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67516262"/>
      </p:ext>
    </p:extLst>
  </p:cSld>
  <p:clrMapOvr>
    <a:masterClrMapping/>
  </p:clrMapOvr>
  <p:transition spd="slow">
    <p:wedg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2435" y="2050713"/>
            <a:ext cx="10680685" cy="4083869"/>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dirty="0" smtClean="0">
                <a:latin typeface="Times New Roman" pitchFamily="18" charset="0"/>
                <a:cs typeface="Times New Roman" pitchFamily="18" charset="0"/>
              </a:rPr>
              <a:t>  17(</a:t>
            </a:r>
            <a:r>
              <a:rPr lang="en-US" sz="2400" i="1" dirty="0" smtClean="0">
                <a:latin typeface="Times New Roman" pitchFamily="18" charset="0"/>
                <a:cs typeface="Times New Roman" pitchFamily="18" charset="0"/>
              </a:rPr>
              <a:t>3</a:t>
            </a:r>
            <a:r>
              <a:rPr lang="en-US" sz="2400" dirty="0">
                <a:latin typeface="Times New Roman" pitchFamily="18" charset="0"/>
                <a:cs typeface="Times New Roman" pitchFamily="18" charset="0"/>
              </a:rPr>
              <a:t>) The value of exempt supply under sub-section (</a:t>
            </a:r>
            <a:r>
              <a:rPr lang="en-US" sz="2400" i="1" dirty="0">
                <a:latin typeface="Times New Roman" pitchFamily="18" charset="0"/>
                <a:cs typeface="Times New Roman" pitchFamily="18" charset="0"/>
              </a:rPr>
              <a:t>2</a:t>
            </a:r>
            <a:r>
              <a:rPr lang="en-US" sz="2400" dirty="0">
                <a:latin typeface="Times New Roman" pitchFamily="18" charset="0"/>
                <a:cs typeface="Times New Roman" pitchFamily="18" charset="0"/>
              </a:rPr>
              <a:t>) shall be such as may be prescribed, and shall </a:t>
            </a:r>
            <a:r>
              <a:rPr lang="en-US" sz="2400" b="1" dirty="0">
                <a:latin typeface="Times New Roman" pitchFamily="18" charset="0"/>
                <a:cs typeface="Times New Roman" pitchFamily="18" charset="0"/>
              </a:rPr>
              <a:t>include supplies on which the recipient is liable to pay tax on reverse charge basis</a:t>
            </a:r>
            <a:r>
              <a:rPr lang="en-US" sz="2400" dirty="0">
                <a:latin typeface="Times New Roman" pitchFamily="18" charset="0"/>
                <a:cs typeface="Times New Roman" pitchFamily="18" charset="0"/>
              </a:rPr>
              <a:t>, transactions in securities, </a:t>
            </a:r>
            <a:r>
              <a:rPr lang="en-US" sz="2400" b="1" dirty="0">
                <a:latin typeface="Times New Roman" pitchFamily="18" charset="0"/>
                <a:cs typeface="Times New Roman" pitchFamily="18" charset="0"/>
              </a:rPr>
              <a:t>sale of land </a:t>
            </a:r>
            <a:r>
              <a:rPr lang="en-US" sz="2400" dirty="0">
                <a:latin typeface="Times New Roman" pitchFamily="18" charset="0"/>
                <a:cs typeface="Times New Roman" pitchFamily="18" charset="0"/>
              </a:rPr>
              <a:t>and, subject to clause (</a:t>
            </a:r>
            <a:r>
              <a:rPr lang="en-US" sz="2400" i="1" dirty="0">
                <a:latin typeface="Times New Roman" pitchFamily="18" charset="0"/>
                <a:cs typeface="Times New Roman" pitchFamily="18" charset="0"/>
              </a:rPr>
              <a:t>b</a:t>
            </a:r>
            <a:r>
              <a:rPr lang="en-US" sz="2400" dirty="0">
                <a:latin typeface="Times New Roman" pitchFamily="18" charset="0"/>
                <a:cs typeface="Times New Roman" pitchFamily="18" charset="0"/>
              </a:rPr>
              <a:t>) of paragraph 5 of Schedule II, sale of building. </a:t>
            </a:r>
          </a:p>
          <a:p>
            <a:pPr marL="0" indent="0" algn="just">
              <a:buNone/>
            </a:pPr>
            <a:r>
              <a:rPr lang="en-US" sz="2400" dirty="0" smtClean="0">
                <a:latin typeface="Times New Roman" pitchFamily="18" charset="0"/>
                <a:cs typeface="Times New Roman" pitchFamily="18" charset="0"/>
              </a:rPr>
              <a:t>  </a:t>
            </a:r>
          </a:p>
          <a:p>
            <a:pPr algn="just">
              <a:buFont typeface="Wingdings" pitchFamily="2" charset="2"/>
              <a:buChar char="Ø"/>
            </a:pPr>
            <a:r>
              <a:rPr lang="en-US" sz="2400" dirty="0" smtClean="0">
                <a:latin typeface="Times New Roman" pitchFamily="18" charset="0"/>
                <a:cs typeface="Times New Roman" pitchFamily="18" charset="0"/>
              </a:rPr>
              <a:t>2 </a:t>
            </a:r>
            <a:r>
              <a:rPr lang="en-US" sz="2400" dirty="0">
                <a:latin typeface="Times New Roman" pitchFamily="18" charset="0"/>
                <a:cs typeface="Times New Roman" pitchFamily="18" charset="0"/>
              </a:rPr>
              <a:t>(</a:t>
            </a:r>
            <a:r>
              <a:rPr lang="en-US" sz="2400" i="1" dirty="0">
                <a:latin typeface="Times New Roman" pitchFamily="18" charset="0"/>
                <a:cs typeface="Times New Roman" pitchFamily="18" charset="0"/>
              </a:rPr>
              <a:t>47</a:t>
            </a:r>
            <a:r>
              <a:rPr lang="en-US" sz="2400" dirty="0">
                <a:latin typeface="Times New Roman" pitchFamily="18" charset="0"/>
                <a:cs typeface="Times New Roman" pitchFamily="18" charset="0"/>
              </a:rPr>
              <a:t>) “exempt supply” means supply of any goods or services or both which attracts </a:t>
            </a:r>
            <a:r>
              <a:rPr lang="en-US" sz="2400" i="1" dirty="0">
                <a:latin typeface="Times New Roman" pitchFamily="18" charset="0"/>
                <a:cs typeface="Times New Roman" pitchFamily="18" charset="0"/>
              </a:rPr>
              <a:t>nil </a:t>
            </a:r>
            <a:r>
              <a:rPr lang="en-US" sz="2400" dirty="0">
                <a:latin typeface="Times New Roman" pitchFamily="18" charset="0"/>
                <a:cs typeface="Times New Roman" pitchFamily="18" charset="0"/>
              </a:rPr>
              <a:t>rate of tax or which may be wholly exempt from tax under section 11, or under section 6 of the Integrated Goods and Services Tax Act, </a:t>
            </a:r>
            <a:r>
              <a:rPr lang="en-US" sz="2400" b="1" dirty="0">
                <a:latin typeface="Times New Roman" pitchFamily="18" charset="0"/>
                <a:cs typeface="Times New Roman" pitchFamily="18" charset="0"/>
              </a:rPr>
              <a:t>and includes non-taxable supply</a:t>
            </a:r>
            <a:r>
              <a:rPr lang="en-US" sz="2400" dirty="0">
                <a:latin typeface="Times New Roman" pitchFamily="18" charset="0"/>
                <a:cs typeface="Times New Roman" pitchFamily="18" charset="0"/>
              </a:rPr>
              <a:t>; </a:t>
            </a:r>
          </a:p>
          <a:p>
            <a:pPr algn="just"/>
            <a:endParaRPr lang="en-US" sz="2400" dirty="0">
              <a:latin typeface="Times New Roman" pitchFamily="18" charset="0"/>
              <a:cs typeface="Times New Roman" pitchFamily="18" charset="0"/>
            </a:endParaRPr>
          </a:p>
        </p:txBody>
      </p:sp>
      <p:sp>
        <p:nvSpPr>
          <p:cNvPr id="6" name="Rectangle 5"/>
          <p:cNvSpPr/>
          <p:nvPr/>
        </p:nvSpPr>
        <p:spPr>
          <a:xfrm>
            <a:off x="1" y="520500"/>
            <a:ext cx="12192000" cy="88626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solidFill>
                  <a:schemeClr val="tx1"/>
                </a:solidFill>
                <a:latin typeface="Times New Roman" pitchFamily="18" charset="0"/>
                <a:cs typeface="Times New Roman" pitchFamily="18" charset="0"/>
              </a:rPr>
              <a:t>    </a:t>
            </a:r>
            <a:r>
              <a:rPr lang="en-US" sz="2800" u="sng" dirty="0" smtClean="0">
                <a:solidFill>
                  <a:schemeClr val="tx1"/>
                </a:solidFill>
                <a:latin typeface="Times New Roman" pitchFamily="18" charset="0"/>
                <a:cs typeface="Times New Roman" pitchFamily="18" charset="0"/>
              </a:rPr>
              <a:t>Sec. 17</a:t>
            </a:r>
          </a:p>
          <a:p>
            <a:r>
              <a:rPr lang="en-US" sz="2800" dirty="0" smtClean="0">
                <a:solidFill>
                  <a:schemeClr val="tx1"/>
                </a:solidFill>
                <a:latin typeface="Times New Roman" pitchFamily="18" charset="0"/>
                <a:cs typeface="Times New Roman" pitchFamily="18" charset="0"/>
              </a:rPr>
              <a:t>       </a:t>
            </a:r>
            <a:r>
              <a:rPr lang="en-US" sz="2800" u="sng" dirty="0" smtClean="0">
                <a:solidFill>
                  <a:schemeClr val="tx1"/>
                </a:solidFill>
                <a:latin typeface="Times New Roman" pitchFamily="18" charset="0"/>
                <a:cs typeface="Times New Roman" pitchFamily="18" charset="0"/>
              </a:rPr>
              <a:t> Apportionment of Credit </a:t>
            </a:r>
            <a:r>
              <a:rPr lang="mr-IN" sz="2800" u="sng" dirty="0" smtClean="0">
                <a:solidFill>
                  <a:schemeClr val="tx1"/>
                </a:solidFill>
                <a:latin typeface="Times New Roman" pitchFamily="18" charset="0"/>
                <a:cs typeface="Times New Roman" pitchFamily="18" charset="0"/>
              </a:rPr>
              <a:t>–</a:t>
            </a:r>
            <a:r>
              <a:rPr lang="en-US" sz="2800" u="sng" dirty="0" smtClean="0">
                <a:solidFill>
                  <a:schemeClr val="tx1"/>
                </a:solidFill>
                <a:latin typeface="Times New Roman" pitchFamily="18" charset="0"/>
                <a:cs typeface="Times New Roman" pitchFamily="18" charset="0"/>
              </a:rPr>
              <a:t> Meaning of Exempt Supply</a:t>
            </a:r>
            <a:endParaRPr lang="en-US" sz="2800" u="sng"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53471835"/>
      </p:ext>
    </p:extLst>
  </p:cSld>
  <p:clrMapOvr>
    <a:masterClrMapping/>
  </p:clrMapOvr>
  <p:transition spd="slow">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4812" y="1825625"/>
            <a:ext cx="10190874" cy="3182473"/>
          </a:xfrm>
          <a:solidFill>
            <a:schemeClr val="bg2"/>
          </a:solidFill>
        </p:spPr>
        <p:style>
          <a:lnRef idx="2">
            <a:schemeClr val="dk1"/>
          </a:lnRef>
          <a:fillRef idx="1">
            <a:schemeClr val="lt1"/>
          </a:fillRef>
          <a:effectRef idx="0">
            <a:schemeClr val="dk1"/>
          </a:effectRef>
          <a:fontRef idx="minor">
            <a:schemeClr val="dk1"/>
          </a:fontRef>
        </p:style>
        <p:txBody>
          <a:bodyPr/>
          <a:lstStyle/>
          <a:p>
            <a:pPr marL="457200" indent="-457200">
              <a:buFont typeface="+mj-lt"/>
              <a:buAutoNum type="arabicParenR"/>
            </a:pPr>
            <a:r>
              <a:rPr lang="en-US" sz="2400" u="sng" dirty="0" smtClean="0">
                <a:latin typeface="Times New Roman" pitchFamily="18" charset="0"/>
                <a:cs typeface="Times New Roman" pitchFamily="18" charset="0"/>
              </a:rPr>
              <a:t> Motor </a:t>
            </a:r>
            <a:r>
              <a:rPr lang="en-US" sz="2400" u="sng" dirty="0">
                <a:latin typeface="Times New Roman" pitchFamily="18" charset="0"/>
                <a:cs typeface="Times New Roman" pitchFamily="18" charset="0"/>
              </a:rPr>
              <a:t>vehicles and other conveyances except when they are used</a:t>
            </a:r>
            <a:r>
              <a:rPr lang="en-US" sz="2400" dirty="0" smtClean="0">
                <a:latin typeface="Times New Roman" pitchFamily="18" charset="0"/>
                <a:cs typeface="Times New Roman" pitchFamily="18" charset="0"/>
              </a:rPr>
              <a:t>––</a:t>
            </a:r>
          </a:p>
          <a:p>
            <a:pPr marL="457200" indent="-457200">
              <a:buNone/>
            </a:pPr>
            <a:r>
              <a:rPr lang="en-US" sz="2400" dirty="0" smtClean="0">
                <a:latin typeface="Times New Roman" pitchFamily="18" charset="0"/>
                <a:cs typeface="Times New Roman" pitchFamily="18" charset="0"/>
              </a:rPr>
              <a:t> </a:t>
            </a:r>
          </a:p>
          <a:p>
            <a:pPr>
              <a:buFont typeface="Wingdings" pitchFamily="2" charset="2"/>
              <a:buChar char="Ø"/>
            </a:pPr>
            <a:r>
              <a:rPr lang="en-US" sz="2400" dirty="0" smtClean="0">
                <a:latin typeface="Times New Roman" pitchFamily="18" charset="0"/>
                <a:cs typeface="Times New Roman" pitchFamily="18" charset="0"/>
              </a:rPr>
              <a:t>  for </a:t>
            </a:r>
            <a:r>
              <a:rPr lang="en-US" sz="2400" dirty="0">
                <a:latin typeface="Times New Roman" pitchFamily="18" charset="0"/>
                <a:cs typeface="Times New Roman" pitchFamily="18" charset="0"/>
              </a:rPr>
              <a:t>making the following taxable supplies, namely:—</a:t>
            </a:r>
            <a:r>
              <a:rPr lang="en-US" dirty="0">
                <a:latin typeface="Times New Roman" pitchFamily="18" charset="0"/>
                <a:cs typeface="Times New Roman" pitchFamily="18" charset="0"/>
              </a:rPr>
              <a:t> </a:t>
            </a:r>
          </a:p>
          <a:p>
            <a:pPr marL="457200" lvl="1" indent="0">
              <a:buFont typeface="Wingdings" pitchFamily="2" charset="2"/>
              <a:buChar char="§"/>
            </a:pPr>
            <a:r>
              <a:rPr lang="en-US" sz="2000" dirty="0" smtClean="0">
                <a:latin typeface="Times New Roman" pitchFamily="18" charset="0"/>
                <a:cs typeface="Times New Roman" pitchFamily="18" charset="0"/>
              </a:rPr>
              <a:t>  further </a:t>
            </a:r>
            <a:r>
              <a:rPr lang="en-US" sz="2000" dirty="0">
                <a:latin typeface="Times New Roman" pitchFamily="18" charset="0"/>
                <a:cs typeface="Times New Roman" pitchFamily="18" charset="0"/>
              </a:rPr>
              <a:t>supply of such vehicles or conveyances ; or </a:t>
            </a:r>
          </a:p>
          <a:p>
            <a:pPr marL="457200" lvl="1" indent="0">
              <a:buFont typeface="Wingdings" pitchFamily="2" charset="2"/>
              <a:buChar char="§"/>
            </a:pPr>
            <a:r>
              <a:rPr lang="en-US" sz="2000" dirty="0" smtClean="0">
                <a:latin typeface="Times New Roman" pitchFamily="18" charset="0"/>
                <a:cs typeface="Times New Roman" pitchFamily="18" charset="0"/>
              </a:rPr>
              <a:t>  transportation </a:t>
            </a:r>
            <a:r>
              <a:rPr lang="en-US" sz="2000" dirty="0">
                <a:latin typeface="Times New Roman" pitchFamily="18" charset="0"/>
                <a:cs typeface="Times New Roman" pitchFamily="18" charset="0"/>
              </a:rPr>
              <a:t>of passengers; or </a:t>
            </a:r>
          </a:p>
          <a:p>
            <a:pPr marL="457200" lvl="1" indent="0">
              <a:buFont typeface="Wingdings" pitchFamily="2" charset="2"/>
              <a:buChar char="§"/>
            </a:pPr>
            <a:r>
              <a:rPr lang="en-US" sz="2000" dirty="0" smtClean="0">
                <a:latin typeface="Times New Roman" pitchFamily="18" charset="0"/>
                <a:cs typeface="Times New Roman" pitchFamily="18" charset="0"/>
              </a:rPr>
              <a:t>  imparting </a:t>
            </a:r>
            <a:r>
              <a:rPr lang="en-US" sz="2000" dirty="0">
                <a:latin typeface="Times New Roman" pitchFamily="18" charset="0"/>
                <a:cs typeface="Times New Roman" pitchFamily="18" charset="0"/>
              </a:rPr>
              <a:t>training on driving, flying, navigating such vehicles or conveyances; </a:t>
            </a:r>
          </a:p>
          <a:p>
            <a:pPr>
              <a:buFont typeface="Wingdings" pitchFamily="2" charset="2"/>
              <a:buChar char="Ø"/>
            </a:pPr>
            <a:r>
              <a:rPr lang="en-US" sz="2400" dirty="0" smtClean="0">
                <a:latin typeface="Times New Roman" pitchFamily="18" charset="0"/>
                <a:cs typeface="Times New Roman" pitchFamily="18" charset="0"/>
              </a:rPr>
              <a:t>  for </a:t>
            </a:r>
            <a:r>
              <a:rPr lang="en-US" sz="2400" dirty="0">
                <a:latin typeface="Times New Roman" pitchFamily="18" charset="0"/>
                <a:cs typeface="Times New Roman" pitchFamily="18" charset="0"/>
              </a:rPr>
              <a:t>transportation of goods; </a:t>
            </a:r>
          </a:p>
          <a:p>
            <a:pPr>
              <a:buNone/>
            </a:pPr>
            <a:endParaRPr lang="en-US" dirty="0">
              <a:latin typeface="Times New Roman" pitchFamily="18" charset="0"/>
              <a:cs typeface="Times New Roman" pitchFamily="18" charset="0"/>
            </a:endParaRPr>
          </a:p>
        </p:txBody>
      </p:sp>
      <p:sp>
        <p:nvSpPr>
          <p:cNvPr id="6" name="Rectangle 5"/>
          <p:cNvSpPr/>
          <p:nvPr/>
        </p:nvSpPr>
        <p:spPr>
          <a:xfrm>
            <a:off x="0" y="520500"/>
            <a:ext cx="12192000" cy="84406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Block Credit……………... Motor Vehicle</a:t>
            </a:r>
            <a:endParaRPr lang="en-US"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1654341821"/>
      </p:ext>
    </p:extLst>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18" y="379194"/>
            <a:ext cx="12197862" cy="94317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Block Credit</a:t>
            </a:r>
            <a:r>
              <a:rPr lang="mr-IN" sz="2800" u="sng" dirty="0" smtClean="0">
                <a:latin typeface="Times New Roman" pitchFamily="18" charset="0"/>
              </a:rPr>
              <a:t>……</a:t>
            </a:r>
            <a:r>
              <a:rPr lang="en-US" sz="2800" u="sng" dirty="0" smtClean="0">
                <a:latin typeface="Times New Roman" pitchFamily="18" charset="0"/>
                <a:cs typeface="Times New Roman" pitchFamily="18" charset="0"/>
              </a:rPr>
              <a:t>.Personnel nature expenses</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562708" y="1533384"/>
            <a:ext cx="11629292" cy="5303519"/>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457200" indent="-457200">
              <a:buNone/>
            </a:pPr>
            <a:r>
              <a:rPr lang="en-US" sz="2400" dirty="0" smtClean="0">
                <a:latin typeface="Times New Roman" pitchFamily="18" charset="0"/>
                <a:cs typeface="Times New Roman" pitchFamily="18" charset="0"/>
              </a:rPr>
              <a:t>2)   </a:t>
            </a:r>
            <a:r>
              <a:rPr lang="en-US" sz="2400" u="sng" dirty="0" smtClean="0">
                <a:latin typeface="Times New Roman" pitchFamily="18" charset="0"/>
                <a:cs typeface="Times New Roman" pitchFamily="18" charset="0"/>
              </a:rPr>
              <a:t>The </a:t>
            </a:r>
            <a:r>
              <a:rPr lang="en-US" sz="2400" u="sng" dirty="0">
                <a:latin typeface="Times New Roman" pitchFamily="18" charset="0"/>
                <a:cs typeface="Times New Roman" pitchFamily="18" charset="0"/>
              </a:rPr>
              <a:t>following supply of goods or services or both</a:t>
            </a:r>
            <a:r>
              <a:rPr lang="en-US" sz="2400" dirty="0">
                <a:latin typeface="Times New Roman" pitchFamily="18" charset="0"/>
                <a:cs typeface="Times New Roman" pitchFamily="18" charset="0"/>
              </a:rPr>
              <a:t>— </a:t>
            </a:r>
          </a:p>
          <a:p>
            <a:pPr>
              <a:buFont typeface="Wingdings" pitchFamily="2" charset="2"/>
              <a:buChar char="Ø"/>
            </a:pPr>
            <a:r>
              <a:rPr lang="en-US" sz="2400" dirty="0" smtClean="0">
                <a:latin typeface="Times New Roman" pitchFamily="18" charset="0"/>
                <a:cs typeface="Times New Roman" pitchFamily="18" charset="0"/>
              </a:rPr>
              <a:t>  food </a:t>
            </a:r>
            <a:r>
              <a:rPr lang="en-US" sz="2400" dirty="0">
                <a:latin typeface="Times New Roman" pitchFamily="18" charset="0"/>
                <a:cs typeface="Times New Roman" pitchFamily="18" charset="0"/>
              </a:rPr>
              <a:t>and beverages, outdoor catering, beauty treatment, health services, cosmetic and plastic surgery except where an inward supply of goods or services or both of a particular category is used by a registered person for making an outward taxable supply of the same category of goods or services or both or as an element of a taxable composite or mixed supply; </a:t>
            </a:r>
          </a:p>
          <a:p>
            <a:pPr>
              <a:buFont typeface="Wingdings" pitchFamily="2" charset="2"/>
              <a:buChar char="Ø"/>
            </a:pPr>
            <a:r>
              <a:rPr lang="en-US" sz="2400" dirty="0" smtClean="0">
                <a:latin typeface="Times New Roman" pitchFamily="18" charset="0"/>
                <a:cs typeface="Times New Roman" pitchFamily="18" charset="0"/>
              </a:rPr>
              <a:t>  membership </a:t>
            </a:r>
            <a:r>
              <a:rPr lang="en-US" sz="2400" dirty="0">
                <a:latin typeface="Times New Roman" pitchFamily="18" charset="0"/>
                <a:cs typeface="Times New Roman" pitchFamily="18" charset="0"/>
              </a:rPr>
              <a:t>of a club, health and fitness </a:t>
            </a:r>
            <a:r>
              <a:rPr lang="en-US" sz="2400" dirty="0" smtClean="0">
                <a:latin typeface="Times New Roman" pitchFamily="18" charset="0"/>
                <a:cs typeface="Times New Roman" pitchFamily="18" charset="0"/>
              </a:rPr>
              <a:t>centre ;</a:t>
            </a:r>
            <a:endParaRPr lang="en-US" sz="2400" dirty="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  rent-a-cab</a:t>
            </a:r>
            <a:r>
              <a:rPr lang="en-US" sz="2400" dirty="0">
                <a:latin typeface="Times New Roman" pitchFamily="18" charset="0"/>
                <a:cs typeface="Times New Roman" pitchFamily="18" charset="0"/>
              </a:rPr>
              <a:t>, life insurance and health insurance except where–– </a:t>
            </a:r>
          </a:p>
          <a:p>
            <a:pPr marL="457200" lvl="1" indent="0">
              <a:buFont typeface="Wingdings" pitchFamily="2" charset="2"/>
              <a:buChar char="§"/>
            </a:pPr>
            <a:r>
              <a:rPr lang="en-US" sz="2000" dirty="0" smtClean="0">
                <a:latin typeface="Times New Roman" pitchFamily="18" charset="0"/>
                <a:cs typeface="Times New Roman" pitchFamily="18" charset="0"/>
              </a:rPr>
              <a:t>  the </a:t>
            </a:r>
            <a:r>
              <a:rPr lang="en-US" sz="2000" dirty="0">
                <a:latin typeface="Times New Roman" pitchFamily="18" charset="0"/>
                <a:cs typeface="Times New Roman" pitchFamily="18" charset="0"/>
              </a:rPr>
              <a:t>Government notifies the services which are obligatory for an employer to provide to its employees under any law for the time being in force; or </a:t>
            </a:r>
          </a:p>
          <a:p>
            <a:pPr marL="457200" lvl="1" indent="0">
              <a:buFont typeface="Wingdings" pitchFamily="2" charset="2"/>
              <a:buChar char="§"/>
            </a:pP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such inward supply of goods or services or both of a particular category is used by a registered person for making an outward taxable supply of the same category of goods or services or both or as part of a taxable composite or mixed supply; and </a:t>
            </a:r>
          </a:p>
          <a:p>
            <a:pPr>
              <a:buFont typeface="Wingdings" pitchFamily="2" charset="2"/>
              <a:buChar char="Ø"/>
            </a:pPr>
            <a:r>
              <a:rPr lang="en-US" sz="2400" dirty="0" smtClean="0">
                <a:latin typeface="Times New Roman" pitchFamily="18" charset="0"/>
                <a:cs typeface="Times New Roman" pitchFamily="18" charset="0"/>
              </a:rPr>
              <a:t>  travel </a:t>
            </a:r>
            <a:r>
              <a:rPr lang="en-US" sz="2400" dirty="0">
                <a:latin typeface="Times New Roman" pitchFamily="18" charset="0"/>
                <a:cs typeface="Times New Roman" pitchFamily="18" charset="0"/>
              </a:rPr>
              <a:t>benefits extended to employees on vacation such as leave or home travel concession;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811335389"/>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Turnover</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451262" y="1733797"/>
            <a:ext cx="11305309" cy="2090058"/>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lgn="just">
              <a:buFont typeface="Wingdings" charset="2"/>
              <a:buChar char="Ø"/>
            </a:pPr>
            <a:r>
              <a:rPr lang="en-US" sz="2400" dirty="0" smtClean="0">
                <a:latin typeface="Times New Roman" pitchFamily="18" charset="0"/>
                <a:cs typeface="Times New Roman" pitchFamily="18" charset="0"/>
              </a:rPr>
              <a:t>  Sec. 2(</a:t>
            </a:r>
            <a:r>
              <a:rPr lang="en-US" sz="2400" i="1" dirty="0" smtClean="0">
                <a:latin typeface="Times New Roman" pitchFamily="18" charset="0"/>
                <a:cs typeface="Times New Roman" pitchFamily="18" charset="0"/>
              </a:rPr>
              <a:t>6</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r>
              <a:rPr lang="en-US" sz="2400" u="sng" dirty="0">
                <a:latin typeface="Times New Roman" pitchFamily="18" charset="0"/>
                <a:cs typeface="Times New Roman" pitchFamily="18" charset="0"/>
              </a:rPr>
              <a:t>A</a:t>
            </a:r>
            <a:r>
              <a:rPr lang="en-US" sz="2400" u="sng" dirty="0" smtClean="0">
                <a:latin typeface="Times New Roman" pitchFamily="18" charset="0"/>
                <a:cs typeface="Times New Roman" pitchFamily="18" charset="0"/>
              </a:rPr>
              <a:t>ggregate </a:t>
            </a:r>
            <a:r>
              <a:rPr lang="en-US" sz="2400" u="sng" dirty="0">
                <a:latin typeface="Times New Roman" pitchFamily="18" charset="0"/>
                <a:cs typeface="Times New Roman" pitchFamily="18" charset="0"/>
              </a:rPr>
              <a:t>turnover</a:t>
            </a:r>
            <a:r>
              <a:rPr lang="en-US" sz="2400" dirty="0">
                <a:latin typeface="Times New Roman" pitchFamily="18" charset="0"/>
                <a:cs typeface="Times New Roman" pitchFamily="18" charset="0"/>
              </a:rPr>
              <a:t>” means the aggregate value of </a:t>
            </a:r>
            <a:r>
              <a:rPr lang="en-US" sz="2400" b="1" dirty="0" smtClean="0">
                <a:latin typeface="Times New Roman" pitchFamily="18" charset="0"/>
                <a:cs typeface="Times New Roman" pitchFamily="18" charset="0"/>
              </a:rPr>
              <a:t>all taxable supplies </a:t>
            </a:r>
            <a:r>
              <a:rPr lang="en-US" sz="2400" dirty="0" smtClean="0">
                <a:latin typeface="Times New Roman" pitchFamily="18" charset="0"/>
                <a:cs typeface="Times New Roman" pitchFamily="18" charset="0"/>
              </a:rPr>
              <a:t>(excluding </a:t>
            </a:r>
            <a:r>
              <a:rPr lang="en-US" sz="2400" dirty="0">
                <a:latin typeface="Times New Roman" pitchFamily="18" charset="0"/>
                <a:cs typeface="Times New Roman" pitchFamily="18" charset="0"/>
              </a:rPr>
              <a:t>the value of inward supplies on which tax is payable by a person on reverse charge basis), exempt supplies, exports of goods or services or both and </a:t>
            </a:r>
            <a:r>
              <a:rPr lang="en-US" sz="2400" b="1" dirty="0">
                <a:latin typeface="Times New Roman" pitchFamily="18" charset="0"/>
                <a:cs typeface="Times New Roman" pitchFamily="18" charset="0"/>
              </a:rPr>
              <a:t>inter-State supplies of persons having the same Permanent Account Number</a:t>
            </a:r>
            <a:r>
              <a:rPr lang="en-US" sz="2400" dirty="0">
                <a:latin typeface="Times New Roman" pitchFamily="18" charset="0"/>
                <a:cs typeface="Times New Roman" pitchFamily="18" charset="0"/>
              </a:rPr>
              <a:t>, to be computed on all India basis but excludes central tax, State tax, Union territory tax, integrated tax and </a:t>
            </a:r>
            <a:r>
              <a:rPr lang="en-US" sz="2400" dirty="0" err="1" smtClean="0">
                <a:latin typeface="Times New Roman" pitchFamily="18" charset="0"/>
                <a:cs typeface="Times New Roman" pitchFamily="18" charset="0"/>
              </a:rPr>
              <a:t>cess</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algn="just">
              <a:buFont typeface="Wingdings" charset="2"/>
              <a:buChar char="Ø"/>
            </a:pPr>
            <a:endParaRPr lang="en-US" sz="2400" dirty="0" smtClean="0">
              <a:latin typeface="Times New Roman" pitchFamily="18" charset="0"/>
              <a:cs typeface="Times New Roman" pitchFamily="18" charset="0"/>
            </a:endParaRPr>
          </a:p>
          <a:p>
            <a:pPr algn="just">
              <a:buFont typeface="Wingdings" charset="2"/>
              <a:buChar char="Ø"/>
            </a:pPr>
            <a:endParaRPr lang="en-US" sz="2400" dirty="0" smtClean="0">
              <a:latin typeface="Times New Roman" pitchFamily="18" charset="0"/>
              <a:cs typeface="Times New Roman" pitchFamily="18" charset="0"/>
            </a:endParaRPr>
          </a:p>
          <a:p>
            <a:pPr algn="just">
              <a:buFont typeface="Wingdings" charset="2"/>
              <a:buChar char="Ø"/>
            </a:pPr>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
        <p:nvSpPr>
          <p:cNvPr id="4" name="TextBox 3"/>
          <p:cNvSpPr txBox="1"/>
          <p:nvPr/>
        </p:nvSpPr>
        <p:spPr>
          <a:xfrm>
            <a:off x="436319" y="4122746"/>
            <a:ext cx="11305309" cy="830997"/>
          </a:xfrm>
          <a:prstGeom prst="rect">
            <a:avLst/>
          </a:prstGeom>
          <a:solidFill>
            <a:schemeClr val="bg1">
              <a:lumMod val="95000"/>
            </a:schemeClr>
          </a:solidFill>
          <a:ln>
            <a:solidFill>
              <a:schemeClr val="tx1"/>
            </a:solidFill>
          </a:ln>
        </p:spPr>
        <p:txBody>
          <a:bodyPr wrap="square" rtlCol="0">
            <a:spAutoFit/>
          </a:bodyPr>
          <a:lstStyle/>
          <a:p>
            <a:pPr algn="just">
              <a:buFont typeface="Wingdings" charset="2"/>
              <a:buChar char="Ø"/>
            </a:pPr>
            <a:r>
              <a:rPr lang="en-US" sz="2400" dirty="0">
                <a:solidFill>
                  <a:schemeClr val="dk1"/>
                </a:solidFill>
                <a:latin typeface="Times New Roman" pitchFamily="18" charset="0"/>
                <a:cs typeface="Times New Roman" pitchFamily="18" charset="0"/>
              </a:rPr>
              <a:t>Sec. 22 The expression “aggregate turnover” shall include all supplies made by the taxable person,  whether on his own account or made on behalf of all his principals</a:t>
            </a:r>
          </a:p>
        </p:txBody>
      </p:sp>
      <p:sp>
        <p:nvSpPr>
          <p:cNvPr id="5" name="TextBox 4"/>
          <p:cNvSpPr txBox="1"/>
          <p:nvPr/>
        </p:nvSpPr>
        <p:spPr>
          <a:xfrm>
            <a:off x="460069" y="5098255"/>
            <a:ext cx="11257808" cy="1569660"/>
          </a:xfrm>
          <a:prstGeom prst="rect">
            <a:avLst/>
          </a:prstGeom>
          <a:solidFill>
            <a:schemeClr val="bg1">
              <a:lumMod val="95000"/>
            </a:schemeClr>
          </a:solidFill>
          <a:ln>
            <a:solidFill>
              <a:schemeClr val="tx1"/>
            </a:solidFill>
          </a:ln>
        </p:spPr>
        <p:txBody>
          <a:bodyPr wrap="square" rtlCol="0">
            <a:spAutoFit/>
          </a:bodyPr>
          <a:lstStyle/>
          <a:p>
            <a:pPr algn="just">
              <a:buNone/>
            </a:pPr>
            <a:r>
              <a:rPr lang="en-US" sz="2400" b="1" u="sng" dirty="0">
                <a:latin typeface="Times New Roman" charset="0"/>
                <a:ea typeface="Times New Roman" charset="0"/>
                <a:cs typeface="Times New Roman" charset="0"/>
              </a:rPr>
              <a:t>Sec -2 (</a:t>
            </a:r>
            <a:r>
              <a:rPr lang="en-US" sz="2400" b="1" i="1" u="sng" dirty="0">
                <a:latin typeface="Times New Roman" charset="0"/>
                <a:ea typeface="Times New Roman" charset="0"/>
                <a:cs typeface="Times New Roman" charset="0"/>
              </a:rPr>
              <a:t>47</a:t>
            </a:r>
            <a:r>
              <a:rPr lang="en-US" sz="2400" b="1" u="sng" dirty="0">
                <a:latin typeface="Times New Roman" charset="0"/>
                <a:ea typeface="Times New Roman" charset="0"/>
                <a:cs typeface="Times New Roman" charset="0"/>
              </a:rPr>
              <a:t>) </a:t>
            </a:r>
          </a:p>
          <a:p>
            <a:pPr algn="just">
              <a:buNone/>
            </a:pPr>
            <a:r>
              <a:rPr lang="en-US" sz="2400" dirty="0">
                <a:latin typeface="Times New Roman" charset="0"/>
                <a:ea typeface="Times New Roman" charset="0"/>
                <a:cs typeface="Times New Roman" charset="0"/>
              </a:rPr>
              <a:t>“Exempt Supply” means supply of any goods or services or both which attracts </a:t>
            </a:r>
            <a:r>
              <a:rPr lang="en-US" sz="2400" i="1" dirty="0">
                <a:latin typeface="Times New Roman" charset="0"/>
                <a:ea typeface="Times New Roman" charset="0"/>
                <a:cs typeface="Times New Roman" charset="0"/>
              </a:rPr>
              <a:t>nil </a:t>
            </a:r>
            <a:r>
              <a:rPr lang="en-US" sz="2400" dirty="0">
                <a:latin typeface="Times New Roman" charset="0"/>
                <a:ea typeface="Times New Roman" charset="0"/>
                <a:cs typeface="Times New Roman" charset="0"/>
              </a:rPr>
              <a:t>rate of tax or which may be wholly exempt from tax under section 11, or under section 6 of the Integrated Goods and Services Tax Act, </a:t>
            </a:r>
            <a:r>
              <a:rPr lang="en-US" sz="2400" b="1" dirty="0">
                <a:latin typeface="Times New Roman" charset="0"/>
                <a:ea typeface="Times New Roman" charset="0"/>
                <a:cs typeface="Times New Roman" charset="0"/>
              </a:rPr>
              <a:t>and includes non-taxable supply</a:t>
            </a:r>
            <a:r>
              <a:rPr lang="en-US" sz="2400" dirty="0">
                <a:latin typeface="Times New Roman" charset="0"/>
                <a:ea typeface="Times New Roman" charset="0"/>
                <a:cs typeface="Times New Roman" charset="0"/>
              </a:rPr>
              <a:t>; </a:t>
            </a:r>
          </a:p>
        </p:txBody>
      </p:sp>
    </p:spTree>
    <p:extLst>
      <p:ext uri="{BB962C8B-B14F-4D97-AF65-F5344CB8AC3E}">
        <p14:creationId xmlns:p14="http://schemas.microsoft.com/office/powerpoint/2010/main" val="929100964"/>
      </p:ext>
    </p:extLst>
  </p:cSld>
  <p:clrMapOvr>
    <a:masterClrMapping/>
  </p:clrMapOvr>
  <p:transition spd="slow">
    <p:wipe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4"/>
            <a:ext cx="12192000" cy="900966"/>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Block Credit</a:t>
            </a:r>
            <a:r>
              <a:rPr lang="mr-IN" sz="2800" u="sng" dirty="0" smtClean="0">
                <a:latin typeface="Times New Roman" pitchFamily="18" charset="0"/>
              </a:rPr>
              <a:t>…</a:t>
            </a:r>
            <a:r>
              <a:rPr lang="en-US" sz="2800" u="sng" dirty="0" smtClean="0">
                <a:latin typeface="Times New Roman" pitchFamily="18" charset="0"/>
                <a:cs typeface="Times New Roman" pitchFamily="18" charset="0"/>
              </a:rPr>
              <a:t>.Construction</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379827" y="1656808"/>
            <a:ext cx="11715717" cy="5114382"/>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lgn="just">
              <a:buNone/>
            </a:pPr>
            <a:r>
              <a:rPr lang="en-US" sz="2400" dirty="0" smtClean="0">
                <a:latin typeface="Times New Roman" pitchFamily="18" charset="0"/>
                <a:cs typeface="Times New Roman" pitchFamily="18" charset="0"/>
              </a:rPr>
              <a:t>3)  Works </a:t>
            </a:r>
            <a:r>
              <a:rPr lang="en-US" sz="2400" dirty="0">
                <a:latin typeface="Times New Roman" pitchFamily="18" charset="0"/>
                <a:cs typeface="Times New Roman" pitchFamily="18" charset="0"/>
              </a:rPr>
              <a:t>contract services when supplied for construction of an immovable property (other than plant and machinery) except where it is an input service for further supply of works contract service; </a:t>
            </a:r>
          </a:p>
          <a:p>
            <a:pPr marL="0" indent="0" algn="just">
              <a:buNone/>
            </a:pPr>
            <a:r>
              <a:rPr lang="en-US" sz="2400" dirty="0" smtClean="0">
                <a:latin typeface="Times New Roman" pitchFamily="18" charset="0"/>
                <a:cs typeface="Times New Roman" pitchFamily="18" charset="0"/>
              </a:rPr>
              <a:t>4)  Goods </a:t>
            </a:r>
            <a:r>
              <a:rPr lang="en-US" sz="2400" dirty="0">
                <a:latin typeface="Times New Roman" pitchFamily="18" charset="0"/>
                <a:cs typeface="Times New Roman" pitchFamily="18" charset="0"/>
              </a:rPr>
              <a:t>or services or both received by a taxable person for construction of an immovable property (other than plant or machinery) on his own account including when such goods or services or both are used in the course or furtherance of business. </a:t>
            </a:r>
          </a:p>
          <a:p>
            <a:pPr marL="0" indent="0" algn="just">
              <a:buNone/>
            </a:pPr>
            <a:r>
              <a:rPr lang="en-US" sz="2400" i="1" u="sng" dirty="0">
                <a:latin typeface="Times New Roman" pitchFamily="18" charset="0"/>
                <a:cs typeface="Times New Roman" pitchFamily="18" charset="0"/>
              </a:rPr>
              <a:t>Explanation</a:t>
            </a:r>
            <a:r>
              <a:rPr lang="en-US" sz="2400" dirty="0">
                <a:latin typeface="Times New Roman" pitchFamily="18" charset="0"/>
                <a:cs typeface="Times New Roman" pitchFamily="18" charset="0"/>
              </a:rPr>
              <a:t>.––</a:t>
            </a:r>
            <a:r>
              <a:rPr lang="en-US" sz="2000" dirty="0">
                <a:latin typeface="Times New Roman" pitchFamily="18" charset="0"/>
                <a:cs typeface="Times New Roman" pitchFamily="18" charset="0"/>
              </a:rPr>
              <a:t>For the purposes of clauses (</a:t>
            </a:r>
            <a:r>
              <a:rPr lang="en-US" sz="2000" i="1" dirty="0">
                <a:latin typeface="Times New Roman" pitchFamily="18" charset="0"/>
                <a:cs typeface="Times New Roman" pitchFamily="18" charset="0"/>
              </a:rPr>
              <a:t>c</a:t>
            </a:r>
            <a:r>
              <a:rPr lang="en-US" sz="2000" dirty="0">
                <a:latin typeface="Times New Roman" pitchFamily="18" charset="0"/>
                <a:cs typeface="Times New Roman" pitchFamily="18" charset="0"/>
              </a:rPr>
              <a:t>) and (</a:t>
            </a:r>
            <a:r>
              <a:rPr lang="en-US" sz="2000" i="1" dirty="0">
                <a:latin typeface="Times New Roman" pitchFamily="18" charset="0"/>
                <a:cs typeface="Times New Roman" pitchFamily="18" charset="0"/>
              </a:rPr>
              <a:t>d</a:t>
            </a:r>
            <a:r>
              <a:rPr lang="en-US" sz="2000" dirty="0">
                <a:latin typeface="Times New Roman" pitchFamily="18" charset="0"/>
                <a:cs typeface="Times New Roman" pitchFamily="18" charset="0"/>
              </a:rPr>
              <a:t>), the expression “construction” includes re-construction, renovation, additions or alterations or repairs, to the extent of </a:t>
            </a:r>
            <a:r>
              <a:rPr lang="en-US" sz="2000" dirty="0" smtClean="0">
                <a:latin typeface="Times New Roman" pitchFamily="18" charset="0"/>
                <a:cs typeface="Times New Roman" pitchFamily="18" charset="0"/>
              </a:rPr>
              <a:t>capitalization</a:t>
            </a:r>
            <a:r>
              <a:rPr lang="en-US" sz="2000" dirty="0">
                <a:latin typeface="Times New Roman" pitchFamily="18" charset="0"/>
                <a:cs typeface="Times New Roman" pitchFamily="18" charset="0"/>
              </a:rPr>
              <a:t>, to the said immovable property</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lgn="just">
              <a:buNone/>
            </a:pPr>
            <a:r>
              <a:rPr lang="en-US" sz="2400" i="1" u="sng" dirty="0">
                <a:latin typeface="Times New Roman" pitchFamily="18" charset="0"/>
                <a:cs typeface="Times New Roman" pitchFamily="18" charset="0"/>
              </a:rPr>
              <a:t>Explanation</a:t>
            </a:r>
            <a:r>
              <a:rPr lang="en-US" sz="2400" i="1" dirty="0">
                <a:latin typeface="Times New Roman" pitchFamily="18" charset="0"/>
                <a:cs typeface="Times New Roman" pitchFamily="18" charset="0"/>
              </a:rPr>
              <a:t>.––</a:t>
            </a:r>
            <a:r>
              <a:rPr lang="en-US" sz="2000" dirty="0">
                <a:latin typeface="Times New Roman" pitchFamily="18" charset="0"/>
                <a:cs typeface="Times New Roman" pitchFamily="18" charset="0"/>
              </a:rPr>
              <a:t>For the purposes of this Chapter and Chapter VI, the expression “plant and machinery” means apparatus, equipment, and machinery fixed to earth by foundation or structural support that are used for making outward supply of goods or services or both and includes such foundation and structural supports but excludes— </a:t>
            </a:r>
          </a:p>
          <a:p>
            <a:pPr marL="0" indent="0" algn="just">
              <a:buNone/>
            </a:pPr>
            <a:r>
              <a:rPr lang="en-US" sz="2000"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i</a:t>
            </a:r>
            <a:r>
              <a:rPr lang="en-US" sz="2000" dirty="0" smtClean="0">
                <a:latin typeface="Times New Roman" pitchFamily="18" charset="0"/>
                <a:cs typeface="Times New Roman" pitchFamily="18" charset="0"/>
              </a:rPr>
              <a:t>) land</a:t>
            </a:r>
            <a:r>
              <a:rPr lang="en-US" sz="2000" dirty="0">
                <a:latin typeface="Times New Roman" pitchFamily="18" charset="0"/>
                <a:cs typeface="Times New Roman" pitchFamily="18" charset="0"/>
              </a:rPr>
              <a:t>, building or any other civil structures; </a:t>
            </a:r>
            <a:endParaRPr lang="en-US" sz="2000" dirty="0" smtClean="0">
              <a:latin typeface="Times New Roman" pitchFamily="18" charset="0"/>
              <a:cs typeface="Times New Roman" pitchFamily="18" charset="0"/>
            </a:endParaRPr>
          </a:p>
          <a:p>
            <a:pPr marL="0" indent="0" algn="just">
              <a:buNone/>
            </a:pP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r>
              <a:rPr lang="en-US" sz="2000" i="1" dirty="0">
                <a:latin typeface="Times New Roman" pitchFamily="18" charset="0"/>
                <a:cs typeface="Times New Roman" pitchFamily="18" charset="0"/>
              </a:rPr>
              <a:t>ii</a:t>
            </a:r>
            <a:r>
              <a:rPr lang="en-US" sz="2000" dirty="0">
                <a:latin typeface="Times New Roman" pitchFamily="18" charset="0"/>
                <a:cs typeface="Times New Roman" pitchFamily="18" charset="0"/>
              </a:rPr>
              <a:t>) telecommunication towers; </a:t>
            </a:r>
            <a:r>
              <a:rPr lang="en-US" sz="2000" dirty="0" smtClean="0">
                <a:latin typeface="Times New Roman" pitchFamily="18" charset="0"/>
                <a:cs typeface="Times New Roman" pitchFamily="18" charset="0"/>
              </a:rPr>
              <a:t>and</a:t>
            </a:r>
            <a:endParaRPr lang="en-US" sz="2000" dirty="0">
              <a:latin typeface="Times New Roman" pitchFamily="18" charset="0"/>
              <a:cs typeface="Times New Roman" pitchFamily="18" charset="0"/>
            </a:endParaRPr>
          </a:p>
          <a:p>
            <a:pPr marL="0" indent="0" algn="just">
              <a:buNone/>
            </a:pPr>
            <a:r>
              <a:rPr lang="en-US" sz="2000" dirty="0" smtClean="0">
                <a:latin typeface="Times New Roman" pitchFamily="18" charset="0"/>
                <a:cs typeface="Times New Roman" pitchFamily="18" charset="0"/>
              </a:rPr>
              <a:t>	(</a:t>
            </a:r>
            <a:r>
              <a:rPr lang="en-US" sz="2000" i="1" dirty="0">
                <a:latin typeface="Times New Roman" pitchFamily="18" charset="0"/>
                <a:cs typeface="Times New Roman" pitchFamily="18" charset="0"/>
              </a:rPr>
              <a:t>iii</a:t>
            </a:r>
            <a:r>
              <a:rPr lang="en-US" sz="2000" dirty="0">
                <a:latin typeface="Times New Roman" pitchFamily="18" charset="0"/>
                <a:cs typeface="Times New Roman" pitchFamily="18" charset="0"/>
              </a:rPr>
              <a:t>) pipelines laid outside the factory premises. </a:t>
            </a:r>
          </a:p>
          <a:p>
            <a:pPr marL="0" indent="0" algn="just">
              <a:buNone/>
            </a:pPr>
            <a:endParaRPr lang="en-US" sz="2000" dirty="0">
              <a:latin typeface="Times New Roman" pitchFamily="18" charset="0"/>
              <a:cs typeface="Times New Roman" pitchFamily="18" charset="0"/>
            </a:endParaRPr>
          </a:p>
          <a:p>
            <a:pPr marL="0" indent="0" algn="just">
              <a:buNone/>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989962809"/>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816561"/>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Block Credit</a:t>
            </a:r>
            <a:r>
              <a:rPr lang="mr-IN" sz="2800" u="sng" dirty="0" smtClean="0">
                <a:latin typeface="Times New Roman" pitchFamily="18" charset="0"/>
              </a:rPr>
              <a:t>……</a:t>
            </a:r>
            <a:r>
              <a:rPr lang="en-US" sz="2800" u="sng" dirty="0" smtClean="0">
                <a:latin typeface="Times New Roman" pitchFamily="18" charset="0"/>
                <a:cs typeface="Times New Roman" pitchFamily="18" charset="0"/>
              </a:rPr>
              <a:t>Others</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25625"/>
            <a:ext cx="10515600" cy="2141464"/>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buFont typeface="Wingdings" pitchFamily="2" charset="2"/>
              <a:buChar char="Ø"/>
            </a:pPr>
            <a:r>
              <a:rPr lang="en-US" sz="2400" dirty="0" smtClean="0">
                <a:latin typeface="Times New Roman" pitchFamily="18" charset="0"/>
                <a:cs typeface="Times New Roman" pitchFamily="18" charset="0"/>
              </a:rPr>
              <a:t>  Goods </a:t>
            </a:r>
            <a:r>
              <a:rPr lang="en-US" sz="2400" dirty="0">
                <a:latin typeface="Times New Roman" pitchFamily="18" charset="0"/>
                <a:cs typeface="Times New Roman" pitchFamily="18" charset="0"/>
              </a:rPr>
              <a:t>lost, stolen, destroyed, written off or disposed of by way of gift or free </a:t>
            </a:r>
            <a:r>
              <a:rPr lang="en-US" sz="2400" dirty="0" smtClean="0">
                <a:latin typeface="Times New Roman" pitchFamily="18" charset="0"/>
                <a:cs typeface="Times New Roman" pitchFamily="18" charset="0"/>
              </a:rPr>
              <a:t>samples.</a:t>
            </a:r>
            <a:endParaRPr lang="en-US" sz="2400" dirty="0">
              <a:latin typeface="Times New Roman" pitchFamily="18" charset="0"/>
              <a:cs typeface="Times New Roman" pitchFamily="18" charset="0"/>
            </a:endParaRPr>
          </a:p>
          <a:p>
            <a:pPr>
              <a:buFont typeface="Arial" charset="0"/>
              <a:buChar char="•"/>
            </a:pPr>
            <a:endParaRPr lang="en-US" sz="2400" dirty="0" smtClean="0">
              <a:latin typeface="Times New Roman" pitchFamily="18" charset="0"/>
              <a:cs typeface="Times New Roman" pitchFamily="18" charset="0"/>
            </a:endParaRPr>
          </a:p>
          <a:p>
            <a:pPr>
              <a:buFont typeface="Wingdings" pitchFamily="2" charset="2"/>
              <a:buChar char="Ø"/>
            </a:pPr>
            <a:r>
              <a:rPr lang="en-US" sz="2400" dirty="0" smtClean="0">
                <a:latin typeface="Times New Roman" pitchFamily="18" charset="0"/>
                <a:cs typeface="Times New Roman" pitchFamily="18" charset="0"/>
              </a:rPr>
              <a:t>  Any </a:t>
            </a:r>
            <a:r>
              <a:rPr lang="en-US" sz="2400" dirty="0">
                <a:latin typeface="Times New Roman" pitchFamily="18" charset="0"/>
                <a:cs typeface="Times New Roman" pitchFamily="18" charset="0"/>
              </a:rPr>
              <a:t>tax paid in accordance with the provisions of sections 74, 129 and 130. </a:t>
            </a:r>
          </a:p>
          <a:p>
            <a:pPr>
              <a:buFont typeface="Arial" charset="0"/>
              <a:buChar char="•"/>
            </a:pPr>
            <a:endParaRPr lang="en-US" sz="2400" dirty="0">
              <a:latin typeface="Times New Roman" pitchFamily="18" charset="0"/>
              <a:cs typeface="Times New Roman" pitchFamily="18" charset="0"/>
            </a:endParaRPr>
          </a:p>
          <a:p>
            <a:pPr>
              <a:buFont typeface="Arial" charset="0"/>
              <a:buChar char="•"/>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834828883"/>
      </p:ext>
    </p:extLst>
  </p:cSld>
  <p:clrMapOvr>
    <a:masterClrMapping/>
  </p:clrMapOvr>
  <p:transition spd="slow">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19873"/>
            <a:ext cx="12183794" cy="985373"/>
          </a:xfrm>
        </p:spPr>
        <p:style>
          <a:lnRef idx="1">
            <a:schemeClr val="accent5"/>
          </a:lnRef>
          <a:fillRef idx="2">
            <a:schemeClr val="accent5"/>
          </a:fillRef>
          <a:effectRef idx="1">
            <a:schemeClr val="accent5"/>
          </a:effectRef>
          <a:fontRef idx="minor">
            <a:schemeClr val="dk1"/>
          </a:fontRef>
        </p:style>
        <p:txBody>
          <a:bodyPr>
            <a:normAutofit/>
          </a:bodyPr>
          <a:lstStyle/>
          <a:p>
            <a:pPr marL="514350" indent="-514350">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Job Work</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95966"/>
            <a:ext cx="10515600" cy="126926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buFont typeface="Wingdings" pitchFamily="2" charset="2"/>
              <a:buChar char="Ø"/>
            </a:pPr>
            <a:r>
              <a:rPr lang="en-US" sz="2400" dirty="0" smtClean="0">
                <a:latin typeface="Times New Roman" pitchFamily="18" charset="0"/>
                <a:cs typeface="Times New Roman" pitchFamily="18" charset="0"/>
              </a:rPr>
              <a:t>  Goods send to Job Worker and not returned back within One/ Three Year</a:t>
            </a:r>
          </a:p>
          <a:p>
            <a:pPr>
              <a:buFont typeface="Wingdings" pitchFamily="2" charset="2"/>
              <a:buChar char="Ø"/>
            </a:pPr>
            <a:r>
              <a:rPr lang="en-US" sz="2400" dirty="0" smtClean="0">
                <a:latin typeface="Times New Roman" pitchFamily="18" charset="0"/>
                <a:cs typeface="Times New Roman" pitchFamily="18" charset="0"/>
              </a:rPr>
              <a:t>  Consider as supply </a:t>
            </a:r>
            <a:r>
              <a:rPr lang="en-US" sz="2400" dirty="0" err="1" smtClean="0">
                <a:latin typeface="Times New Roman" pitchFamily="18" charset="0"/>
                <a:cs typeface="Times New Roman" pitchFamily="18" charset="0"/>
              </a:rPr>
              <a:t>w.e.f</a:t>
            </a:r>
            <a:r>
              <a:rPr lang="en-US" sz="2400" dirty="0" smtClean="0">
                <a:latin typeface="Times New Roman" pitchFamily="18" charset="0"/>
                <a:cs typeface="Times New Roman" pitchFamily="18" charset="0"/>
              </a:rPr>
              <a:t>. goods transfer to Job Worker</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04465135"/>
      </p:ext>
    </p:extLst>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3"/>
            <a:ext cx="12169744" cy="830629"/>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Interest</a:t>
            </a:r>
            <a:r>
              <a:rPr lang="en-US" sz="2800" dirty="0" smtClean="0">
                <a:latin typeface="Times New Roman" pitchFamily="18" charset="0"/>
                <a:cs typeface="Times New Roman" pitchFamily="18" charset="0"/>
              </a:rPr>
              <a:t> @ 24%</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25625"/>
            <a:ext cx="10515600" cy="2563495"/>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dirty="0" smtClean="0">
                <a:latin typeface="Times New Roman" pitchFamily="18" charset="0"/>
                <a:cs typeface="Times New Roman" pitchFamily="18" charset="0"/>
              </a:rPr>
              <a:t>  </a:t>
            </a:r>
            <a:r>
              <a:rPr lang="en-US" sz="2400" u="sng" dirty="0" smtClean="0">
                <a:latin typeface="Times New Roman" pitchFamily="18" charset="0"/>
                <a:cs typeface="Times New Roman" pitchFamily="18" charset="0"/>
              </a:rPr>
              <a:t>Sec 50(</a:t>
            </a:r>
            <a:r>
              <a:rPr lang="en-US" sz="2400" i="1" u="sng" dirty="0" smtClean="0">
                <a:latin typeface="Times New Roman" pitchFamily="18" charset="0"/>
                <a:cs typeface="Times New Roman" pitchFamily="18" charset="0"/>
              </a:rPr>
              <a:t>3</a:t>
            </a:r>
            <a:r>
              <a:rPr lang="en-US" sz="2400" u="sng" dirty="0">
                <a:latin typeface="Times New Roman" pitchFamily="18" charset="0"/>
                <a:cs typeface="Times New Roman" pitchFamily="18" charset="0"/>
              </a:rPr>
              <a:t>)</a:t>
            </a:r>
            <a:r>
              <a:rPr lang="en-US" sz="2400" dirty="0">
                <a:latin typeface="Times New Roman" pitchFamily="18" charset="0"/>
                <a:cs typeface="Times New Roman" pitchFamily="18" charset="0"/>
              </a:rPr>
              <a:t> A taxable person who makes an undue or excess claim of input tax credit </a:t>
            </a:r>
            <a:r>
              <a:rPr lang="en-US" sz="2400" dirty="0" smtClean="0">
                <a:latin typeface="Times New Roman" pitchFamily="18" charset="0"/>
                <a:cs typeface="Times New Roman" pitchFamily="18" charset="0"/>
              </a:rPr>
              <a:t>u/s 42(10) </a:t>
            </a:r>
            <a:r>
              <a:rPr lang="en-US" sz="2400" dirty="0">
                <a:latin typeface="Times New Roman" pitchFamily="18" charset="0"/>
                <a:cs typeface="Times New Roman" pitchFamily="18" charset="0"/>
              </a:rPr>
              <a:t>or undue or excess reduction in output tax liability </a:t>
            </a:r>
            <a:r>
              <a:rPr lang="en-US" sz="2400" dirty="0" smtClean="0">
                <a:latin typeface="Times New Roman" pitchFamily="18" charset="0"/>
                <a:cs typeface="Times New Roman" pitchFamily="18" charset="0"/>
              </a:rPr>
              <a:t>u/s 43(10), </a:t>
            </a:r>
            <a:r>
              <a:rPr lang="en-US" sz="2400" dirty="0">
                <a:latin typeface="Times New Roman" pitchFamily="18" charset="0"/>
                <a:cs typeface="Times New Roman" pitchFamily="18" charset="0"/>
              </a:rPr>
              <a:t>shall pay interest on such undue or excess claim or on such undue or excess reduction, as the case may be, at such rate not exceeding </a:t>
            </a:r>
            <a:r>
              <a:rPr lang="en-US" sz="2400" dirty="0" smtClean="0">
                <a:latin typeface="Times New Roman" pitchFamily="18" charset="0"/>
                <a:cs typeface="Times New Roman" pitchFamily="18" charset="0"/>
              </a:rPr>
              <a:t>24% as </a:t>
            </a:r>
            <a:r>
              <a:rPr lang="en-US" sz="2400" dirty="0">
                <a:latin typeface="Times New Roman" pitchFamily="18" charset="0"/>
                <a:cs typeface="Times New Roman" pitchFamily="18" charset="0"/>
              </a:rPr>
              <a:t>may be notified by the Government on the recommendations of the Council. </a:t>
            </a: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198231141"/>
      </p:ext>
    </p:extLst>
  </p:cSld>
  <p:clrMapOvr>
    <a:masterClrMapping/>
  </p:clrMapOvr>
  <p:transition spd="slow">
    <p:cu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3"/>
            <a:ext cx="12169744" cy="830629"/>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Interest</a:t>
            </a:r>
            <a:r>
              <a:rPr lang="mr-IN" sz="2800" u="sng" dirty="0" smtClean="0">
                <a:latin typeface="Times New Roman" pitchFamily="18" charset="0"/>
              </a:rPr>
              <a:t>……</a:t>
            </a:r>
            <a:r>
              <a:rPr lang="en-US" sz="2800" u="sng" dirty="0" smtClean="0">
                <a:latin typeface="Times New Roman" pitchFamily="18" charset="0"/>
                <a:cs typeface="Times New Roman" pitchFamily="18" charset="0"/>
              </a:rPr>
              <a:t> Mismatch in ITC</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464232" y="1800672"/>
            <a:ext cx="11127546" cy="460012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000" dirty="0" smtClean="0">
                <a:latin typeface="Times New Roman" pitchFamily="18" charset="0"/>
                <a:cs typeface="Times New Roman" pitchFamily="18" charset="0"/>
              </a:rPr>
              <a:t>  Sec 42</a:t>
            </a: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10</a:t>
            </a:r>
            <a:r>
              <a:rPr lang="en-US" sz="2000" dirty="0">
                <a:latin typeface="Times New Roman" pitchFamily="18" charset="0"/>
                <a:cs typeface="Times New Roman" pitchFamily="18" charset="0"/>
              </a:rPr>
              <a:t>) The amount reduced from the output tax liability in contravention of the provisions </a:t>
            </a:r>
            <a:r>
              <a:rPr lang="en-US" sz="2000" dirty="0" smtClean="0">
                <a:latin typeface="Times New Roman" pitchFamily="18" charset="0"/>
                <a:cs typeface="Times New Roman" pitchFamily="18" charset="0"/>
              </a:rPr>
              <a:t>of section 42(</a:t>
            </a:r>
            <a:r>
              <a:rPr lang="en-US" sz="2000" i="1" dirty="0" smtClean="0">
                <a:latin typeface="Times New Roman" pitchFamily="18" charset="0"/>
                <a:cs typeface="Times New Roman" pitchFamily="18" charset="0"/>
              </a:rPr>
              <a:t>7</a:t>
            </a:r>
            <a:r>
              <a:rPr lang="en-US" sz="2000" dirty="0">
                <a:latin typeface="Times New Roman" pitchFamily="18" charset="0"/>
                <a:cs typeface="Times New Roman" pitchFamily="18" charset="0"/>
              </a:rPr>
              <a:t>) shall be added to the output tax liability of the recipient in his return for the month in which such contravention takes place and such recipient shall be liable to pay interest on the amount so added at the rate specified in </a:t>
            </a:r>
            <a:r>
              <a:rPr lang="en-US" sz="2000" dirty="0" smtClean="0">
                <a:latin typeface="Times New Roman" pitchFamily="18" charset="0"/>
                <a:cs typeface="Times New Roman" pitchFamily="18" charset="0"/>
              </a:rPr>
              <a:t>section 50(</a:t>
            </a:r>
            <a:r>
              <a:rPr lang="en-US" sz="2000" i="1" dirty="0" smtClean="0">
                <a:latin typeface="Times New Roman" pitchFamily="18" charset="0"/>
                <a:cs typeface="Times New Roman" pitchFamily="18" charset="0"/>
              </a:rPr>
              <a:t>3</a:t>
            </a:r>
            <a:r>
              <a:rPr lang="en-US" sz="2000" dirty="0" smtClean="0">
                <a:latin typeface="Times New Roman" pitchFamily="18" charset="0"/>
                <a:cs typeface="Times New Roman" pitchFamily="18" charset="0"/>
              </a:rPr>
              <a:t>). </a:t>
            </a:r>
          </a:p>
          <a:p>
            <a:pPr algn="just">
              <a:buFont typeface="Wingdings" pitchFamily="2" charset="2"/>
              <a:buChar char="Ø"/>
            </a:pPr>
            <a:r>
              <a:rPr lang="en-US" sz="2000" dirty="0" smtClean="0">
                <a:latin typeface="Times New Roman" pitchFamily="18" charset="0"/>
                <a:cs typeface="Times New Roman" pitchFamily="18" charset="0"/>
              </a:rPr>
              <a:t>  Sec 42</a:t>
            </a: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7</a:t>
            </a:r>
            <a:r>
              <a:rPr lang="en-US" sz="2000" dirty="0">
                <a:latin typeface="Times New Roman" pitchFamily="18" charset="0"/>
                <a:cs typeface="Times New Roman" pitchFamily="18" charset="0"/>
              </a:rPr>
              <a:t>) The recipient shall be eligible to reduce, from his output tax liability, the amount added under sub-section (</a:t>
            </a:r>
            <a:r>
              <a:rPr lang="en-US" sz="2000" i="1" dirty="0">
                <a:latin typeface="Times New Roman" pitchFamily="18" charset="0"/>
                <a:cs typeface="Times New Roman" pitchFamily="18" charset="0"/>
              </a:rPr>
              <a:t>5</a:t>
            </a:r>
            <a:r>
              <a:rPr lang="en-US" sz="2000" dirty="0">
                <a:latin typeface="Times New Roman" pitchFamily="18" charset="0"/>
                <a:cs typeface="Times New Roman" pitchFamily="18" charset="0"/>
              </a:rPr>
              <a:t>), if the supplier declares the details of the invoice or debit note in his valid return within the time specified in sub-section (</a:t>
            </a:r>
            <a:r>
              <a:rPr lang="en-US" sz="2000" i="1" dirty="0">
                <a:latin typeface="Times New Roman" pitchFamily="18" charset="0"/>
                <a:cs typeface="Times New Roman" pitchFamily="18" charset="0"/>
              </a:rPr>
              <a:t>9</a:t>
            </a:r>
            <a:r>
              <a:rPr lang="en-US" sz="2000" dirty="0">
                <a:latin typeface="Times New Roman" pitchFamily="18" charset="0"/>
                <a:cs typeface="Times New Roman" pitchFamily="18" charset="0"/>
              </a:rPr>
              <a:t>) of section 39. </a:t>
            </a:r>
          </a:p>
          <a:p>
            <a:pPr algn="just">
              <a:buFont typeface="Wingdings" pitchFamily="2" charset="2"/>
              <a:buChar char="Ø"/>
            </a:pPr>
            <a:r>
              <a:rPr lang="en-US" sz="2000" dirty="0" smtClean="0">
                <a:latin typeface="Times New Roman" pitchFamily="18" charset="0"/>
                <a:cs typeface="Times New Roman" pitchFamily="18" charset="0"/>
              </a:rPr>
              <a:t>  Sec 42</a:t>
            </a:r>
            <a:r>
              <a:rPr lang="en-US" sz="2000" dirty="0">
                <a:latin typeface="Times New Roman" pitchFamily="18" charset="0"/>
                <a:cs typeface="Times New Roman" pitchFamily="18" charset="0"/>
              </a:rPr>
              <a:t>(</a:t>
            </a:r>
            <a:r>
              <a:rPr lang="en-US" sz="2000" i="1" dirty="0">
                <a:latin typeface="Times New Roman" pitchFamily="18" charset="0"/>
                <a:cs typeface="Times New Roman" pitchFamily="18" charset="0"/>
              </a:rPr>
              <a:t>5</a:t>
            </a:r>
            <a:r>
              <a:rPr lang="en-US" sz="2000" dirty="0">
                <a:latin typeface="Times New Roman" pitchFamily="18" charset="0"/>
                <a:cs typeface="Times New Roman" pitchFamily="18" charset="0"/>
              </a:rPr>
              <a:t>) The amount in respect of which any discrepancy is communicated under sub-section (</a:t>
            </a:r>
            <a:r>
              <a:rPr lang="en-US" sz="2000" i="1" dirty="0">
                <a:latin typeface="Times New Roman" pitchFamily="18" charset="0"/>
                <a:cs typeface="Times New Roman" pitchFamily="18" charset="0"/>
              </a:rPr>
              <a:t>3</a:t>
            </a:r>
            <a:r>
              <a:rPr lang="en-US" sz="2000" dirty="0">
                <a:latin typeface="Times New Roman" pitchFamily="18" charset="0"/>
                <a:cs typeface="Times New Roman" pitchFamily="18" charset="0"/>
              </a:rPr>
              <a:t>) and which is not rectified by the supplier in his valid return for the month in which discrepancy is communicated shall be added to the output tax liability of the recipient, in such manner as may be prescribed, in his return for the month succeeding the month in which the discrepancy is communicated. </a:t>
            </a:r>
            <a:endParaRPr lang="en-US" sz="2000" dirty="0" smtClean="0">
              <a:latin typeface="Times New Roman" pitchFamily="18" charset="0"/>
              <a:cs typeface="Times New Roman" pitchFamily="18" charset="0"/>
            </a:endParaRPr>
          </a:p>
          <a:p>
            <a:pPr algn="just">
              <a:buFont typeface="Wingdings" pitchFamily="2" charset="2"/>
              <a:buChar char="Ø"/>
            </a:pPr>
            <a:r>
              <a:rPr lang="en-US" sz="2000" dirty="0" smtClean="0">
                <a:latin typeface="Times New Roman" pitchFamily="18" charset="0"/>
                <a:cs typeface="Times New Roman" pitchFamily="18" charset="0"/>
              </a:rPr>
              <a:t>  Sec 42(</a:t>
            </a:r>
            <a:r>
              <a:rPr lang="en-US" sz="2000" i="1" dirty="0" smtClean="0">
                <a:latin typeface="Times New Roman" pitchFamily="18" charset="0"/>
                <a:cs typeface="Times New Roman" pitchFamily="18" charset="0"/>
              </a:rPr>
              <a:t>3</a:t>
            </a:r>
            <a:r>
              <a:rPr lang="en-US" sz="2000" dirty="0">
                <a:latin typeface="Times New Roman" pitchFamily="18" charset="0"/>
                <a:cs typeface="Times New Roman" pitchFamily="18" charset="0"/>
              </a:rPr>
              <a:t>) Where the input tax credit claimed by a recipient in respect of an inward supply is in excess of the tax declared by the supplier for the same supply or the outward supply is not declared by the supplier in his valid returns, the discrepancy shall be communicated to both such persons in such manner as may be prescribed. </a:t>
            </a:r>
          </a:p>
          <a:p>
            <a:pPr algn="just"/>
            <a:endParaRPr lang="en-US" sz="2000" dirty="0">
              <a:latin typeface="Times New Roman" pitchFamily="18" charset="0"/>
              <a:cs typeface="Times New Roman" pitchFamily="18" charset="0"/>
            </a:endParaRPr>
          </a:p>
          <a:p>
            <a:pPr algn="just"/>
            <a:endParaRPr lang="en-US" sz="2000" dirty="0">
              <a:latin typeface="Times New Roman" pitchFamily="18" charset="0"/>
              <a:cs typeface="Times New Roman" pitchFamily="18" charset="0"/>
            </a:endParaRPr>
          </a:p>
          <a:p>
            <a:pPr algn="just"/>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438091758"/>
      </p:ext>
    </p:extLst>
  </p:cSld>
  <p:clrMapOvr>
    <a:masterClrMapping/>
  </p:clrMapOvr>
  <p:transition>
    <p:cu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3"/>
            <a:ext cx="12192000" cy="915035"/>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Interest</a:t>
            </a:r>
            <a:r>
              <a:rPr lang="mr-IN" sz="2800" u="sng" dirty="0" smtClean="0">
                <a:latin typeface="Times New Roman" pitchFamily="18" charset="0"/>
              </a:rPr>
              <a:t>…</a:t>
            </a:r>
            <a:r>
              <a:rPr lang="en-US" sz="2800" u="sng" dirty="0" smtClean="0">
                <a:latin typeface="Times New Roman" pitchFamily="18" charset="0"/>
                <a:cs typeface="Times New Roman" pitchFamily="18" charset="0"/>
              </a:rPr>
              <a:t>..Mismatch in Credit Note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379078" y="1919715"/>
            <a:ext cx="11424995" cy="4682965"/>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lgn="just">
              <a:buFont typeface="Wingdings" pitchFamily="2" charset="2"/>
              <a:buChar char="Ø"/>
            </a:pPr>
            <a:r>
              <a:rPr lang="en-US" sz="2000" dirty="0">
                <a:latin typeface="Times New Roman" pitchFamily="18" charset="0"/>
                <a:cs typeface="Times New Roman" pitchFamily="18" charset="0"/>
              </a:rPr>
              <a:t>  Sec 43(10)  The amount reduced from output tax liability in contravention of the provisions of sub-section (7) shall be added to the output tax liability of the supplier in his return for the month in which such contravention takes place and such supplier shall be liable to pay interest on the amount so added at the rate specified in section 50(3). </a:t>
            </a:r>
          </a:p>
          <a:p>
            <a:pPr algn="just">
              <a:buFont typeface="Wingdings" pitchFamily="2" charset="2"/>
              <a:buChar char="Ø"/>
            </a:pPr>
            <a:r>
              <a:rPr lang="en-US" sz="2000" dirty="0">
                <a:latin typeface="Times New Roman" pitchFamily="18" charset="0"/>
                <a:cs typeface="Times New Roman" pitchFamily="18" charset="0"/>
              </a:rPr>
              <a:t>  Sec 43(7)  The supplier shall be eligible to reduce, from his output tax liability, the amount added under sub-section (5) if the recipient declares the details of the credit note in his valid return within the time specified in sub-section (9) of section 39. </a:t>
            </a:r>
          </a:p>
          <a:p>
            <a:pPr algn="just">
              <a:buFont typeface="Wingdings" pitchFamily="2" charset="2"/>
              <a:buChar char="Ø"/>
            </a:pPr>
            <a:r>
              <a:rPr lang="en-US" sz="2000" dirty="0">
                <a:latin typeface="Times New Roman" pitchFamily="18" charset="0"/>
                <a:cs typeface="Times New Roman" pitchFamily="18" charset="0"/>
              </a:rPr>
              <a:t>  Sec 43(5)  The amount in respect of which any discrepancy is communicated under sub-section (3) and which is not rectified by the recipient in his valid return for the month in which discrepancy is communicated shall be added to the output tax liability of the supplier, in such manner as may be prescribed, in his return for the month succeeding the month in which the discrepancy is communicated. </a:t>
            </a:r>
          </a:p>
          <a:p>
            <a:pPr algn="just">
              <a:buFont typeface="Wingdings" pitchFamily="2" charset="2"/>
              <a:buChar char="Ø"/>
            </a:pPr>
            <a:r>
              <a:rPr lang="en-US" sz="2000" dirty="0">
                <a:latin typeface="Times New Roman" pitchFamily="18" charset="0"/>
                <a:cs typeface="Times New Roman" pitchFamily="18" charset="0"/>
              </a:rPr>
              <a:t>  Sec 43(3)  Where the reduction of output tax liability in respect of outward supplies exceeds the corresponding reduction in the claim for input tax credit or the corresponding credit note is not declared by the recipient in his valid returns, the discrepancy shall be communicated to both such persons in such manner as may be prescribed. </a:t>
            </a:r>
          </a:p>
          <a:p>
            <a:pPr algn="just"/>
            <a:endParaRPr lang="en-US" sz="2000" dirty="0">
              <a:latin typeface="Times New Roman" pitchFamily="18" charset="0"/>
              <a:cs typeface="Times New Roman" pitchFamily="18" charset="0"/>
            </a:endParaRPr>
          </a:p>
          <a:p>
            <a:pPr algn="just"/>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79729721"/>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19874"/>
            <a:ext cx="12169744" cy="8587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Interest</a:t>
            </a:r>
            <a:r>
              <a:rPr lang="en-US" sz="2800" dirty="0" smtClean="0">
                <a:latin typeface="Times New Roman" pitchFamily="18" charset="0"/>
                <a:cs typeface="Times New Roman" pitchFamily="18" charset="0"/>
              </a:rPr>
              <a:t> @ 18%</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795996" y="1825625"/>
            <a:ext cx="10515600" cy="3787384"/>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b="1" dirty="0" smtClean="0">
                <a:latin typeface="Times New Roman" pitchFamily="18" charset="0"/>
                <a:cs typeface="Times New Roman" pitchFamily="18" charset="0"/>
              </a:rPr>
              <a:t>  </a:t>
            </a:r>
            <a:r>
              <a:rPr lang="en-US" sz="2400" b="1" u="sng" dirty="0" smtClean="0">
                <a:latin typeface="Times New Roman" pitchFamily="18" charset="0"/>
                <a:cs typeface="Times New Roman" pitchFamily="18" charset="0"/>
              </a:rPr>
              <a:t>Sec. 50(</a:t>
            </a:r>
            <a:r>
              <a:rPr lang="en-US" sz="2400" b="1" i="1" u="sng" dirty="0" smtClean="0">
                <a:latin typeface="Times New Roman" pitchFamily="18" charset="0"/>
                <a:cs typeface="Times New Roman" pitchFamily="18" charset="0"/>
              </a:rPr>
              <a:t>1</a:t>
            </a:r>
            <a:r>
              <a:rPr lang="en-US" sz="2400" b="1" u="sng" dirty="0">
                <a:latin typeface="Times New Roman" pitchFamily="18" charset="0"/>
                <a:cs typeface="Times New Roman" pitchFamily="18" charset="0"/>
              </a:rPr>
              <a:t>)</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Every person who is liable to pay tax in accordance with the provisions of this Act or the rules made thereunder, but fails to pay the tax or any part thereof to the Government within the period prescribed, shall for the period for which the tax or any part thereof remains unpaid, pay, on his own, interest at such rate, not exceeding </a:t>
            </a:r>
            <a:r>
              <a:rPr lang="en-US" sz="2400" dirty="0" smtClean="0">
                <a:latin typeface="Times New Roman" pitchFamily="18" charset="0"/>
                <a:cs typeface="Times New Roman" pitchFamily="18" charset="0"/>
              </a:rPr>
              <a:t>18% as </a:t>
            </a:r>
            <a:r>
              <a:rPr lang="en-US" sz="2400" dirty="0">
                <a:latin typeface="Times New Roman" pitchFamily="18" charset="0"/>
                <a:cs typeface="Times New Roman" pitchFamily="18" charset="0"/>
              </a:rPr>
              <a:t>may be notified by the Government on the recommendations of the Council. </a:t>
            </a:r>
            <a:endParaRPr lang="en-US" sz="2400" dirty="0" smtClean="0">
              <a:latin typeface="Times New Roman" pitchFamily="18" charset="0"/>
              <a:cs typeface="Times New Roman" pitchFamily="18" charset="0"/>
            </a:endParaRPr>
          </a:p>
          <a:p>
            <a:pPr algn="just">
              <a:buFont typeface="Wingdings" pitchFamily="2" charset="2"/>
              <a:buChar char="Ø"/>
            </a:pPr>
            <a:r>
              <a:rPr lang="en-US" sz="2400" b="1" dirty="0" smtClean="0">
                <a:latin typeface="Times New Roman" pitchFamily="18" charset="0"/>
                <a:cs typeface="Times New Roman" pitchFamily="18" charset="0"/>
              </a:rPr>
              <a:t>  </a:t>
            </a:r>
            <a:r>
              <a:rPr lang="en-US" sz="2400" b="1" u="sng" dirty="0" smtClean="0">
                <a:latin typeface="Times New Roman" pitchFamily="18" charset="0"/>
                <a:cs typeface="Times New Roman" pitchFamily="18" charset="0"/>
              </a:rPr>
              <a:t>Sec.50(</a:t>
            </a:r>
            <a:r>
              <a:rPr lang="en-US" sz="2400" b="1" i="1" u="sng" dirty="0" smtClean="0">
                <a:latin typeface="Times New Roman" pitchFamily="18" charset="0"/>
                <a:cs typeface="Times New Roman" pitchFamily="18" charset="0"/>
              </a:rPr>
              <a:t>2</a:t>
            </a:r>
            <a:r>
              <a:rPr lang="en-US" sz="2400" b="1" u="sng" dirty="0">
                <a:latin typeface="Times New Roman" pitchFamily="18" charset="0"/>
                <a:cs typeface="Times New Roman" pitchFamily="18" charset="0"/>
              </a:rPr>
              <a:t>)</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The interest under sub-section (</a:t>
            </a:r>
            <a:r>
              <a:rPr lang="en-US" sz="2400" i="1" dirty="0">
                <a:latin typeface="Times New Roman" pitchFamily="18" charset="0"/>
                <a:cs typeface="Times New Roman" pitchFamily="18" charset="0"/>
              </a:rPr>
              <a:t>1</a:t>
            </a:r>
            <a:r>
              <a:rPr lang="en-US" sz="2400" dirty="0">
                <a:latin typeface="Times New Roman" pitchFamily="18" charset="0"/>
                <a:cs typeface="Times New Roman" pitchFamily="18" charset="0"/>
              </a:rPr>
              <a:t>) shall be calculated, in such manner as may be prescribed, from the day succeeding the day on which such tax was due to be paid. </a:t>
            </a:r>
          </a:p>
          <a:p>
            <a:pPr algn="just"/>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36334226"/>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19873"/>
            <a:ext cx="12206052" cy="98537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Late Fee for non filing of GSTR-1,2 &amp; 3 </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94472" y="2064781"/>
            <a:ext cx="10134600" cy="1958584"/>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b="1" dirty="0" smtClean="0">
                <a:latin typeface="Times New Roman" pitchFamily="18" charset="0"/>
                <a:cs typeface="Times New Roman" pitchFamily="18" charset="0"/>
              </a:rPr>
              <a:t> 47</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a:t>
            </a:r>
            <a:r>
              <a:rPr lang="en-US" sz="2400" i="1" dirty="0">
                <a:latin typeface="Times New Roman" pitchFamily="18" charset="0"/>
                <a:cs typeface="Times New Roman" pitchFamily="18" charset="0"/>
              </a:rPr>
              <a:t>1</a:t>
            </a:r>
            <a:r>
              <a:rPr lang="en-US" sz="2400" dirty="0">
                <a:latin typeface="Times New Roman" pitchFamily="18" charset="0"/>
                <a:cs typeface="Times New Roman" pitchFamily="18" charset="0"/>
              </a:rPr>
              <a:t>) Any registered person who fails to furnish the details of outward or inward supplies required under section 37 or section 38 or returns required under section 39 or section 45 by the due date shall pay a late fee of </a:t>
            </a:r>
            <a:r>
              <a:rPr lang="en-US" sz="2400" dirty="0" smtClean="0">
                <a:latin typeface="Times New Roman" pitchFamily="18" charset="0"/>
                <a:cs typeface="Times New Roman" pitchFamily="18" charset="0"/>
              </a:rPr>
              <a:t>Rs.</a:t>
            </a:r>
            <a:r>
              <a:rPr lang="en-US" sz="2400" strike="sngStrike" dirty="0" smtClean="0">
                <a:latin typeface="Times New Roman" pitchFamily="18" charset="0"/>
                <a:cs typeface="Times New Roman" pitchFamily="18" charset="0"/>
              </a:rPr>
              <a:t>100</a:t>
            </a:r>
            <a:r>
              <a:rPr lang="en-US" sz="2400" dirty="0" smtClean="0">
                <a:latin typeface="Times New Roman" pitchFamily="18" charset="0"/>
                <a:cs typeface="Times New Roman" pitchFamily="18" charset="0"/>
              </a:rPr>
              <a:t> 25/10 for </a:t>
            </a:r>
            <a:r>
              <a:rPr lang="en-US" sz="2400" dirty="0">
                <a:latin typeface="Times New Roman" pitchFamily="18" charset="0"/>
                <a:cs typeface="Times New Roman" pitchFamily="18" charset="0"/>
              </a:rPr>
              <a:t>every day during which such failure continues subject to a maximum amount of </a:t>
            </a:r>
            <a:r>
              <a:rPr lang="en-US" sz="2400" dirty="0" smtClean="0">
                <a:latin typeface="Times New Roman" pitchFamily="18" charset="0"/>
                <a:cs typeface="Times New Roman" pitchFamily="18" charset="0"/>
              </a:rPr>
              <a:t>Rs. 5,000. </a:t>
            </a:r>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135108766"/>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65125"/>
            <a:ext cx="11887200" cy="976787"/>
          </a:xfrm>
        </p:spPr>
        <p:style>
          <a:lnRef idx="1">
            <a:schemeClr val="accent5"/>
          </a:lnRef>
          <a:fillRef idx="2">
            <a:schemeClr val="accent5"/>
          </a:fillRef>
          <a:effectRef idx="1">
            <a:schemeClr val="accent5"/>
          </a:effectRef>
          <a:fontRef idx="minor">
            <a:schemeClr val="dk1"/>
          </a:fontRef>
        </p:style>
        <p:txBody>
          <a:bodyPr>
            <a:noAutofit/>
          </a:bodyPr>
          <a:lstStyle/>
          <a:p>
            <a:r>
              <a:rPr lang="en-US" sz="2800" b="1" u="sng" dirty="0" smtClean="0">
                <a:latin typeface="Times New Roman" pitchFamily="18" charset="0"/>
                <a:cs typeface="Times New Roman" pitchFamily="18" charset="0"/>
              </a:rPr>
              <a:t/>
            </a:r>
            <a:br>
              <a:rPr lang="en-US" sz="2800" b="1" u="sng" dirty="0" smtClean="0">
                <a:latin typeface="Times New Roman" pitchFamily="18" charset="0"/>
                <a:cs typeface="Times New Roman" pitchFamily="18" charset="0"/>
              </a:rPr>
            </a:br>
            <a:r>
              <a:rPr lang="en-US" sz="2800" b="1" u="sng" dirty="0">
                <a:latin typeface="Times New Roman" pitchFamily="18" charset="0"/>
                <a:cs typeface="Times New Roman" pitchFamily="18" charset="0"/>
              </a:rPr>
              <a:t/>
            </a:r>
            <a:br>
              <a:rPr lang="en-US" sz="2800" b="1" u="sng" dirty="0">
                <a:latin typeface="Times New Roman" pitchFamily="18" charset="0"/>
                <a:cs typeface="Times New Roman" pitchFamily="18" charset="0"/>
              </a:rPr>
            </a:br>
            <a:r>
              <a:rPr lang="en-US" sz="2800" b="1" u="sng" dirty="0" smtClean="0">
                <a:latin typeface="Times New Roman" pitchFamily="18" charset="0"/>
                <a:cs typeface="Times New Roman" pitchFamily="18" charset="0"/>
              </a:rPr>
              <a:t/>
            </a:r>
            <a:br>
              <a:rPr lang="en-US" sz="2800" b="1" u="sng" dirty="0" smtClean="0">
                <a:latin typeface="Times New Roman" pitchFamily="18" charset="0"/>
                <a:cs typeface="Times New Roman" pitchFamily="18" charset="0"/>
              </a:rPr>
            </a:br>
            <a:r>
              <a:rPr lang="en-US" sz="2800" b="1" u="sng" dirty="0" smtClean="0">
                <a:latin typeface="Times New Roman" pitchFamily="18" charset="0"/>
                <a:cs typeface="Times New Roman" pitchFamily="18" charset="0"/>
              </a:rPr>
              <a:t>Offences and Penalties-S 122(1)</a:t>
            </a:r>
            <a:r>
              <a:rPr lang="mr-IN" sz="2800" b="1" u="sng" dirty="0" smtClean="0">
                <a:latin typeface="Times New Roman" pitchFamily="18" charset="0"/>
              </a:rPr>
              <a:t>……</a:t>
            </a:r>
            <a:r>
              <a:rPr lang="en-US" sz="2800" b="1" u="sng" dirty="0" smtClean="0">
                <a:latin typeface="Times New Roman" pitchFamily="18" charset="0"/>
                <a:cs typeface="Times New Roman" pitchFamily="18" charset="0"/>
              </a:rPr>
              <a:t>..Fix Penalty</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2703614"/>
            <a:ext cx="10515600" cy="3640920"/>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r>
              <a:rPr lang="en-US" sz="2400" dirty="0" smtClean="0">
                <a:latin typeface="Times New Roman" pitchFamily="18" charset="0"/>
                <a:cs typeface="Times New Roman" pitchFamily="18" charset="0"/>
              </a:rPr>
              <a:t>Collect Tax but Not Paid within 3 months of payment due</a:t>
            </a:r>
          </a:p>
          <a:p>
            <a:r>
              <a:rPr lang="en-US" sz="2400" dirty="0">
                <a:latin typeface="Times New Roman" pitchFamily="18" charset="0"/>
                <a:cs typeface="Times New Roman" pitchFamily="18" charset="0"/>
              </a:rPr>
              <a:t>T</a:t>
            </a:r>
            <a:r>
              <a:rPr lang="en-US" sz="2400" dirty="0" smtClean="0">
                <a:latin typeface="Times New Roman" pitchFamily="18" charset="0"/>
                <a:cs typeface="Times New Roman" pitchFamily="18" charset="0"/>
              </a:rPr>
              <a:t>akes </a:t>
            </a:r>
            <a:r>
              <a:rPr lang="en-US" sz="2400" dirty="0">
                <a:latin typeface="Times New Roman" pitchFamily="18" charset="0"/>
                <a:cs typeface="Times New Roman" pitchFamily="18" charset="0"/>
              </a:rPr>
              <a:t>or </a:t>
            </a:r>
            <a:r>
              <a:rPr lang="en-US" sz="2400" dirty="0" smtClean="0">
                <a:latin typeface="Times New Roman" pitchFamily="18" charset="0"/>
                <a:cs typeface="Times New Roman" pitchFamily="18" charset="0"/>
              </a:rPr>
              <a:t>utilizes </a:t>
            </a:r>
            <a:r>
              <a:rPr lang="en-US" sz="2400" dirty="0">
                <a:latin typeface="Times New Roman" pitchFamily="18" charset="0"/>
                <a:cs typeface="Times New Roman" pitchFamily="18" charset="0"/>
              </a:rPr>
              <a:t>input tax credit without actual receipt </a:t>
            </a:r>
            <a:r>
              <a:rPr lang="en-US" sz="2400" dirty="0" smtClean="0">
                <a:latin typeface="Times New Roman" pitchFamily="18" charset="0"/>
                <a:cs typeface="Times New Roman" pitchFamily="18" charset="0"/>
              </a:rPr>
              <a:t>of Goods/Services</a:t>
            </a:r>
          </a:p>
          <a:p>
            <a:r>
              <a:rPr lang="en-US" sz="2400" dirty="0" smtClean="0">
                <a:latin typeface="Times New Roman" pitchFamily="18" charset="0"/>
                <a:cs typeface="Times New Roman" pitchFamily="18" charset="0"/>
              </a:rPr>
              <a:t>Non registration under GST</a:t>
            </a:r>
          </a:p>
          <a:p>
            <a:r>
              <a:rPr lang="en-US" sz="2400" dirty="0" smtClean="0">
                <a:latin typeface="Times New Roman" pitchFamily="18" charset="0"/>
                <a:cs typeface="Times New Roman" pitchFamily="18" charset="0"/>
              </a:rPr>
              <a:t>False Information in RC</a:t>
            </a:r>
          </a:p>
          <a:p>
            <a:r>
              <a:rPr lang="en-US" sz="2400" dirty="0">
                <a:latin typeface="Times New Roman" pitchFamily="18" charset="0"/>
                <a:cs typeface="Times New Roman" pitchFamily="18" charset="0"/>
              </a:rPr>
              <a:t>F</a:t>
            </a:r>
            <a:r>
              <a:rPr lang="en-US" sz="2400" dirty="0" smtClean="0">
                <a:latin typeface="Times New Roman" pitchFamily="18" charset="0"/>
                <a:cs typeface="Times New Roman" pitchFamily="18" charset="0"/>
              </a:rPr>
              <a:t>ails </a:t>
            </a:r>
            <a:r>
              <a:rPr lang="en-US" sz="2400" dirty="0">
                <a:latin typeface="Times New Roman" pitchFamily="18" charset="0"/>
                <a:cs typeface="Times New Roman" pitchFamily="18" charset="0"/>
              </a:rPr>
              <a:t>to keep, maintain or retain books of account and other documents in accordance with the provisions of this Act or the </a:t>
            </a:r>
            <a:r>
              <a:rPr lang="en-US" sz="2400" dirty="0" smtClean="0">
                <a:latin typeface="Times New Roman" pitchFamily="18" charset="0"/>
                <a:cs typeface="Times New Roman" pitchFamily="18" charset="0"/>
              </a:rPr>
              <a:t>rules</a:t>
            </a:r>
          </a:p>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4" name="TextBox 3"/>
          <p:cNvSpPr txBox="1"/>
          <p:nvPr/>
        </p:nvSpPr>
        <p:spPr>
          <a:xfrm>
            <a:off x="838200" y="1638795"/>
            <a:ext cx="10515601" cy="830997"/>
          </a:xfrm>
          <a:prstGeom prst="rect">
            <a:avLst/>
          </a:prstGeom>
          <a:solidFill>
            <a:schemeClr val="bg1">
              <a:lumMod val="95000"/>
            </a:schemeClr>
          </a:solidFill>
          <a:ln>
            <a:solidFill>
              <a:schemeClr val="tx1"/>
            </a:solidFill>
          </a:ln>
        </p:spPr>
        <p:txBody>
          <a:bodyPr wrap="square" rtlCol="0">
            <a:spAutoFit/>
          </a:bodyPr>
          <a:lstStyle/>
          <a:p>
            <a:r>
              <a:rPr lang="en-US" sz="2400" dirty="0" err="1">
                <a:latin typeface="Times New Roman" pitchFamily="18" charset="0"/>
                <a:cs typeface="Times New Roman" pitchFamily="18" charset="0"/>
              </a:rPr>
              <a:t>Rs</a:t>
            </a:r>
            <a:r>
              <a:rPr lang="en-US" sz="2400" dirty="0">
                <a:latin typeface="Times New Roman" pitchFamily="18" charset="0"/>
                <a:cs typeface="Times New Roman" pitchFamily="18" charset="0"/>
              </a:rPr>
              <a:t>. 10,000 </a:t>
            </a:r>
            <a:r>
              <a:rPr lang="en-US" sz="2400" dirty="0" smtClean="0">
                <a:latin typeface="Times New Roman" pitchFamily="18" charset="0"/>
                <a:cs typeface="Times New Roman" pitchFamily="18" charset="0"/>
              </a:rPr>
              <a:t>(total </a:t>
            </a:r>
            <a:r>
              <a:rPr lang="en-US" sz="2400" dirty="0" err="1" smtClean="0">
                <a:latin typeface="Times New Roman" pitchFamily="18" charset="0"/>
                <a:cs typeface="Times New Roman" pitchFamily="18" charset="0"/>
              </a:rPr>
              <a:t>Rs</a:t>
            </a:r>
            <a:r>
              <a:rPr lang="en-US" sz="2400" dirty="0" smtClean="0">
                <a:latin typeface="Times New Roman" pitchFamily="18" charset="0"/>
                <a:cs typeface="Times New Roman" pitchFamily="18" charset="0"/>
              </a:rPr>
              <a:t>. 20,000) or </a:t>
            </a:r>
            <a:r>
              <a:rPr lang="en-US" sz="2400" dirty="0">
                <a:latin typeface="Times New Roman" pitchFamily="18" charset="0"/>
                <a:cs typeface="Times New Roman" pitchFamily="18" charset="0"/>
              </a:rPr>
              <a:t>amount tax evaded or ITC availed of or passed on or distributed irregularly, or the refund claimed fraudulently, whichever is higher</a:t>
            </a:r>
            <a:endParaRPr lang="en-US" sz="2400" dirty="0"/>
          </a:p>
        </p:txBody>
      </p:sp>
    </p:spTree>
    <p:extLst>
      <p:ext uri="{BB962C8B-B14F-4D97-AF65-F5344CB8AC3E}">
        <p14:creationId xmlns:p14="http://schemas.microsoft.com/office/powerpoint/2010/main" val="32128879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3" y="519874"/>
            <a:ext cx="12206053" cy="957238"/>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dirty="0"/>
              <a:t>Fine for failure to furnish statistics. </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182880" y="1477112"/>
            <a:ext cx="11875008" cy="5380888"/>
          </a:xfrm>
          <a:solidFill>
            <a:schemeClr val="bg2"/>
          </a:solidFill>
        </p:spPr>
        <p:style>
          <a:lnRef idx="2">
            <a:schemeClr val="dk1"/>
          </a:lnRef>
          <a:fillRef idx="1">
            <a:schemeClr val="lt1"/>
          </a:fillRef>
          <a:effectRef idx="0">
            <a:schemeClr val="dk1"/>
          </a:effectRef>
          <a:fontRef idx="minor">
            <a:schemeClr val="dk1"/>
          </a:fontRef>
        </p:style>
        <p:txBody>
          <a:bodyPr>
            <a:normAutofit lnSpcReduction="10000"/>
          </a:bodyPr>
          <a:lstStyle/>
          <a:p>
            <a:pPr marL="0" indent="0" algn="just">
              <a:buNone/>
            </a:pPr>
            <a:r>
              <a:rPr lang="en-US" sz="2400" b="1" dirty="0">
                <a:latin typeface="Times New Roman" charset="0"/>
                <a:ea typeface="Times New Roman" charset="0"/>
                <a:cs typeface="Times New Roman" charset="0"/>
              </a:rPr>
              <a:t>124. </a:t>
            </a:r>
            <a:r>
              <a:rPr lang="en-US" sz="2400" dirty="0">
                <a:latin typeface="Times New Roman" charset="0"/>
                <a:ea typeface="Times New Roman" charset="0"/>
                <a:cs typeface="Times New Roman" charset="0"/>
              </a:rPr>
              <a:t>If any person required to furnish any information or return under section 151,— </a:t>
            </a:r>
            <a:endParaRPr lang="en-US" sz="2400" dirty="0" smtClean="0">
              <a:latin typeface="Times New Roman" charset="0"/>
              <a:ea typeface="Times New Roman" charset="0"/>
              <a:cs typeface="Times New Roman" charset="0"/>
            </a:endParaRPr>
          </a:p>
          <a:p>
            <a:pPr lvl="1" algn="just"/>
            <a:r>
              <a:rPr lang="en-US" sz="2000" dirty="0" smtClean="0">
                <a:latin typeface="Times New Roman" charset="0"/>
                <a:ea typeface="Times New Roman" charset="0"/>
                <a:cs typeface="Times New Roman" charset="0"/>
              </a:rPr>
              <a:t>(</a:t>
            </a:r>
            <a:r>
              <a:rPr lang="en-US" sz="2000" i="1" dirty="0">
                <a:latin typeface="Times New Roman" charset="0"/>
                <a:ea typeface="Times New Roman" charset="0"/>
                <a:cs typeface="Times New Roman" charset="0"/>
              </a:rPr>
              <a:t>a</a:t>
            </a:r>
            <a:r>
              <a:rPr lang="en-US" sz="2000" dirty="0">
                <a:latin typeface="Times New Roman" charset="0"/>
                <a:ea typeface="Times New Roman" charset="0"/>
                <a:cs typeface="Times New Roman" charset="0"/>
              </a:rPr>
              <a:t>) without reasonable cause fails to furnish such information or return as may </a:t>
            </a:r>
            <a:r>
              <a:rPr lang="en-US" sz="2000" dirty="0" smtClean="0">
                <a:latin typeface="Times New Roman" charset="0"/>
                <a:ea typeface="Times New Roman" charset="0"/>
                <a:cs typeface="Times New Roman" charset="0"/>
              </a:rPr>
              <a:t>be </a:t>
            </a:r>
            <a:r>
              <a:rPr lang="en-US" sz="2000" dirty="0">
                <a:latin typeface="Times New Roman" charset="0"/>
                <a:ea typeface="Times New Roman" charset="0"/>
                <a:cs typeface="Times New Roman" charset="0"/>
              </a:rPr>
              <a:t>required under that section, or </a:t>
            </a:r>
          </a:p>
          <a:p>
            <a:pPr lvl="1" algn="just"/>
            <a:r>
              <a:rPr lang="en-US" sz="2000" dirty="0" smtClean="0">
                <a:latin typeface="Times New Roman" charset="0"/>
                <a:ea typeface="Times New Roman" charset="0"/>
                <a:cs typeface="Times New Roman" charset="0"/>
              </a:rPr>
              <a:t>(</a:t>
            </a:r>
            <a:r>
              <a:rPr lang="en-US" sz="2000" i="1" dirty="0" smtClean="0">
                <a:latin typeface="Times New Roman" charset="0"/>
                <a:ea typeface="Times New Roman" charset="0"/>
                <a:cs typeface="Times New Roman" charset="0"/>
              </a:rPr>
              <a:t>b</a:t>
            </a:r>
            <a:r>
              <a:rPr lang="en-US" sz="2000" dirty="0">
                <a:latin typeface="Times New Roman" charset="0"/>
                <a:ea typeface="Times New Roman" charset="0"/>
                <a:cs typeface="Times New Roman" charset="0"/>
              </a:rPr>
              <a:t>) </a:t>
            </a:r>
            <a:r>
              <a:rPr lang="en-US" sz="2000" dirty="0" err="1">
                <a:latin typeface="Times New Roman" charset="0"/>
                <a:ea typeface="Times New Roman" charset="0"/>
                <a:cs typeface="Times New Roman" charset="0"/>
              </a:rPr>
              <a:t>wilfully</a:t>
            </a:r>
            <a:r>
              <a:rPr lang="en-US" sz="2000" dirty="0">
                <a:latin typeface="Times New Roman" charset="0"/>
                <a:ea typeface="Times New Roman" charset="0"/>
                <a:cs typeface="Times New Roman" charset="0"/>
              </a:rPr>
              <a:t> furnishes or causes to furnish any information or return which he knows to be false, </a:t>
            </a:r>
          </a:p>
          <a:p>
            <a:pPr marL="0" indent="0" algn="just">
              <a:buNone/>
            </a:pPr>
            <a:r>
              <a:rPr lang="en-US" sz="2400" dirty="0">
                <a:latin typeface="Times New Roman" charset="0"/>
                <a:ea typeface="Times New Roman" charset="0"/>
                <a:cs typeface="Times New Roman" charset="0"/>
              </a:rPr>
              <a:t>he shall be punishable with a fine which may extend to ten thousand rupees and in case of a continuing offence to a further fine which may extend to one hundred rupees for each day after the first day during which the offence continues subject to a maximum limit of twenty- five thousand rupees. </a:t>
            </a:r>
            <a:endParaRPr lang="en-US" sz="2400" dirty="0" smtClean="0">
              <a:latin typeface="Times New Roman" charset="0"/>
              <a:ea typeface="Times New Roman" charset="0"/>
              <a:cs typeface="Times New Roman" charset="0"/>
            </a:endParaRPr>
          </a:p>
          <a:p>
            <a:pPr marL="0" indent="0" algn="just">
              <a:buNone/>
            </a:pPr>
            <a:endParaRPr lang="en-US" sz="2400" dirty="0">
              <a:latin typeface="Times New Roman" charset="0"/>
              <a:ea typeface="Times New Roman" charset="0"/>
              <a:cs typeface="Times New Roman" charset="0"/>
            </a:endParaRPr>
          </a:p>
          <a:p>
            <a:r>
              <a:rPr lang="en-US" sz="2400" b="1" dirty="0"/>
              <a:t>151. </a:t>
            </a:r>
            <a:r>
              <a:rPr lang="en-US" sz="2400" dirty="0"/>
              <a:t>(</a:t>
            </a:r>
            <a:r>
              <a:rPr lang="en-US" sz="2400" i="1" dirty="0"/>
              <a:t>1</a:t>
            </a:r>
            <a:r>
              <a:rPr lang="en-US" sz="2400" dirty="0"/>
              <a:t>) The Commissioner may, if he considers that it is necessary so to do, by notification, direct that statistics may be collected relating to any matter dealt with by or in connection with this Act. </a:t>
            </a:r>
          </a:p>
          <a:p>
            <a:r>
              <a:rPr lang="en-US" sz="2400" dirty="0"/>
              <a:t>(</a:t>
            </a:r>
            <a:r>
              <a:rPr lang="en-US" sz="2400" i="1" dirty="0"/>
              <a:t>2</a:t>
            </a:r>
            <a:r>
              <a:rPr lang="en-US" sz="2400" dirty="0"/>
              <a:t>) Upon such notification being issued, the Commissioner, or any person </a:t>
            </a:r>
            <a:r>
              <a:rPr lang="en-US" sz="2400" dirty="0" err="1"/>
              <a:t>authorised</a:t>
            </a:r>
            <a:r>
              <a:rPr lang="en-US" sz="2400" dirty="0"/>
              <a:t> by him in this behalf, may call upon the concerned persons to furnish such information or returns, in such form and manner as may be prescribed, relating to any matter in respect of which statistics is to be collected . </a:t>
            </a:r>
          </a:p>
          <a:p>
            <a:pPr marL="0" indent="0" algn="just">
              <a:buNone/>
            </a:pPr>
            <a:endParaRPr lang="en-US" sz="24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970507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down)">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Turnover</a:t>
            </a:r>
            <a:r>
              <a:rPr lang="mr-IN" sz="2800" u="sng" dirty="0" smtClean="0">
                <a:latin typeface="Times New Roman" pitchFamily="18" charset="0"/>
                <a:cs typeface="Times New Roman" pitchFamily="18" charset="0"/>
              </a:rPr>
              <a:t>…</a:t>
            </a:r>
            <a:r>
              <a:rPr lang="en-US" sz="2800" u="sng" dirty="0">
                <a:latin typeface="Times New Roman" pitchFamily="18" charset="0"/>
                <a:cs typeface="Times New Roman" pitchFamily="18" charset="0"/>
              </a:rPr>
              <a:t>.continue</a:t>
            </a:r>
          </a:p>
        </p:txBody>
      </p:sp>
      <p:sp>
        <p:nvSpPr>
          <p:cNvPr id="3" name="Content Placeholder 2"/>
          <p:cNvSpPr>
            <a:spLocks noGrp="1"/>
          </p:cNvSpPr>
          <p:nvPr>
            <p:ph idx="1"/>
          </p:nvPr>
        </p:nvSpPr>
        <p:spPr>
          <a:xfrm>
            <a:off x="450166" y="1921695"/>
            <a:ext cx="11310425" cy="4659578"/>
          </a:xfrm>
          <a:solidFill>
            <a:schemeClr val="bg2"/>
          </a:solidFill>
        </p:spPr>
        <p:style>
          <a:lnRef idx="2">
            <a:schemeClr val="dk1"/>
          </a:lnRef>
          <a:fillRef idx="1">
            <a:schemeClr val="lt1"/>
          </a:fillRef>
          <a:effectRef idx="0">
            <a:schemeClr val="dk1"/>
          </a:effectRef>
          <a:fontRef idx="minor">
            <a:schemeClr val="dk1"/>
          </a:fontRef>
        </p:style>
        <p:txBody>
          <a:bodyPr anchor="t" anchorCtr="0">
            <a:noAutofit/>
          </a:bodyPr>
          <a:lstStyle/>
          <a:p>
            <a:pPr algn="just">
              <a:buNone/>
            </a:pPr>
            <a:endParaRPr lang="en-US" sz="2000" dirty="0" smtClean="0">
              <a:cs typeface="Times New Roman" pitchFamily="18" charset="0"/>
            </a:endParaRPr>
          </a:p>
          <a:p>
            <a:pPr>
              <a:buNone/>
            </a:pPr>
            <a:r>
              <a:rPr lang="en-US" sz="2000" b="1" u="sng" dirty="0" smtClean="0"/>
              <a:t>Sec-2 (</a:t>
            </a:r>
            <a:r>
              <a:rPr lang="en-US" sz="2000" b="1" u="sng" dirty="0" smtClean="0">
                <a:cs typeface="Times New Roman" pitchFamily="18" charset="0"/>
              </a:rPr>
              <a:t>78) </a:t>
            </a:r>
          </a:p>
          <a:p>
            <a:pPr>
              <a:buNone/>
            </a:pPr>
            <a:r>
              <a:rPr lang="en-US" sz="2000" dirty="0" smtClean="0">
                <a:cs typeface="Times New Roman" pitchFamily="18" charset="0"/>
              </a:rPr>
              <a:t>“Non-taxable supply” means </a:t>
            </a:r>
            <a:r>
              <a:rPr lang="en-US" sz="2000" b="1" dirty="0" smtClean="0">
                <a:cs typeface="Times New Roman" pitchFamily="18" charset="0"/>
              </a:rPr>
              <a:t>a supply </a:t>
            </a:r>
            <a:r>
              <a:rPr lang="en-US" sz="2000" dirty="0" smtClean="0">
                <a:cs typeface="Times New Roman" pitchFamily="18" charset="0"/>
              </a:rPr>
              <a:t>of goods or services or both which is not leviable to tax under this Act or under the Integrated Goods and Services Tax Act;</a:t>
            </a:r>
          </a:p>
          <a:p>
            <a:pPr algn="just">
              <a:buNone/>
            </a:pPr>
            <a:r>
              <a:rPr lang="en-US" sz="2000" dirty="0" smtClean="0">
                <a:cs typeface="Times New Roman" pitchFamily="18" charset="0"/>
              </a:rPr>
              <a:t>Note:- Exempt supply include non taxable supply and the definition of aggregate turnover includes exempt supply. So the same should be included in the calculation of turnover. </a:t>
            </a:r>
          </a:p>
          <a:p>
            <a:pPr algn="just">
              <a:buNone/>
            </a:pPr>
            <a:r>
              <a:rPr lang="en-US" sz="2000" dirty="0" smtClean="0">
                <a:cs typeface="Times New Roman" pitchFamily="18" charset="0"/>
              </a:rPr>
              <a:t> </a:t>
            </a:r>
            <a:endParaRPr lang="en-US" sz="2000" dirty="0">
              <a:cs typeface="Times New Roman" pitchFamily="18" charset="0"/>
            </a:endParaRPr>
          </a:p>
          <a:p>
            <a:pPr algn="just">
              <a:buFont typeface="Wingdings" charset="2"/>
              <a:buChar char="Ø"/>
            </a:pPr>
            <a:r>
              <a:rPr lang="en-US" sz="2000" dirty="0">
                <a:cs typeface="Times New Roman" pitchFamily="18" charset="0"/>
              </a:rPr>
              <a:t>N</a:t>
            </a:r>
            <a:r>
              <a:rPr lang="en-US" sz="2000" dirty="0" smtClean="0">
                <a:cs typeface="Times New Roman" pitchFamily="18" charset="0"/>
              </a:rPr>
              <a:t>on </a:t>
            </a:r>
            <a:r>
              <a:rPr lang="en-US" sz="2000" dirty="0">
                <a:cs typeface="Times New Roman" pitchFamily="18" charset="0"/>
              </a:rPr>
              <a:t>taxable supply</a:t>
            </a:r>
          </a:p>
          <a:p>
            <a:pPr algn="just">
              <a:buFont typeface="Arial" charset="0"/>
              <a:buChar char="•"/>
            </a:pPr>
            <a:r>
              <a:rPr lang="en-US" sz="2000" dirty="0"/>
              <a:t>Petroleum crude, high speed diesel, petrol, natural gas and aviation turbine fuel </a:t>
            </a:r>
          </a:p>
          <a:p>
            <a:pPr algn="just">
              <a:buFont typeface="Arial" charset="0"/>
              <a:buChar char="•"/>
            </a:pPr>
            <a:r>
              <a:rPr lang="en-US" sz="2000" dirty="0"/>
              <a:t>Alcoholic liquor for human consumption </a:t>
            </a:r>
          </a:p>
          <a:p>
            <a:pPr algn="just"/>
            <a:endParaRPr lang="en-US" sz="2000" dirty="0">
              <a:cs typeface="Times New Roman" pitchFamily="18" charset="0"/>
            </a:endParaRPr>
          </a:p>
        </p:txBody>
      </p:sp>
    </p:spTree>
    <p:extLst>
      <p:ext uri="{BB962C8B-B14F-4D97-AF65-F5344CB8AC3E}">
        <p14:creationId xmlns:p14="http://schemas.microsoft.com/office/powerpoint/2010/main" val="1645495441"/>
      </p:ext>
    </p:extLst>
  </p:cSld>
  <p:clrMapOvr>
    <a:masterClrMapping/>
  </p:clrMapOvr>
  <p:transition spd="slow">
    <p:wipe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3" y="519874"/>
            <a:ext cx="12206053" cy="957238"/>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General Penalty-Flexible </a:t>
            </a:r>
            <a:r>
              <a:rPr lang="en-US" sz="2800" u="sng" dirty="0" err="1" smtClean="0">
                <a:latin typeface="Times New Roman" pitchFamily="18" charset="0"/>
                <a:cs typeface="Times New Roman" pitchFamily="18" charset="0"/>
              </a:rPr>
              <a:t>upto</a:t>
            </a:r>
            <a:r>
              <a:rPr lang="en-US" sz="2800" u="sng" dirty="0" smtClean="0">
                <a:latin typeface="Times New Roman" pitchFamily="18" charset="0"/>
                <a:cs typeface="Times New Roman" pitchFamily="18" charset="0"/>
              </a:rPr>
              <a:t> Rs.25,000 </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52268" y="2036646"/>
            <a:ext cx="10219006" cy="1860110"/>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dirty="0" smtClean="0">
                <a:latin typeface="Times New Roman" pitchFamily="18" charset="0"/>
                <a:cs typeface="Times New Roman" pitchFamily="18" charset="0"/>
              </a:rPr>
              <a:t>  Sec </a:t>
            </a:r>
            <a:r>
              <a:rPr lang="en-US" sz="2400" b="1" dirty="0">
                <a:latin typeface="Times New Roman" pitchFamily="18" charset="0"/>
                <a:cs typeface="Times New Roman" pitchFamily="18" charset="0"/>
              </a:rPr>
              <a:t>125. </a:t>
            </a:r>
            <a:r>
              <a:rPr lang="en-US" sz="2400" dirty="0">
                <a:latin typeface="Times New Roman" pitchFamily="18" charset="0"/>
                <a:cs typeface="Times New Roman" pitchFamily="18" charset="0"/>
              </a:rPr>
              <a:t>Any person, who contravenes any of the provisions of this Act or any rules made thereunder for which no penalty is separately provided for in this Act, shall be liable to a penalty which </a:t>
            </a:r>
            <a:r>
              <a:rPr lang="en-US" sz="2400" b="1" dirty="0">
                <a:latin typeface="Times New Roman" pitchFamily="18" charset="0"/>
                <a:cs typeface="Times New Roman" pitchFamily="18" charset="0"/>
              </a:rPr>
              <a:t>may extend </a:t>
            </a:r>
            <a:r>
              <a:rPr lang="en-US" sz="2400" dirty="0">
                <a:latin typeface="Times New Roman" pitchFamily="18" charset="0"/>
                <a:cs typeface="Times New Roman" pitchFamily="18" charset="0"/>
              </a:rPr>
              <a:t>to </a:t>
            </a:r>
            <a:r>
              <a:rPr lang="en-US" sz="2400" dirty="0" err="1" smtClean="0">
                <a:latin typeface="Times New Roman" pitchFamily="18" charset="0"/>
                <a:cs typeface="Times New Roman" pitchFamily="18" charset="0"/>
              </a:rPr>
              <a:t>Rs</a:t>
            </a:r>
            <a:r>
              <a:rPr lang="en-US" sz="2400" dirty="0" smtClean="0">
                <a:latin typeface="Times New Roman" pitchFamily="18" charset="0"/>
                <a:cs typeface="Times New Roman" pitchFamily="18" charset="0"/>
              </a:rPr>
              <a:t> 25,000 (total </a:t>
            </a:r>
            <a:r>
              <a:rPr lang="en-US" sz="2400" dirty="0" err="1" smtClean="0">
                <a:latin typeface="Times New Roman" pitchFamily="18" charset="0"/>
                <a:cs typeface="Times New Roman" pitchFamily="18" charset="0"/>
              </a:rPr>
              <a:t>Rs</a:t>
            </a:r>
            <a:r>
              <a:rPr lang="en-US" sz="2400" dirty="0" smtClean="0">
                <a:latin typeface="Times New Roman" pitchFamily="18" charset="0"/>
                <a:cs typeface="Times New Roman" pitchFamily="18" charset="0"/>
              </a:rPr>
              <a:t>. 50,000). </a:t>
            </a:r>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8853903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69744" cy="915035"/>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Relaxation in Penalty</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just">
              <a:buNone/>
            </a:pPr>
            <a:r>
              <a:rPr lang="en-US" sz="2400" b="1" dirty="0">
                <a:latin typeface="Times New Roman" pitchFamily="18" charset="0"/>
                <a:cs typeface="Times New Roman" pitchFamily="18" charset="0"/>
              </a:rPr>
              <a:t>126. </a:t>
            </a:r>
            <a:r>
              <a:rPr lang="en-US" sz="2400" dirty="0">
                <a:latin typeface="Times New Roman" pitchFamily="18" charset="0"/>
                <a:cs typeface="Times New Roman" pitchFamily="18" charset="0"/>
              </a:rPr>
              <a:t>(</a:t>
            </a:r>
            <a:r>
              <a:rPr lang="en-US" sz="2400" i="1" dirty="0">
                <a:latin typeface="Times New Roman" pitchFamily="18" charset="0"/>
                <a:cs typeface="Times New Roman" pitchFamily="18" charset="0"/>
              </a:rPr>
              <a:t>1</a:t>
            </a:r>
            <a:r>
              <a:rPr lang="en-US" sz="2400" dirty="0">
                <a:latin typeface="Times New Roman" pitchFamily="18" charset="0"/>
                <a:cs typeface="Times New Roman" pitchFamily="18" charset="0"/>
              </a:rPr>
              <a:t>) No officer under this Act shall impose any penalty for minor breaches of tax regulations or procedural requirements and in particular, any omission or mistake in documentation which is easily rectifiable and made without fraudulent intent or gross negligence. </a:t>
            </a:r>
            <a:endParaRPr lang="en-US" sz="2400" dirty="0" smtClean="0">
              <a:latin typeface="Times New Roman" pitchFamily="18" charset="0"/>
              <a:cs typeface="Times New Roman" pitchFamily="18" charset="0"/>
            </a:endParaRPr>
          </a:p>
          <a:p>
            <a:pPr marL="0" indent="0" algn="just">
              <a:buNone/>
            </a:pPr>
            <a:r>
              <a:rPr lang="en-US" sz="2400" i="1" dirty="0">
                <a:latin typeface="Times New Roman" pitchFamily="18" charset="0"/>
                <a:cs typeface="Times New Roman" pitchFamily="18" charset="0"/>
              </a:rPr>
              <a:t>Explanation</a:t>
            </a:r>
            <a:r>
              <a:rPr lang="en-US" sz="2400" dirty="0">
                <a:latin typeface="Times New Roman" pitchFamily="18" charset="0"/>
                <a:cs typeface="Times New Roman" pitchFamily="18" charset="0"/>
              </a:rPr>
              <a:t>.––For the purpose of this sub-section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0" indent="0" algn="just">
              <a:buNone/>
            </a:pPr>
            <a:r>
              <a:rPr lang="en-US" sz="2400" dirty="0">
                <a:latin typeface="Times New Roman" pitchFamily="18" charset="0"/>
                <a:cs typeface="Times New Roman" pitchFamily="18" charset="0"/>
              </a:rPr>
              <a:t>(</a:t>
            </a:r>
            <a:r>
              <a:rPr lang="en-US" sz="2400" i="1" dirty="0">
                <a:latin typeface="Times New Roman" pitchFamily="18" charset="0"/>
                <a:cs typeface="Times New Roman" pitchFamily="18" charset="0"/>
              </a:rPr>
              <a:t>6</a:t>
            </a:r>
            <a:r>
              <a:rPr lang="en-US" sz="2400" dirty="0">
                <a:latin typeface="Times New Roman" pitchFamily="18" charset="0"/>
                <a:cs typeface="Times New Roman" pitchFamily="18" charset="0"/>
              </a:rPr>
              <a:t>) The provisions of this section shall not apply in such cases where the penalty specified under this Act is either a fixed sum or expressed as a fixed percentage. </a:t>
            </a:r>
            <a:endParaRPr lang="en-US" sz="2400" dirty="0" smtClean="0">
              <a:latin typeface="Times New Roman" pitchFamily="18" charset="0"/>
              <a:cs typeface="Times New Roman" pitchFamily="18" charset="0"/>
            </a:endParaRPr>
          </a:p>
          <a:p>
            <a:pPr marL="0" indent="0" algn="just">
              <a:buNone/>
            </a:pPr>
            <a:endParaRPr lang="en-US" sz="2400" dirty="0" smtClean="0">
              <a:solidFill>
                <a:srgbClr val="FF0000"/>
              </a:solidFill>
              <a:latin typeface="Times New Roman" pitchFamily="18" charset="0"/>
              <a:cs typeface="Times New Roman" pitchFamily="18" charset="0"/>
            </a:endParaRPr>
          </a:p>
          <a:p>
            <a:pPr marL="0" indent="0" algn="just">
              <a:buNone/>
            </a:pPr>
            <a:endParaRPr lang="en-US" sz="2400" dirty="0" smtClean="0">
              <a:solidFill>
                <a:srgbClr val="FF0000"/>
              </a:solidFill>
              <a:latin typeface="Times New Roman" pitchFamily="18" charset="0"/>
              <a:cs typeface="Times New Roman" pitchFamily="18" charset="0"/>
            </a:endParaRPr>
          </a:p>
          <a:p>
            <a:pPr marL="0" indent="0" algn="just">
              <a:buNone/>
            </a:pPr>
            <a:r>
              <a:rPr lang="en-US" sz="2400" dirty="0" smtClean="0">
                <a:solidFill>
                  <a:srgbClr val="FF0000"/>
                </a:solidFill>
                <a:latin typeface="Times New Roman" pitchFamily="18" charset="0"/>
                <a:cs typeface="Times New Roman" pitchFamily="18" charset="0"/>
              </a:rPr>
              <a:t>Note: Penalty u/s 125 is Fix and u/s 124 is flexible</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4673955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6676" y="2247665"/>
            <a:ext cx="10092397" cy="2141464"/>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b="1" dirty="0" smtClean="0">
                <a:latin typeface="Times New Roman" pitchFamily="18" charset="0"/>
                <a:cs typeface="Times New Roman" pitchFamily="18" charset="0"/>
              </a:rPr>
              <a:t>  128</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The Government may, by notification, waive in part or full, any penalty referred to in section 122 or section 123 or section 125 or any late fee referred to in section 47 for such class of taxpayers and under such mitigating circumstances as may be specified therein on the recommendations of the Council. </a:t>
            </a:r>
          </a:p>
          <a:p>
            <a:pPr algn="just"/>
            <a:endParaRPr lang="en-US" sz="2400" dirty="0">
              <a:latin typeface="Times New Roman" pitchFamily="18" charset="0"/>
              <a:cs typeface="Times New Roman" pitchFamily="18" charset="0"/>
            </a:endParaRPr>
          </a:p>
        </p:txBody>
      </p:sp>
      <p:sp>
        <p:nvSpPr>
          <p:cNvPr id="6" name="Rectangle 5"/>
          <p:cNvSpPr/>
          <p:nvPr/>
        </p:nvSpPr>
        <p:spPr>
          <a:xfrm>
            <a:off x="0" y="520502"/>
            <a:ext cx="12183812" cy="98473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latin typeface="Times New Roman" pitchFamily="18" charset="0"/>
                <a:cs typeface="Times New Roman" pitchFamily="18" charset="0"/>
              </a:rPr>
              <a:t>   Power to Waive penalty or fee or both</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7935243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down)">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4" y="477669"/>
            <a:ext cx="12206054" cy="788423"/>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Furnishing of Returns</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697521" y="1354326"/>
            <a:ext cx="11105278" cy="5503674"/>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buFont typeface="Wingdings" charset="2"/>
              <a:buChar char="Ø"/>
            </a:pPr>
            <a:r>
              <a:rPr lang="en-US" sz="1800" dirty="0">
                <a:latin typeface="Times New Roman" pitchFamily="18" charset="0"/>
                <a:cs typeface="Times New Roman" pitchFamily="18" charset="0"/>
              </a:rPr>
              <a:t>16(</a:t>
            </a:r>
            <a:r>
              <a:rPr lang="en-US" sz="1800" i="1" dirty="0">
                <a:latin typeface="Times New Roman" pitchFamily="18" charset="0"/>
                <a:cs typeface="Times New Roman" pitchFamily="18" charset="0"/>
              </a:rPr>
              <a:t>2</a:t>
            </a:r>
            <a:r>
              <a:rPr lang="en-US" sz="1800" dirty="0">
                <a:latin typeface="Times New Roman" pitchFamily="18" charset="0"/>
                <a:cs typeface="Times New Roman" pitchFamily="18" charset="0"/>
              </a:rPr>
              <a:t>) Notwithstanding anything contained in this section, no registered person shall be entitled to the credit of any input tax in respect of any supply of goods or services or both to him unless</a:t>
            </a:r>
            <a:r>
              <a:rPr lang="en-US" sz="1800" dirty="0" smtClean="0">
                <a:latin typeface="Times New Roman" pitchFamily="18" charset="0"/>
                <a:cs typeface="Times New Roman" pitchFamily="18" charset="0"/>
              </a:rPr>
              <a:t>,––</a:t>
            </a:r>
          </a:p>
          <a:p>
            <a:pPr>
              <a:buFont typeface="Wingdings" charset="2"/>
              <a:buChar char="Ø"/>
            </a:pPr>
            <a:r>
              <a:rPr lang="en-US" sz="1800" u="sng" dirty="0" smtClean="0">
                <a:latin typeface="Times New Roman" pitchFamily="18" charset="0"/>
                <a:cs typeface="Times New Roman" pitchFamily="18" charset="0"/>
              </a:rPr>
              <a:t>(a)</a:t>
            </a:r>
            <a:r>
              <a:rPr lang="mr-IN" sz="1800" u="sng" dirty="0" smtClean="0">
                <a:latin typeface="Times New Roman" pitchFamily="18" charset="0"/>
              </a:rPr>
              <a:t>…</a:t>
            </a:r>
            <a:r>
              <a:rPr lang="en-US" sz="1800" u="sng" dirty="0" smtClean="0">
                <a:latin typeface="Times New Roman" pitchFamily="18" charset="0"/>
                <a:cs typeface="Times New Roman" pitchFamily="18" charset="0"/>
              </a:rPr>
              <a:t>.(b)</a:t>
            </a:r>
            <a:r>
              <a:rPr lang="mr-IN" sz="1800" u="sng" dirty="0" smtClean="0">
                <a:latin typeface="Times New Roman" pitchFamily="18" charset="0"/>
              </a:rPr>
              <a:t>…</a:t>
            </a:r>
            <a:r>
              <a:rPr lang="en-US" sz="1800" u="sng" dirty="0" smtClean="0">
                <a:latin typeface="Times New Roman" pitchFamily="18" charset="0"/>
                <a:cs typeface="Times New Roman" pitchFamily="18" charset="0"/>
              </a:rPr>
              <a:t>.(c)</a:t>
            </a:r>
            <a:r>
              <a:rPr lang="mr-IN" sz="1800" u="sng" dirty="0" smtClean="0">
                <a:latin typeface="Times New Roman" pitchFamily="18" charset="0"/>
              </a:rPr>
              <a:t>…</a:t>
            </a:r>
            <a:r>
              <a:rPr lang="en-US" sz="1800" u="sng" dirty="0" smtClean="0">
                <a:latin typeface="Times New Roman" pitchFamily="18" charset="0"/>
                <a:cs typeface="Times New Roman" pitchFamily="18" charset="0"/>
              </a:rPr>
              <a:t>..(</a:t>
            </a:r>
            <a:r>
              <a:rPr lang="en-US" sz="1800" i="1" u="sng" dirty="0" smtClean="0">
                <a:latin typeface="Times New Roman" pitchFamily="18" charset="0"/>
                <a:cs typeface="Times New Roman" pitchFamily="18" charset="0"/>
              </a:rPr>
              <a:t>d</a:t>
            </a:r>
            <a:r>
              <a:rPr lang="en-US" sz="1800" u="sng" dirty="0">
                <a:latin typeface="Times New Roman" pitchFamily="18" charset="0"/>
                <a:cs typeface="Times New Roman" pitchFamily="18" charset="0"/>
              </a:rPr>
              <a:t>) he has furnished the return under section 39</a:t>
            </a:r>
            <a:r>
              <a:rPr lang="en-US" sz="1800" dirty="0">
                <a:latin typeface="Times New Roman" pitchFamily="18" charset="0"/>
                <a:cs typeface="Times New Roman" pitchFamily="18" charset="0"/>
              </a:rPr>
              <a:t>: </a:t>
            </a:r>
          </a:p>
          <a:p>
            <a:pPr>
              <a:buFont typeface="Wingdings" pitchFamily="2" charset="2"/>
              <a:buChar char="Ø"/>
            </a:pPr>
            <a:r>
              <a:rPr lang="en-US" sz="1800" dirty="0" smtClean="0">
                <a:latin typeface="Times New Roman" pitchFamily="18" charset="0"/>
                <a:cs typeface="Times New Roman" pitchFamily="18" charset="0"/>
              </a:rPr>
              <a:t>S 39(1) Every </a:t>
            </a:r>
            <a:r>
              <a:rPr lang="en-US" sz="1800" dirty="0">
                <a:latin typeface="Times New Roman" pitchFamily="18" charset="0"/>
                <a:cs typeface="Times New Roman" pitchFamily="18" charset="0"/>
              </a:rPr>
              <a:t>registered </a:t>
            </a:r>
            <a:r>
              <a:rPr lang="en-US" sz="1800" dirty="0" smtClean="0">
                <a:latin typeface="Times New Roman" pitchFamily="18" charset="0"/>
                <a:cs typeface="Times New Roman" pitchFamily="18" charset="0"/>
              </a:rPr>
              <a:t>person,</a:t>
            </a:r>
            <a:r>
              <a:rPr lang="mr-IN" sz="1800" dirty="0" smtClean="0">
                <a:latin typeface="Times New Roman" pitchFamily="18" charset="0"/>
              </a:rPr>
              <a:t>……</a:t>
            </a:r>
            <a:r>
              <a:rPr lang="en-US" sz="1800" dirty="0" smtClean="0">
                <a:latin typeface="Times New Roman" pitchFamily="18" charset="0"/>
                <a:cs typeface="Times New Roman" pitchFamily="18" charset="0"/>
              </a:rPr>
              <a:t>., </a:t>
            </a:r>
            <a:r>
              <a:rPr lang="mr-IN" sz="1800" dirty="0" smtClean="0">
                <a:latin typeface="Times New Roman" pitchFamily="18" charset="0"/>
              </a:rPr>
              <a:t>……</a:t>
            </a:r>
            <a:r>
              <a:rPr lang="en-US" sz="1800" dirty="0" smtClean="0">
                <a:latin typeface="Times New Roman" pitchFamily="18" charset="0"/>
                <a:cs typeface="Times New Roman" pitchFamily="18" charset="0"/>
              </a:rPr>
              <a:t>., furnish return of </a:t>
            </a:r>
            <a:r>
              <a:rPr lang="en-US" sz="1800" dirty="0">
                <a:latin typeface="Times New Roman" pitchFamily="18" charset="0"/>
                <a:cs typeface="Times New Roman" pitchFamily="18" charset="0"/>
              </a:rPr>
              <a:t>inward and outward </a:t>
            </a:r>
            <a:r>
              <a:rPr lang="en-US" sz="1800" dirty="0" smtClean="0">
                <a:latin typeface="Times New Roman" pitchFamily="18" charset="0"/>
                <a:cs typeface="Times New Roman" pitchFamily="18" charset="0"/>
              </a:rPr>
              <a:t>supplies, </a:t>
            </a:r>
            <a:r>
              <a:rPr lang="en-US" sz="1800" dirty="0">
                <a:latin typeface="Times New Roman" pitchFamily="18" charset="0"/>
                <a:cs typeface="Times New Roman" pitchFamily="18" charset="0"/>
              </a:rPr>
              <a:t>input tax credit availed, tax payable, tax paid and such other particulars as may be prescribed, on or before the </a:t>
            </a:r>
            <a:r>
              <a:rPr lang="en-US" sz="1800" dirty="0" smtClean="0">
                <a:latin typeface="Times New Roman" pitchFamily="18" charset="0"/>
                <a:cs typeface="Times New Roman" pitchFamily="18" charset="0"/>
              </a:rPr>
              <a:t>20</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day of the month succeeding such calendar month or part thereof. </a:t>
            </a:r>
            <a:endParaRPr lang="en-US" sz="1800" dirty="0" smtClean="0">
              <a:latin typeface="Times New Roman" pitchFamily="18" charset="0"/>
              <a:cs typeface="Times New Roman" pitchFamily="18" charset="0"/>
            </a:endParaRPr>
          </a:p>
          <a:p>
            <a:pPr>
              <a:buFont typeface="Wingdings" charset="2"/>
              <a:buChar char="Ø"/>
            </a:pPr>
            <a:r>
              <a:rPr lang="en-US" sz="1800" dirty="0" smtClean="0">
                <a:latin typeface="Times New Roman" pitchFamily="18" charset="0"/>
                <a:cs typeface="Times New Roman" pitchFamily="18" charset="0"/>
              </a:rPr>
              <a:t>S 39(2) furnish return by Composition dealer u/s 10 by 18</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after the end of quarter.</a:t>
            </a:r>
          </a:p>
          <a:p>
            <a:pPr>
              <a:buFont typeface="Wingdings" charset="2"/>
              <a:buChar char="Ø"/>
            </a:pPr>
            <a:r>
              <a:rPr lang="en-US" sz="1800" dirty="0" smtClean="0">
                <a:latin typeface="Times New Roman" pitchFamily="18" charset="0"/>
                <a:cs typeface="Times New Roman" pitchFamily="18" charset="0"/>
              </a:rPr>
              <a:t>39(3) furnish return by person who are required to deduct TDS u/s 50 by 10</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after the end of month </a:t>
            </a:r>
          </a:p>
          <a:p>
            <a:pPr>
              <a:buFont typeface="Wingdings" charset="2"/>
              <a:buChar char="Ø"/>
            </a:pPr>
            <a:r>
              <a:rPr lang="en-US" sz="1800" dirty="0" smtClean="0">
                <a:latin typeface="Times New Roman" pitchFamily="18" charset="0"/>
                <a:cs typeface="Times New Roman" pitchFamily="18" charset="0"/>
              </a:rPr>
              <a:t>39(4) ISD return by 13</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after end of month</a:t>
            </a:r>
          </a:p>
          <a:p>
            <a:pPr>
              <a:buFont typeface="Wingdings" charset="2"/>
              <a:buChar char="Ø"/>
            </a:pPr>
            <a:r>
              <a:rPr lang="en-US" sz="1800" dirty="0" smtClean="0">
                <a:latin typeface="Times New Roman" pitchFamily="18" charset="0"/>
                <a:cs typeface="Times New Roman" pitchFamily="18" charset="0"/>
              </a:rPr>
              <a:t>39(5) Return by Non Resident Taxable Person by 20</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of end of month</a:t>
            </a:r>
          </a:p>
          <a:p>
            <a:pPr>
              <a:buFont typeface="Wingdings" charset="2"/>
              <a:buChar char="Ø"/>
            </a:pPr>
            <a:r>
              <a:rPr lang="en-US" sz="1800" dirty="0" smtClean="0">
                <a:latin typeface="Times New Roman" pitchFamily="18" charset="0"/>
                <a:cs typeface="Times New Roman" pitchFamily="18" charset="0"/>
              </a:rPr>
              <a:t>39(6) Power to extend returns date</a:t>
            </a:r>
          </a:p>
          <a:p>
            <a:pPr>
              <a:buFont typeface="Wingdings" charset="2"/>
              <a:buChar char="Ø"/>
            </a:pPr>
            <a:r>
              <a:rPr lang="en-US" sz="1800" dirty="0">
                <a:latin typeface="Times New Roman" pitchFamily="18" charset="0"/>
                <a:cs typeface="Times New Roman" pitchFamily="18" charset="0"/>
              </a:rPr>
              <a:t>3</a:t>
            </a:r>
            <a:r>
              <a:rPr lang="en-US" sz="1800" dirty="0" smtClean="0">
                <a:latin typeface="Times New Roman" pitchFamily="18" charset="0"/>
                <a:cs typeface="Times New Roman" pitchFamily="18" charset="0"/>
              </a:rPr>
              <a:t>9(7)  Due date payment of Tax u/s 39 will be as date extended u/s 39(6)</a:t>
            </a:r>
          </a:p>
          <a:p>
            <a:pPr>
              <a:buFont typeface="Wingdings" charset="2"/>
              <a:buChar char="Ø"/>
            </a:pPr>
            <a:r>
              <a:rPr lang="en-US" sz="1800" dirty="0" smtClean="0">
                <a:latin typeface="Times New Roman" pitchFamily="18" charset="0"/>
                <a:cs typeface="Times New Roman" pitchFamily="18" charset="0"/>
              </a:rPr>
              <a:t>39(8) Mandatory filing of return u/s 39(1) and 39(2). </a:t>
            </a:r>
          </a:p>
          <a:p>
            <a:pPr>
              <a:buFont typeface="Wingdings" charset="2"/>
              <a:buChar char="Ø"/>
            </a:pPr>
            <a:r>
              <a:rPr lang="en-US" sz="1800" dirty="0" smtClean="0">
                <a:latin typeface="Times New Roman" pitchFamily="18" charset="0"/>
                <a:cs typeface="Times New Roman" pitchFamily="18" charset="0"/>
              </a:rPr>
              <a:t>39(9) Correction in last period returns u/s 39(1) to 39(5) with INTEREST lasts by due date of September/ 2</a:t>
            </a:r>
            <a:r>
              <a:rPr lang="en-US" sz="1800" baseline="30000" dirty="0" smtClean="0">
                <a:latin typeface="Times New Roman" pitchFamily="18" charset="0"/>
                <a:cs typeface="Times New Roman" pitchFamily="18" charset="0"/>
              </a:rPr>
              <a:t>nd</a:t>
            </a:r>
            <a:r>
              <a:rPr lang="en-US" sz="1800" dirty="0" smtClean="0">
                <a:latin typeface="Times New Roman" pitchFamily="18" charset="0"/>
                <a:cs typeface="Times New Roman" pitchFamily="18" charset="0"/>
              </a:rPr>
              <a:t> quarter return of following year</a:t>
            </a:r>
          </a:p>
          <a:p>
            <a:pPr>
              <a:buFont typeface="Wingdings" charset="2"/>
              <a:buChar char="Ø"/>
            </a:pPr>
            <a:r>
              <a:rPr lang="en-US" sz="1800" dirty="0" smtClean="0">
                <a:latin typeface="Times New Roman" pitchFamily="18" charset="0"/>
                <a:cs typeface="Times New Roman" pitchFamily="18" charset="0"/>
              </a:rPr>
              <a:t>39(10) Requirements of filing of last returns before filing current return</a:t>
            </a:r>
          </a:p>
          <a:p>
            <a:pPr>
              <a:buFont typeface="Wingdings" charset="2"/>
              <a:buChar char="Ø"/>
            </a:pPr>
            <a:endParaRPr lang="en-US" sz="1800" dirty="0">
              <a:latin typeface="Times New Roman" pitchFamily="18" charset="0"/>
              <a:cs typeface="Times New Roman" pitchFamily="18" charset="0"/>
            </a:endParaRPr>
          </a:p>
          <a:p>
            <a:endParaRPr lang="en-US" sz="1800" dirty="0">
              <a:latin typeface="Times New Roman" pitchFamily="18" charset="0"/>
              <a:cs typeface="Times New Roman" pitchFamily="18" charset="0"/>
            </a:endParaRPr>
          </a:p>
        </p:txBody>
      </p:sp>
    </p:spTree>
    <p:extLst>
      <p:ext uri="{BB962C8B-B14F-4D97-AF65-F5344CB8AC3E}">
        <p14:creationId xmlns:p14="http://schemas.microsoft.com/office/powerpoint/2010/main" val="32251134"/>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 y="519874"/>
            <a:ext cx="12191984" cy="971306"/>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GST on Discount</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52268" y="1825625"/>
            <a:ext cx="10415958" cy="4351338"/>
          </a:xfrm>
          <a:solidFill>
            <a:schemeClr val="bg2"/>
          </a:solidFill>
        </p:spPr>
        <p:style>
          <a:lnRef idx="2">
            <a:schemeClr val="dk1"/>
          </a:lnRef>
          <a:fillRef idx="1">
            <a:schemeClr val="lt1"/>
          </a:fillRef>
          <a:effectRef idx="0">
            <a:schemeClr val="dk1"/>
          </a:effectRef>
          <a:fontRef idx="minor">
            <a:schemeClr val="dk1"/>
          </a:fontRef>
        </p:style>
        <p:txBody>
          <a:bodyPr>
            <a:normAutofit lnSpcReduction="10000"/>
          </a:bodyPr>
          <a:lstStyle/>
          <a:p>
            <a:pPr algn="just">
              <a:buFont typeface="Wingdings" pitchFamily="2" charset="2"/>
              <a:buChar char="Ø"/>
            </a:pPr>
            <a:r>
              <a:rPr lang="en-US"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Value can be reduced only if its upfront discount or its  part of written agreement as mentioned in all relevant invoices.</a:t>
            </a:r>
          </a:p>
          <a:p>
            <a:pPr marL="0" indent="0" algn="just">
              <a:buNone/>
            </a:pPr>
            <a:r>
              <a:rPr lang="en-US" sz="2400" dirty="0" smtClean="0">
                <a:solidFill>
                  <a:schemeClr val="tx1"/>
                </a:solidFill>
                <a:latin typeface="Times New Roman" pitchFamily="18" charset="0"/>
                <a:cs typeface="Times New Roman" pitchFamily="18" charset="0"/>
              </a:rPr>
              <a:t> </a:t>
            </a:r>
          </a:p>
          <a:p>
            <a:pPr algn="just">
              <a:buFont typeface="Wingdings" pitchFamily="2" charset="2"/>
              <a:buChar char="Ø"/>
            </a:pPr>
            <a:r>
              <a:rPr lang="en-US" sz="2400" dirty="0" smtClean="0">
                <a:solidFill>
                  <a:schemeClr val="tx1"/>
                </a:solidFill>
                <a:latin typeface="Times New Roman" pitchFamily="18" charset="0"/>
                <a:cs typeface="Times New Roman" pitchFamily="18" charset="0"/>
              </a:rPr>
              <a:t> Note-  if any credit </a:t>
            </a:r>
            <a:r>
              <a:rPr lang="en-US" sz="2400" dirty="0" smtClean="0">
                <a:latin typeface="Times New Roman" pitchFamily="18" charset="0"/>
                <a:cs typeface="Times New Roman" pitchFamily="18" charset="0"/>
              </a:rPr>
              <a:t>note issued after sale then GST liability can’t be reduced from outward supply value. Meaning hereby GST can’t passed to receiver.</a:t>
            </a:r>
          </a:p>
          <a:p>
            <a:pPr algn="just">
              <a:buNone/>
            </a:pPr>
            <a:endParaRPr lang="en-US" dirty="0" smtClean="0">
              <a:latin typeface="Times New Roman" pitchFamily="18" charset="0"/>
              <a:cs typeface="Times New Roman" pitchFamily="18" charset="0"/>
            </a:endParaRPr>
          </a:p>
          <a:p>
            <a:pPr algn="just">
              <a:buNone/>
            </a:pPr>
            <a:endParaRPr lang="en-US" dirty="0" smtClean="0">
              <a:latin typeface="Times New Roman" pitchFamily="18" charset="0"/>
              <a:cs typeface="Times New Roman" pitchFamily="18" charset="0"/>
            </a:endParaRPr>
          </a:p>
          <a:p>
            <a:pPr algn="just">
              <a:buFont typeface="Wingdings" pitchFamily="2" charset="2"/>
              <a:buChar char="Ø"/>
            </a:pPr>
            <a:r>
              <a:rPr lang="en-US" b="1" dirty="0" smtClean="0">
                <a:solidFill>
                  <a:srgbClr val="FF0000"/>
                </a:solidFill>
                <a:latin typeface="Times New Roman" pitchFamily="18" charset="0"/>
                <a:cs typeface="Times New Roman" pitchFamily="18" charset="0"/>
              </a:rPr>
              <a:t>  </a:t>
            </a:r>
            <a:r>
              <a:rPr lang="en-US" sz="2400" b="1" dirty="0" smtClean="0">
                <a:solidFill>
                  <a:schemeClr val="tx1"/>
                </a:solidFill>
                <a:latin typeface="Times New Roman" pitchFamily="18" charset="0"/>
                <a:cs typeface="Times New Roman" pitchFamily="18" charset="0"/>
              </a:rPr>
              <a:t>Issue:</a:t>
            </a:r>
            <a:r>
              <a:rPr lang="en-US" sz="2400" b="1" dirty="0" smtClean="0">
                <a:solidFill>
                  <a:srgbClr val="FF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Supply Value Rs 100</a:t>
            </a:r>
            <a:endParaRPr lang="en-US" dirty="0" smtClean="0">
              <a:latin typeface="Times New Roman" pitchFamily="18" charset="0"/>
              <a:cs typeface="Times New Roman" pitchFamily="18" charset="0"/>
            </a:endParaRPr>
          </a:p>
          <a:p>
            <a:pPr marL="1828800" lvl="4" indent="0" algn="just">
              <a:buFont typeface="Wingdings" pitchFamily="2" charset="2"/>
              <a:buChar char="§"/>
            </a:pPr>
            <a:r>
              <a:rPr lang="en-US" dirty="0" smtClean="0">
                <a:latin typeface="Times New Roman" pitchFamily="18" charset="0"/>
                <a:cs typeface="Times New Roman" pitchFamily="18" charset="0"/>
              </a:rPr>
              <a:t>  Discount after Sale Rs. 20 (No GST)</a:t>
            </a:r>
          </a:p>
          <a:p>
            <a:pPr marL="1828800" lvl="4" indent="0" algn="just">
              <a:buFont typeface="Wingdings" pitchFamily="2" charset="2"/>
              <a:buChar char="§"/>
            </a:pPr>
            <a:r>
              <a:rPr lang="en-US" dirty="0" smtClean="0">
                <a:latin typeface="Times New Roman" pitchFamily="18" charset="0"/>
                <a:cs typeface="Times New Roman" pitchFamily="18" charset="0"/>
              </a:rPr>
              <a:t>  Receiver paid Rs.80</a:t>
            </a:r>
          </a:p>
          <a:p>
            <a:pPr marL="1828800" lvl="4" indent="0" algn="just">
              <a:buFont typeface="Wingdings" pitchFamily="2" charset="2"/>
              <a:buChar char="§"/>
            </a:pPr>
            <a:r>
              <a:rPr lang="en-US" dirty="0" smtClean="0">
                <a:latin typeface="Times New Roman" pitchFamily="18" charset="0"/>
                <a:cs typeface="Times New Roman" pitchFamily="18" charset="0"/>
              </a:rPr>
              <a:t>  Is Receiver will be deemed as not able to pay within 180 days?</a:t>
            </a:r>
          </a:p>
          <a:p>
            <a:pPr marL="1828800" lvl="4" indent="0" algn="just">
              <a:buFont typeface="Wingdings" pitchFamily="2" charset="2"/>
              <a:buChar char="Ø"/>
            </a:pPr>
            <a:endParaRPr lang="en-US" dirty="0" smtClean="0">
              <a:latin typeface="Times New Roman" pitchFamily="18" charset="0"/>
              <a:cs typeface="Times New Roman" pitchFamily="18" charset="0"/>
            </a:endParaRPr>
          </a:p>
          <a:p>
            <a:pPr algn="just">
              <a:buFont typeface="Wingdings" pitchFamily="2" charset="2"/>
              <a:buChar char="Ø"/>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78930094"/>
      </p:ext>
    </p:extLst>
  </p:cSld>
  <p:clrMapOvr>
    <a:masterClrMapping/>
  </p:clrMapOvr>
  <p:transition spd="slow">
    <p:wipe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 y="519874"/>
            <a:ext cx="12191984" cy="971306"/>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Credit Note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52268" y="1825625"/>
            <a:ext cx="10415958" cy="435133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r>
              <a:rPr lang="en-US" sz="2400" dirty="0">
                <a:latin typeface="Times New Roman" pitchFamily="18" charset="0"/>
                <a:cs typeface="Times New Roman" pitchFamily="18" charset="0"/>
              </a:rPr>
              <a:t>S 34 (1) Where a tax invoice has been issued for </a:t>
            </a:r>
            <a:r>
              <a:rPr lang="en-US" sz="2400" dirty="0" smtClean="0">
                <a:latin typeface="Times New Roman" pitchFamily="18" charset="0"/>
                <a:cs typeface="Times New Roman" pitchFamily="18" charset="0"/>
              </a:rPr>
              <a:t>supply and </a:t>
            </a:r>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taxable value or tax</a:t>
            </a:r>
            <a:r>
              <a:rPr lang="en-US" sz="2400" dirty="0">
                <a:latin typeface="Times New Roman" pitchFamily="18" charset="0"/>
                <a:cs typeface="Times New Roman" pitchFamily="18" charset="0"/>
              </a:rPr>
              <a:t> charged in that tax invoice is found to exceed the taxable value or tax payable in respect of such supply, or where the goods supplied are returned by the recipient, or where </a:t>
            </a:r>
            <a:r>
              <a:rPr lang="en-US" sz="2400" dirty="0" smtClean="0">
                <a:latin typeface="Times New Roman" pitchFamily="18" charset="0"/>
                <a:cs typeface="Times New Roman" pitchFamily="18" charset="0"/>
              </a:rPr>
              <a:t>supplied </a:t>
            </a:r>
            <a:r>
              <a:rPr lang="en-US" sz="2400" dirty="0">
                <a:latin typeface="Times New Roman" pitchFamily="18" charset="0"/>
                <a:cs typeface="Times New Roman" pitchFamily="18" charset="0"/>
              </a:rPr>
              <a:t>are found to be deficient, the registered person, who has </a:t>
            </a:r>
            <a:r>
              <a:rPr lang="en-US" sz="2400" dirty="0" smtClean="0">
                <a:latin typeface="Times New Roman" pitchFamily="18" charset="0"/>
                <a:cs typeface="Times New Roman" pitchFamily="18" charset="0"/>
              </a:rPr>
              <a:t>supplied, </a:t>
            </a:r>
            <a:r>
              <a:rPr lang="en-US" sz="2400" dirty="0">
                <a:latin typeface="Times New Roman" pitchFamily="18" charset="0"/>
                <a:cs typeface="Times New Roman" pitchFamily="18" charset="0"/>
              </a:rPr>
              <a:t>may issue to the recipient a credit note containing such particulars as may be prescribed. </a:t>
            </a: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Bad Debts- Output tax liability can't reduced only reporting bad debts in books, CN are also required to issue u/s 34(1) </a:t>
            </a:r>
          </a:p>
          <a:p>
            <a:pPr algn="just"/>
            <a:r>
              <a:rPr lang="en-US" sz="2400" dirty="0" smtClean="0">
                <a:latin typeface="Times New Roman" pitchFamily="18" charset="0"/>
                <a:cs typeface="Times New Roman" pitchFamily="18" charset="0"/>
              </a:rPr>
              <a:t>Bad Debts-If condition u/s 34(1) not fulfilled then No CN can be issue under GST.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85565792"/>
      </p:ext>
    </p:extLst>
  </p:cSld>
  <p:clrMapOvr>
    <a:masterClrMapping/>
  </p:clrMapOvr>
  <p:transition spd="slow">
    <p:wipe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219788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Credit Note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1119560" y="1755285"/>
            <a:ext cx="9459351" cy="4772124"/>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lgn="just"/>
            <a:r>
              <a:rPr lang="en-US" sz="2400" b="1" dirty="0" smtClean="0">
                <a:latin typeface="Times New Roman" pitchFamily="18" charset="0"/>
                <a:cs typeface="Times New Roman" pitchFamily="18" charset="0"/>
              </a:rPr>
              <a:t>34</a:t>
            </a:r>
            <a:r>
              <a:rPr lang="en-US" sz="2400" i="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r>
              <a:rPr lang="en-US" sz="2400" i="1"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 any registered person who issues a credit note in relation to a supply of goods or services or both shall declare the details of such credit note in the return for the month during which such credit note has been issued but not later than </a:t>
            </a:r>
            <a:r>
              <a:rPr lang="en-US" sz="2400" dirty="0" err="1" smtClean="0">
                <a:latin typeface="Times New Roman" pitchFamily="18" charset="0"/>
                <a:cs typeface="Times New Roman" pitchFamily="18" charset="0"/>
              </a:rPr>
              <a:t>september</a:t>
            </a:r>
            <a:r>
              <a:rPr lang="en-US" sz="2400" dirty="0" smtClean="0">
                <a:latin typeface="Times New Roman" pitchFamily="18" charset="0"/>
                <a:cs typeface="Times New Roman" pitchFamily="18" charset="0"/>
              </a:rPr>
              <a:t> following the end of the financial year in which such supply was made, or the date of furnishing of the relevant annual return, whichever is earlier, and the tax liability shall be adjusted in such manner as may be prescribed: </a:t>
            </a:r>
          </a:p>
          <a:p>
            <a:pPr marL="0" indent="0" algn="just">
              <a:buNone/>
            </a:pPr>
            <a:r>
              <a:rPr lang="en-US" sz="2400" dirty="0" smtClean="0">
                <a:latin typeface="Times New Roman" pitchFamily="18" charset="0"/>
                <a:cs typeface="Times New Roman" pitchFamily="18" charset="0"/>
              </a:rPr>
              <a:t>provided that no reduction in output tax liability of the supplier shall be permitted, if the incidence of tax and interest on such supply has been passed on to any other person. </a:t>
            </a: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8819361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4"/>
            <a:ext cx="12192000" cy="8587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POT-Reverse Charge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81897"/>
            <a:ext cx="10515600" cy="4351338"/>
          </a:xfrm>
          <a:solidFill>
            <a:schemeClr val="bg2"/>
          </a:solidFill>
        </p:spPr>
        <p:style>
          <a:lnRef idx="2">
            <a:schemeClr val="dk1"/>
          </a:lnRef>
          <a:fillRef idx="1">
            <a:schemeClr val="lt1"/>
          </a:fillRef>
          <a:effectRef idx="0">
            <a:schemeClr val="dk1"/>
          </a:effectRef>
          <a:fontRef idx="minor">
            <a:schemeClr val="dk1"/>
          </a:fontRef>
        </p:style>
        <p:txBody>
          <a:bodyPr>
            <a:normAutofit fontScale="85000" lnSpcReduction="10000"/>
          </a:bodyPr>
          <a:lstStyle/>
          <a:p>
            <a:pPr marL="0" indent="0">
              <a:buNone/>
            </a:pPr>
            <a:r>
              <a:rPr lang="en-US" dirty="0" smtClean="0">
                <a:latin typeface="Times New Roman" pitchFamily="18" charset="0"/>
                <a:cs typeface="Times New Roman" pitchFamily="18" charset="0"/>
              </a:rPr>
              <a:t>S 12(</a:t>
            </a:r>
            <a:r>
              <a:rPr lang="en-US" i="1" dirty="0" smtClean="0">
                <a:latin typeface="Times New Roman" pitchFamily="18" charset="0"/>
                <a:cs typeface="Times New Roman" pitchFamily="18" charset="0"/>
              </a:rPr>
              <a:t>3</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and S 13(3) In </a:t>
            </a:r>
            <a:r>
              <a:rPr lang="en-US" dirty="0">
                <a:latin typeface="Times New Roman" pitchFamily="18" charset="0"/>
                <a:cs typeface="Times New Roman" pitchFamily="18" charset="0"/>
              </a:rPr>
              <a:t>case of supplies in respect of which tax is paid or liable to be paid on reverse charge basis, the time of supply shall be the earliest of the following dates, namely:— </a:t>
            </a:r>
          </a:p>
          <a:p>
            <a:r>
              <a:rPr lang="en-US" dirty="0">
                <a:latin typeface="Times New Roman" pitchFamily="18" charset="0"/>
                <a:cs typeface="Times New Roman" pitchFamily="18" charset="0"/>
              </a:rPr>
              <a:t>(</a:t>
            </a:r>
            <a:r>
              <a:rPr lang="en-US" i="1" dirty="0">
                <a:latin typeface="Times New Roman" pitchFamily="18" charset="0"/>
                <a:cs typeface="Times New Roman" pitchFamily="18" charset="0"/>
              </a:rPr>
              <a:t>a</a:t>
            </a:r>
            <a:r>
              <a:rPr lang="en-US" dirty="0">
                <a:latin typeface="Times New Roman" pitchFamily="18" charset="0"/>
                <a:cs typeface="Times New Roman" pitchFamily="18" charset="0"/>
              </a:rPr>
              <a:t>) the date of the receipt of </a:t>
            </a:r>
            <a:r>
              <a:rPr lang="en-US" dirty="0" smtClean="0">
                <a:latin typeface="Times New Roman" pitchFamily="18" charset="0"/>
                <a:cs typeface="Times New Roman" pitchFamily="18" charset="0"/>
              </a:rPr>
              <a:t>goods</a:t>
            </a:r>
            <a:r>
              <a:rPr lang="en-US" dirty="0">
                <a:latin typeface="Times New Roman" pitchFamily="18" charset="0"/>
                <a:cs typeface="Times New Roman" pitchFamily="18" charset="0"/>
              </a:rPr>
              <a:t> </a:t>
            </a:r>
            <a:r>
              <a:rPr lang="en-US" b="1" dirty="0" smtClean="0">
                <a:latin typeface="Times New Roman" pitchFamily="18" charset="0"/>
                <a:cs typeface="Times New Roman" pitchFamily="18" charset="0"/>
              </a:rPr>
              <a:t>(Not for Services)</a:t>
            </a:r>
          </a:p>
          <a:p>
            <a:r>
              <a:rPr lang="en-US" dirty="0" smtClean="0">
                <a:latin typeface="Times New Roman" pitchFamily="18" charset="0"/>
                <a:cs typeface="Times New Roman" pitchFamily="18" charset="0"/>
              </a:rPr>
              <a:t>(</a:t>
            </a:r>
            <a:r>
              <a:rPr lang="en-US" i="1" dirty="0">
                <a:latin typeface="Times New Roman" pitchFamily="18" charset="0"/>
                <a:cs typeface="Times New Roman" pitchFamily="18" charset="0"/>
              </a:rPr>
              <a:t>b</a:t>
            </a:r>
            <a:r>
              <a:rPr lang="en-US" dirty="0">
                <a:latin typeface="Times New Roman" pitchFamily="18" charset="0"/>
                <a:cs typeface="Times New Roman" pitchFamily="18" charset="0"/>
              </a:rPr>
              <a:t>) the date of payment as entered in the books of account of the recipient or the </a:t>
            </a:r>
            <a:r>
              <a:rPr lang="en-US" dirty="0" smtClean="0">
                <a:latin typeface="Times New Roman" pitchFamily="18" charset="0"/>
                <a:cs typeface="Times New Roman" pitchFamily="18" charset="0"/>
              </a:rPr>
              <a:t>date </a:t>
            </a:r>
            <a:r>
              <a:rPr lang="en-US" dirty="0">
                <a:latin typeface="Times New Roman" pitchFamily="18" charset="0"/>
                <a:cs typeface="Times New Roman" pitchFamily="18" charset="0"/>
              </a:rPr>
              <a:t>on which the payment is debited in his bank account, whichever is </a:t>
            </a:r>
            <a:r>
              <a:rPr lang="en-US" dirty="0" smtClean="0">
                <a:latin typeface="Times New Roman" pitchFamily="18" charset="0"/>
                <a:cs typeface="Times New Roman" pitchFamily="18" charset="0"/>
              </a:rPr>
              <a:t>earlier</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t>
            </a:r>
            <a:r>
              <a:rPr lang="en-US" i="1" dirty="0">
                <a:latin typeface="Times New Roman" pitchFamily="18" charset="0"/>
                <a:cs typeface="Times New Roman" pitchFamily="18" charset="0"/>
              </a:rPr>
              <a:t>c</a:t>
            </a:r>
            <a:r>
              <a:rPr lang="en-US" dirty="0">
                <a:latin typeface="Times New Roman" pitchFamily="18" charset="0"/>
                <a:cs typeface="Times New Roman" pitchFamily="18" charset="0"/>
              </a:rPr>
              <a:t>) the date immediately following </a:t>
            </a:r>
            <a:r>
              <a:rPr lang="en-US" dirty="0" smtClean="0">
                <a:latin typeface="Times New Roman" pitchFamily="18" charset="0"/>
                <a:cs typeface="Times New Roman" pitchFamily="18" charset="0"/>
              </a:rPr>
              <a:t>30 days </a:t>
            </a:r>
            <a:r>
              <a:rPr lang="en-US" b="1" dirty="0" smtClean="0">
                <a:latin typeface="Times New Roman" pitchFamily="18" charset="0"/>
                <a:cs typeface="Times New Roman" pitchFamily="18" charset="0"/>
              </a:rPr>
              <a:t>(60 days for Services) </a:t>
            </a:r>
            <a:r>
              <a:rPr lang="en-US" dirty="0">
                <a:latin typeface="Times New Roman" pitchFamily="18" charset="0"/>
                <a:cs typeface="Times New Roman" pitchFamily="18" charset="0"/>
              </a:rPr>
              <a:t>from the date of issue of </a:t>
            </a:r>
            <a:r>
              <a:rPr lang="en-US" dirty="0" smtClean="0">
                <a:latin typeface="Times New Roman" pitchFamily="18" charset="0"/>
                <a:cs typeface="Times New Roman" pitchFamily="18" charset="0"/>
              </a:rPr>
              <a:t>invoice </a:t>
            </a:r>
            <a:r>
              <a:rPr lang="en-US" dirty="0">
                <a:latin typeface="Times New Roman" pitchFamily="18" charset="0"/>
                <a:cs typeface="Times New Roman" pitchFamily="18" charset="0"/>
              </a:rPr>
              <a:t>by the </a:t>
            </a:r>
            <a:r>
              <a:rPr lang="en-US" dirty="0" smtClean="0">
                <a:latin typeface="Times New Roman" pitchFamily="18" charset="0"/>
                <a:cs typeface="Times New Roman" pitchFamily="18" charset="0"/>
              </a:rPr>
              <a:t>supplier</a:t>
            </a:r>
          </a:p>
          <a:p>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S 12(</a:t>
            </a:r>
            <a:r>
              <a:rPr lang="en-US" i="1" dirty="0" smtClean="0">
                <a:latin typeface="Times New Roman" pitchFamily="18" charset="0"/>
                <a:cs typeface="Times New Roman" pitchFamily="18" charset="0"/>
              </a:rPr>
              <a:t>6</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and S 13(6) The </a:t>
            </a:r>
            <a:r>
              <a:rPr lang="en-US" dirty="0">
                <a:latin typeface="Times New Roman" pitchFamily="18" charset="0"/>
                <a:cs typeface="Times New Roman" pitchFamily="18" charset="0"/>
              </a:rPr>
              <a:t>time of supply to the extent it relates to an addition in the value of supply by way of interest, late fee or penalty for delayed payment of any consideration shall be the date on which the supplier receives such addition in value. </a:t>
            </a:r>
          </a:p>
          <a:p>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011865901"/>
      </p:ext>
    </p:extLst>
  </p:cSld>
  <p:clrMapOvr>
    <a:masterClrMapping/>
  </p:clrMapOvr>
  <p:transition spd="slow">
    <p:pull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9874"/>
            <a:ext cx="1219200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Reverse Charge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81897"/>
            <a:ext cx="10515600" cy="435133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dirty="0" smtClean="0">
                <a:latin typeface="Times New Roman" charset="0"/>
                <a:ea typeface="Times New Roman" charset="0"/>
                <a:cs typeface="Times New Roman" charset="0"/>
              </a:rPr>
              <a:t>  </a:t>
            </a:r>
            <a:r>
              <a:rPr lang="en-US" sz="2400" u="sng" dirty="0" smtClean="0">
                <a:latin typeface="Times New Roman" charset="0"/>
                <a:ea typeface="Times New Roman" charset="0"/>
                <a:cs typeface="Times New Roman" charset="0"/>
              </a:rPr>
              <a:t>Sec. 9(</a:t>
            </a:r>
            <a:r>
              <a:rPr lang="en-US" sz="2400" i="1" u="sng" dirty="0" smtClean="0">
                <a:latin typeface="Times New Roman" charset="0"/>
                <a:ea typeface="Times New Roman" charset="0"/>
                <a:cs typeface="Times New Roman" charset="0"/>
              </a:rPr>
              <a:t>3</a:t>
            </a:r>
            <a:r>
              <a:rPr lang="en-US" sz="2400" u="sng" dirty="0">
                <a:latin typeface="Times New Roman" charset="0"/>
                <a:ea typeface="Times New Roman" charset="0"/>
                <a:cs typeface="Times New Roman" charset="0"/>
              </a:rPr>
              <a:t>)</a:t>
            </a:r>
            <a:r>
              <a:rPr lang="en-US" sz="2400" dirty="0">
                <a:latin typeface="Times New Roman" charset="0"/>
                <a:ea typeface="Times New Roman" charset="0"/>
                <a:cs typeface="Times New Roman" charset="0"/>
              </a:rPr>
              <a:t> The Government may, on the recommendations of the Council, by notification, specify categories of supply of goods or services or both, the tax on which shall be paid on reverse charge basis by the recipient of such goods or services or both and all the provisions of this Act shall apply to such recipient as if he is the person liable for paying the tax in relation to the supply of such goods or services or both. </a:t>
            </a:r>
            <a:endParaRPr lang="en-US" sz="2400" dirty="0" smtClean="0">
              <a:latin typeface="Times New Roman" charset="0"/>
              <a:ea typeface="Times New Roman" charset="0"/>
              <a:cs typeface="Times New Roman" charset="0"/>
            </a:endParaRPr>
          </a:p>
          <a:p>
            <a:pPr algn="just">
              <a:buFont typeface="Wingdings" pitchFamily="2" charset="2"/>
              <a:buChar char="Ø"/>
            </a:pPr>
            <a:endParaRPr lang="en-US" sz="2400" dirty="0" smtClean="0">
              <a:latin typeface="Times New Roman" charset="0"/>
              <a:ea typeface="Times New Roman" charset="0"/>
              <a:cs typeface="Times New Roman" charset="0"/>
            </a:endParaRPr>
          </a:p>
          <a:p>
            <a:pPr algn="just"/>
            <a:endParaRPr lang="en-US" sz="2400" dirty="0">
              <a:latin typeface="Times New Roman" charset="0"/>
              <a:ea typeface="Times New Roman" charset="0"/>
              <a:cs typeface="Times New Roman" charset="0"/>
            </a:endParaRPr>
          </a:p>
          <a:p>
            <a:pPr algn="just"/>
            <a:endParaRPr lang="en-US" sz="24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727973717"/>
      </p:ext>
    </p:extLst>
  </p:cSld>
  <p:clrMapOvr>
    <a:masterClrMapping/>
  </p:clrMapOvr>
  <p:transition spd="slow">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1749"/>
            <a:ext cx="1219200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smtClean="0">
                <a:latin typeface="Times New Roman" pitchFamily="18" charset="0"/>
                <a:cs typeface="Times New Roman" pitchFamily="18" charset="0"/>
              </a:rPr>
              <a:t>Reverse Charge 9(3)-Services</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271041" y="1569380"/>
            <a:ext cx="11662458" cy="5109212"/>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r>
              <a:rPr lang="en-US" sz="2200" dirty="0"/>
              <a:t>GTA @ 5%     (</a:t>
            </a:r>
            <a:r>
              <a:rPr lang="en-US" sz="2200" dirty="0" err="1"/>
              <a:t>w.e.f</a:t>
            </a:r>
            <a:r>
              <a:rPr lang="en-US" sz="2200" dirty="0"/>
              <a:t> 22.08.2017 if GTA charge 12% GST no Reverse Charge)</a:t>
            </a:r>
          </a:p>
          <a:p>
            <a:pPr algn="just">
              <a:buFont typeface="Arial" charset="0"/>
              <a:buChar char="•"/>
            </a:pPr>
            <a:r>
              <a:rPr lang="en-US" sz="2200" dirty="0"/>
              <a:t>Advocate, Firm of advocate, arbitral tribunal</a:t>
            </a:r>
          </a:p>
          <a:p>
            <a:pPr algn="just">
              <a:buFont typeface="Arial" charset="0"/>
              <a:buChar char="•"/>
            </a:pPr>
            <a:r>
              <a:rPr lang="en-US" sz="2200" dirty="0"/>
              <a:t>Sponsorship Services-Received by Body Corporate and Partnership Firm</a:t>
            </a:r>
          </a:p>
          <a:p>
            <a:pPr algn="just">
              <a:buFont typeface="Arial" charset="0"/>
              <a:buChar char="•"/>
            </a:pPr>
            <a:r>
              <a:rPr lang="en-US" sz="2200" dirty="0"/>
              <a:t>Services by Govt. </a:t>
            </a:r>
          </a:p>
          <a:p>
            <a:pPr lvl="1" algn="just">
              <a:buFont typeface="Wingdings" charset="2"/>
              <a:buChar char="ü"/>
            </a:pPr>
            <a:r>
              <a:rPr lang="en-US" sz="2200" dirty="0"/>
              <a:t>(other then Postal Services, Aircraft &amp; Vessel Services and transportation of goods and passenger: </a:t>
            </a:r>
            <a:r>
              <a:rPr lang="en-US" sz="2200" dirty="0" err="1"/>
              <a:t>w.e.f</a:t>
            </a:r>
            <a:r>
              <a:rPr lang="en-US" sz="2200" dirty="0"/>
              <a:t>. 25.01.2018 renting of immovable property also cover under RC)</a:t>
            </a:r>
          </a:p>
          <a:p>
            <a:pPr algn="just">
              <a:buFont typeface="Arial" charset="0"/>
              <a:buChar char="•"/>
            </a:pPr>
            <a:r>
              <a:rPr lang="en-US" sz="2200" dirty="0"/>
              <a:t>Director Services</a:t>
            </a:r>
          </a:p>
          <a:p>
            <a:pPr algn="just">
              <a:buFont typeface="Arial" charset="0"/>
              <a:buChar char="•"/>
            </a:pPr>
            <a:r>
              <a:rPr lang="en-US" sz="2200" dirty="0"/>
              <a:t>Insurance Agent Services</a:t>
            </a:r>
          </a:p>
          <a:p>
            <a:pPr algn="just">
              <a:buFont typeface="Arial" charset="0"/>
              <a:buChar char="•"/>
            </a:pPr>
            <a:r>
              <a:rPr lang="en-US" sz="2200" dirty="0"/>
              <a:t>Recovery Agent Services</a:t>
            </a:r>
          </a:p>
          <a:p>
            <a:pPr algn="just">
              <a:buFont typeface="Arial" charset="0"/>
              <a:buChar char="•"/>
            </a:pPr>
            <a:r>
              <a:rPr lang="en-US" sz="2200" dirty="0"/>
              <a:t>Services supplied by a person located in non- taxable territory by way of transportation of goods by a vessel from a place outside India up to the customs station of clearance in India </a:t>
            </a:r>
          </a:p>
          <a:p>
            <a:pPr algn="just">
              <a:buFont typeface="Arial" charset="0"/>
              <a:buChar char="•"/>
            </a:pPr>
            <a:r>
              <a:rPr lang="en-US" sz="2200" dirty="0"/>
              <a:t>Import of </a:t>
            </a:r>
            <a:r>
              <a:rPr lang="en-US" sz="2200" dirty="0" smtClean="0"/>
              <a:t>Services</a:t>
            </a:r>
            <a:endParaRPr lang="en-US" sz="2200" dirty="0"/>
          </a:p>
        </p:txBody>
      </p:sp>
    </p:spTree>
    <p:extLst>
      <p:ext uri="{BB962C8B-B14F-4D97-AF65-F5344CB8AC3E}">
        <p14:creationId xmlns:p14="http://schemas.microsoft.com/office/powerpoint/2010/main" val="1806729465"/>
      </p:ext>
    </p:extLst>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Turnover- Clarification</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450166" y="1895965"/>
            <a:ext cx="11310425" cy="4659578"/>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buFont typeface="Wingdings" charset="2"/>
              <a:buChar char="Ø"/>
            </a:pPr>
            <a:r>
              <a:rPr lang="en-US" sz="2000" dirty="0" smtClean="0">
                <a:latin typeface="Times New Roman" pitchFamily="18" charset="0"/>
                <a:cs typeface="Times New Roman" pitchFamily="18" charset="0"/>
              </a:rPr>
              <a:t>It covers PAN India turnover</a:t>
            </a:r>
          </a:p>
          <a:p>
            <a:pPr marL="0" indent="0">
              <a:buNone/>
            </a:pPr>
            <a:r>
              <a:rPr lang="en-US" sz="2000" dirty="0" smtClean="0">
                <a:latin typeface="Times New Roman" pitchFamily="18" charset="0"/>
                <a:cs typeface="Times New Roman" pitchFamily="18" charset="0"/>
              </a:rPr>
              <a:t>E.g. HR 90L+ DL 70L+HP 50L=2.10 Cr. All states are required to comply GST Audit</a:t>
            </a:r>
          </a:p>
          <a:p>
            <a:pPr marL="0" indent="0">
              <a:buNone/>
            </a:pPr>
            <a:r>
              <a:rPr lang="en-US" sz="2000" dirty="0" smtClean="0">
                <a:latin typeface="Times New Roman" pitchFamily="18" charset="0"/>
                <a:cs typeface="Times New Roman" pitchFamily="18" charset="0"/>
              </a:rPr>
              <a:t>Turnover Period 1st April, 2017 to 31</a:t>
            </a:r>
            <a:r>
              <a:rPr lang="en-US" sz="2000" baseline="30000" dirty="0" smtClean="0">
                <a:latin typeface="Times New Roman" pitchFamily="18" charset="0"/>
                <a:cs typeface="Times New Roman" pitchFamily="18" charset="0"/>
              </a:rPr>
              <a:t>st</a:t>
            </a:r>
            <a:r>
              <a:rPr lang="en-US" sz="2000" dirty="0" smtClean="0">
                <a:latin typeface="Times New Roman" pitchFamily="18" charset="0"/>
                <a:cs typeface="Times New Roman" pitchFamily="18" charset="0"/>
              </a:rPr>
              <a:t> March 2018</a:t>
            </a:r>
          </a:p>
          <a:p>
            <a:pPr>
              <a:buFont typeface="Wingdings" charset="2"/>
              <a:buChar char="Ø"/>
            </a:pPr>
            <a:endParaRPr lang="en-US" sz="2000" dirty="0" smtClean="0">
              <a:solidFill>
                <a:schemeClr val="tx1"/>
              </a:solidFill>
              <a:latin typeface="Times New Roman" pitchFamily="18" charset="0"/>
              <a:cs typeface="Times New Roman" pitchFamily="18" charset="0"/>
            </a:endParaRPr>
          </a:p>
          <a:p>
            <a:pPr>
              <a:buFont typeface="Wingdings" charset="2"/>
              <a:buChar char="Ø"/>
            </a:pPr>
            <a:r>
              <a:rPr lang="en-US" sz="2000" dirty="0" smtClean="0">
                <a:solidFill>
                  <a:schemeClr val="tx1"/>
                </a:solidFill>
                <a:latin typeface="Times New Roman" pitchFamily="18" charset="0"/>
                <a:cs typeface="Times New Roman" pitchFamily="18" charset="0"/>
              </a:rPr>
              <a:t>It includes deemed supply to compute turnover limit</a:t>
            </a:r>
          </a:p>
          <a:p>
            <a:pPr marL="0" indent="0">
              <a:buNone/>
            </a:pPr>
            <a:r>
              <a:rPr lang="en-US" sz="2000" dirty="0" smtClean="0">
                <a:solidFill>
                  <a:schemeClr val="tx1"/>
                </a:solidFill>
                <a:latin typeface="Times New Roman" pitchFamily="18" charset="0"/>
                <a:cs typeface="Times New Roman" pitchFamily="18" charset="0"/>
              </a:rPr>
              <a:t>E.g. XYZ Ltd </a:t>
            </a:r>
            <a:r>
              <a:rPr lang="en-US" sz="2000" dirty="0" err="1" smtClean="0">
                <a:solidFill>
                  <a:schemeClr val="tx1"/>
                </a:solidFill>
                <a:latin typeface="Times New Roman" pitchFamily="18" charset="0"/>
                <a:cs typeface="Times New Roman" pitchFamily="18" charset="0"/>
              </a:rPr>
              <a:t>Hr</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trf</a:t>
            </a:r>
            <a:r>
              <a:rPr lang="en-US" sz="2000" dirty="0" smtClean="0">
                <a:solidFill>
                  <a:schemeClr val="tx1"/>
                </a:solidFill>
                <a:latin typeface="Times New Roman" pitchFamily="18" charset="0"/>
                <a:cs typeface="Times New Roman" pitchFamily="18" charset="0"/>
              </a:rPr>
              <a:t> stock to XYZ Del. 60L (Deemed Supply)</a:t>
            </a:r>
          </a:p>
          <a:p>
            <a:pPr marL="0" indent="0">
              <a:buNone/>
            </a:pPr>
            <a:r>
              <a:rPr lang="en-US" sz="2000" dirty="0" smtClean="0">
                <a:solidFill>
                  <a:schemeClr val="tx1"/>
                </a:solidFill>
                <a:latin typeface="Times New Roman" pitchFamily="18" charset="0"/>
                <a:cs typeface="Times New Roman" pitchFamily="18" charset="0"/>
              </a:rPr>
              <a:t>XYZ </a:t>
            </a:r>
            <a:r>
              <a:rPr lang="en-US" sz="2000" dirty="0" err="1" smtClean="0">
                <a:solidFill>
                  <a:schemeClr val="tx1"/>
                </a:solidFill>
                <a:latin typeface="Times New Roman" pitchFamily="18" charset="0"/>
                <a:cs typeface="Times New Roman" pitchFamily="18" charset="0"/>
              </a:rPr>
              <a:t>Hr</a:t>
            </a:r>
            <a:r>
              <a:rPr lang="en-US" sz="2000" dirty="0" smtClean="0">
                <a:solidFill>
                  <a:schemeClr val="tx1"/>
                </a:solidFill>
                <a:latin typeface="Times New Roman" pitchFamily="18" charset="0"/>
                <a:cs typeface="Times New Roman" pitchFamily="18" charset="0"/>
              </a:rPr>
              <a:t> Sells to non distinct person 80L and XYZ Del Sells to non distinct person 70L</a:t>
            </a:r>
          </a:p>
          <a:p>
            <a:pPr marL="0" indent="0">
              <a:buNone/>
            </a:pPr>
            <a:r>
              <a:rPr lang="en-US" sz="2000" dirty="0" smtClean="0">
                <a:solidFill>
                  <a:schemeClr val="tx1"/>
                </a:solidFill>
                <a:latin typeface="Times New Roman" pitchFamily="18" charset="0"/>
                <a:cs typeface="Times New Roman" pitchFamily="18" charset="0"/>
              </a:rPr>
              <a:t>Total turnover will count 2.10Cr instead of actual B/sheet turnover 1.50 </a:t>
            </a:r>
          </a:p>
          <a:p>
            <a:pPr>
              <a:buFont typeface="Wingdings" charset="2"/>
              <a:buChar char="Ø"/>
            </a:pPr>
            <a:endParaRPr lang="en-US" sz="2000" dirty="0" smtClean="0">
              <a:latin typeface="Times New Roman" pitchFamily="18" charset="0"/>
              <a:cs typeface="Times New Roman" pitchFamily="18" charset="0"/>
            </a:endParaRPr>
          </a:p>
          <a:p>
            <a:pPr>
              <a:buFont typeface="Wingdings" charset="2"/>
              <a:buChar char="Ø"/>
            </a:pPr>
            <a:r>
              <a:rPr lang="en-US" sz="2000" dirty="0" smtClean="0">
                <a:latin typeface="Times New Roman" pitchFamily="18" charset="0"/>
                <a:cs typeface="Times New Roman" pitchFamily="18" charset="0"/>
              </a:rPr>
              <a:t>It Includes exempted Supply and Taxable Supply</a:t>
            </a:r>
          </a:p>
          <a:p>
            <a:pPr marL="0" indent="0">
              <a:buNone/>
            </a:pPr>
            <a:r>
              <a:rPr lang="en-US" sz="2000" dirty="0" smtClean="0">
                <a:latin typeface="Times New Roman" pitchFamily="18" charset="0"/>
                <a:cs typeface="Times New Roman" pitchFamily="18" charset="0"/>
              </a:rPr>
              <a:t>Residential Rental Income 1.8 Cr (Exempt)+ Commercial Rental Income .25 Cr.=2.05Cr. Assesse are required to comply GST Audit</a:t>
            </a:r>
            <a:r>
              <a:rPr lang="en-US" sz="1600" dirty="0" smtClean="0">
                <a:latin typeface="Times New Roman" pitchFamily="18" charset="0"/>
                <a:cs typeface="Times New Roman" pitchFamily="18" charset="0"/>
              </a:rPr>
              <a:t> </a:t>
            </a:r>
          </a:p>
          <a:p>
            <a:pPr>
              <a:buFont typeface="Wingdings" charset="2"/>
              <a:buChar char="Ø"/>
            </a:pPr>
            <a:endParaRPr lang="en-US" sz="2000" dirty="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547470821"/>
      </p:ext>
    </p:extLst>
  </p:cSld>
  <p:clrMapOvr>
    <a:masterClrMapping/>
  </p:clrMapOvr>
  <p:transition spd="slow">
    <p:wipe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1749"/>
            <a:ext cx="1219200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Reverse Charge 9(3)-Goods</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81897"/>
            <a:ext cx="10515600" cy="435133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r>
              <a:rPr lang="en-US" sz="2400" dirty="0"/>
              <a:t>Cashew nuts, not shelled or </a:t>
            </a:r>
            <a:r>
              <a:rPr lang="en-US" sz="2400" dirty="0" smtClean="0"/>
              <a:t>peeled</a:t>
            </a:r>
          </a:p>
          <a:p>
            <a:pPr algn="just"/>
            <a:r>
              <a:rPr lang="en-US" sz="2400" dirty="0" smtClean="0"/>
              <a:t> Bidi </a:t>
            </a:r>
            <a:r>
              <a:rPr lang="en-US" sz="2400" dirty="0"/>
              <a:t>wrapper leaves (</a:t>
            </a:r>
            <a:r>
              <a:rPr lang="en-US" sz="2400" dirty="0" err="1"/>
              <a:t>tendu</a:t>
            </a:r>
            <a:r>
              <a:rPr lang="en-US" sz="2400" dirty="0"/>
              <a:t>) </a:t>
            </a:r>
          </a:p>
          <a:p>
            <a:pPr algn="just"/>
            <a:r>
              <a:rPr lang="en-US" sz="2400" dirty="0" smtClean="0"/>
              <a:t>Tobacco leaves</a:t>
            </a:r>
          </a:p>
          <a:p>
            <a:pPr algn="just"/>
            <a:r>
              <a:rPr lang="en-US" sz="2400" dirty="0" smtClean="0"/>
              <a:t> Silk </a:t>
            </a:r>
            <a:r>
              <a:rPr lang="en-US" sz="2400" dirty="0"/>
              <a:t>yarn </a:t>
            </a:r>
          </a:p>
          <a:p>
            <a:pPr algn="just"/>
            <a:r>
              <a:rPr lang="en-US" sz="2400" dirty="0" smtClean="0"/>
              <a:t>Used </a:t>
            </a:r>
            <a:r>
              <a:rPr lang="en-US" sz="2400" dirty="0"/>
              <a:t>vehicles, seized and confiscated goods, old and used goods, waste and scrap, supplied by Central Government, State Government, Union territory or a local authority to any registered person </a:t>
            </a:r>
          </a:p>
          <a:p>
            <a:pPr algn="just"/>
            <a:r>
              <a:rPr lang="en-US" sz="2400" dirty="0" smtClean="0"/>
              <a:t>Raw </a:t>
            </a:r>
            <a:r>
              <a:rPr lang="en-US" sz="2400" dirty="0"/>
              <a:t>Cotton (</a:t>
            </a:r>
            <a:r>
              <a:rPr lang="en-US" sz="2400" dirty="0" err="1"/>
              <a:t>w.e.f</a:t>
            </a:r>
            <a:r>
              <a:rPr lang="en-US" sz="2400" dirty="0"/>
              <a:t>. 15th November’ 2017</a:t>
            </a:r>
            <a:r>
              <a:rPr lang="en-US" sz="2400" dirty="0" smtClean="0"/>
              <a:t>)</a:t>
            </a:r>
          </a:p>
          <a:p>
            <a:pPr algn="just"/>
            <a:r>
              <a:rPr lang="en-US" sz="2400" dirty="0" smtClean="0"/>
              <a:t> Priority </a:t>
            </a:r>
            <a:r>
              <a:rPr lang="en-US" sz="2400" dirty="0"/>
              <a:t>Sector Lending Certificates </a:t>
            </a:r>
          </a:p>
        </p:txBody>
      </p:sp>
    </p:spTree>
    <p:extLst>
      <p:ext uri="{BB962C8B-B14F-4D97-AF65-F5344CB8AC3E}">
        <p14:creationId xmlns:p14="http://schemas.microsoft.com/office/powerpoint/2010/main" val="1489115468"/>
      </p:ext>
    </p:extLst>
  </p:cSld>
  <p:clrMapOvr>
    <a:masterClrMapping/>
  </p:clrMapOvr>
  <p:transition spd="slow">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1749"/>
            <a:ext cx="1219200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Reverse Charge 9(4)</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81897"/>
            <a:ext cx="10515600" cy="4351338"/>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pitchFamily="2" charset="2"/>
              <a:buChar char="Ø"/>
            </a:pPr>
            <a:r>
              <a:rPr lang="en-US" sz="2400" dirty="0">
                <a:latin typeface="Arial" charset="0"/>
                <a:ea typeface="Arial" charset="0"/>
                <a:cs typeface="Arial" charset="0"/>
              </a:rPr>
              <a:t> </a:t>
            </a:r>
            <a:r>
              <a:rPr lang="en-US" sz="2400" u="sng" dirty="0">
                <a:latin typeface="Arial" charset="0"/>
                <a:ea typeface="Arial" charset="0"/>
                <a:cs typeface="Arial" charset="0"/>
              </a:rPr>
              <a:t>Sec 9(</a:t>
            </a:r>
            <a:r>
              <a:rPr lang="en-US" sz="2400" i="1" u="sng" dirty="0">
                <a:latin typeface="Arial" charset="0"/>
                <a:ea typeface="Arial" charset="0"/>
                <a:cs typeface="Arial" charset="0"/>
              </a:rPr>
              <a:t>4</a:t>
            </a:r>
            <a:r>
              <a:rPr lang="en-US" sz="2400" u="sng" dirty="0">
                <a:latin typeface="Arial" charset="0"/>
                <a:ea typeface="Arial" charset="0"/>
                <a:cs typeface="Arial" charset="0"/>
              </a:rPr>
              <a:t>)</a:t>
            </a:r>
            <a:r>
              <a:rPr lang="en-US" sz="2400" dirty="0">
                <a:latin typeface="Arial" charset="0"/>
                <a:ea typeface="Arial" charset="0"/>
                <a:cs typeface="Arial" charset="0"/>
              </a:rPr>
              <a:t> The central tax in respect of the supply of taxable goods or services or both by a supplier, who is not registered, to a registered person shall be paid by such person on reverse charge basis as the recipient and all the provisions of this Act shall apply to such recipient as if he is the person liable for paying the tax in relation to the supply of such goods or services or both. </a:t>
            </a:r>
            <a:endParaRPr lang="en-US" sz="2400" dirty="0" smtClean="0">
              <a:latin typeface="Arial" charset="0"/>
              <a:ea typeface="Arial" charset="0"/>
              <a:cs typeface="Arial" charset="0"/>
            </a:endParaRPr>
          </a:p>
          <a:p>
            <a:pPr algn="just">
              <a:buFont typeface="Wingdings" pitchFamily="2" charset="2"/>
              <a:buChar char="Ø"/>
            </a:pPr>
            <a:r>
              <a:rPr lang="en-US" sz="2400" dirty="0" smtClean="0">
                <a:latin typeface="Arial" charset="0"/>
                <a:ea typeface="Arial" charset="0"/>
                <a:cs typeface="Arial" charset="0"/>
              </a:rPr>
              <a:t>W.E.F 13.10.2017 9(4) has been postponed.</a:t>
            </a:r>
          </a:p>
          <a:p>
            <a:pPr algn="just">
              <a:buFont typeface="Wingdings" pitchFamily="2" charset="2"/>
              <a:buChar char="Ø"/>
            </a:pPr>
            <a:r>
              <a:rPr lang="en-US" sz="2400" dirty="0" smtClean="0">
                <a:solidFill>
                  <a:schemeClr val="accent5"/>
                </a:solidFill>
                <a:latin typeface="Arial" charset="0"/>
                <a:ea typeface="Arial" charset="0"/>
                <a:cs typeface="Arial" charset="0"/>
              </a:rPr>
              <a:t>No Reverse Charge with respect to Services, if receiver has make payment on or after 13.10.2017 and  invoices issued after 13</a:t>
            </a:r>
            <a:r>
              <a:rPr lang="en-US" sz="2400" baseline="30000" dirty="0" smtClean="0">
                <a:solidFill>
                  <a:schemeClr val="accent5"/>
                </a:solidFill>
                <a:latin typeface="Arial" charset="0"/>
                <a:ea typeface="Arial" charset="0"/>
                <a:cs typeface="Arial" charset="0"/>
              </a:rPr>
              <a:t>th</a:t>
            </a:r>
            <a:r>
              <a:rPr lang="en-US" sz="2400" dirty="0" smtClean="0">
                <a:solidFill>
                  <a:schemeClr val="accent5"/>
                </a:solidFill>
                <a:latin typeface="Arial" charset="0"/>
                <a:ea typeface="Arial" charset="0"/>
                <a:cs typeface="Arial" charset="0"/>
              </a:rPr>
              <a:t> August, 2017 </a:t>
            </a:r>
            <a:endParaRPr lang="en-US" sz="2400" dirty="0">
              <a:solidFill>
                <a:schemeClr val="accent5"/>
              </a:solidFill>
              <a:latin typeface="Arial" charset="0"/>
              <a:ea typeface="Arial" charset="0"/>
              <a:cs typeface="Arial" charset="0"/>
            </a:endParaRPr>
          </a:p>
        </p:txBody>
      </p:sp>
    </p:spTree>
    <p:extLst>
      <p:ext uri="{BB962C8B-B14F-4D97-AF65-F5344CB8AC3E}">
        <p14:creationId xmlns:p14="http://schemas.microsoft.com/office/powerpoint/2010/main" val="405024291"/>
      </p:ext>
    </p:extLst>
  </p:cSld>
  <p:clrMapOvr>
    <a:masterClrMapping/>
  </p:clrMapOvr>
  <p:transition spd="slow">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3745181"/>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US" sz="2400" b="1" dirty="0" smtClean="0">
                <a:latin typeface="Times New Roman" pitchFamily="18" charset="0"/>
                <a:cs typeface="Times New Roman" pitchFamily="18" charset="0"/>
              </a:rPr>
              <a:t>Value of Supply under GST will also include following</a:t>
            </a:r>
            <a:r>
              <a:rPr lang="en-US" sz="2400" dirty="0" smtClean="0">
                <a:latin typeface="Times New Roman" pitchFamily="18" charset="0"/>
                <a:cs typeface="Times New Roman" pitchFamily="18" charset="0"/>
              </a:rPr>
              <a:t>:</a:t>
            </a:r>
          </a:p>
          <a:p>
            <a:pPr marL="514350" indent="-514350">
              <a:buFont typeface="+mj-lt"/>
              <a:buAutoNum type="arabicPeriod"/>
            </a:pPr>
            <a:r>
              <a:rPr lang="en-US" sz="2400" dirty="0" smtClean="0">
                <a:latin typeface="Times New Roman" pitchFamily="18" charset="0"/>
                <a:cs typeface="Times New Roman" pitchFamily="18" charset="0"/>
              </a:rPr>
              <a:t>Any Tax, </a:t>
            </a:r>
            <a:r>
              <a:rPr lang="en-US" sz="2400" dirty="0" err="1" smtClean="0">
                <a:latin typeface="Times New Roman" pitchFamily="18" charset="0"/>
                <a:cs typeface="Times New Roman" pitchFamily="18" charset="0"/>
              </a:rPr>
              <a:t>Cess</a:t>
            </a:r>
            <a:r>
              <a:rPr lang="en-US" sz="2400" dirty="0" smtClean="0">
                <a:latin typeface="Times New Roman" pitchFamily="18" charset="0"/>
                <a:cs typeface="Times New Roman" pitchFamily="18" charset="0"/>
              </a:rPr>
              <a:t>, Charges, fee other then GST</a:t>
            </a:r>
          </a:p>
          <a:p>
            <a:pPr marL="514350" indent="-514350">
              <a:buFont typeface="+mj-lt"/>
              <a:buAutoNum type="arabicPeriod"/>
            </a:pPr>
            <a:r>
              <a:rPr lang="en-US" sz="2400" dirty="0" smtClean="0">
                <a:latin typeface="Times New Roman" pitchFamily="18" charset="0"/>
                <a:cs typeface="Times New Roman" pitchFamily="18" charset="0"/>
              </a:rPr>
              <a:t>Any amount payable by supplier but paid by recipient and not included in transaction value.</a:t>
            </a:r>
          </a:p>
          <a:p>
            <a:pPr marL="514350" indent="-514350">
              <a:buFont typeface="+mj-lt"/>
              <a:buAutoNum type="arabicPeriod"/>
            </a:pPr>
            <a:r>
              <a:rPr lang="en-US" sz="2400" dirty="0" smtClean="0">
                <a:latin typeface="Times New Roman" pitchFamily="18" charset="0"/>
                <a:cs typeface="Times New Roman" pitchFamily="18" charset="0"/>
              </a:rPr>
              <a:t>Any incidental expenses such as packing/freight will be part of Value and taxed at same rate as applicable on principal supply  </a:t>
            </a:r>
          </a:p>
          <a:p>
            <a:pPr marL="514350" indent="-514350">
              <a:buFont typeface="+mj-lt"/>
              <a:buAutoNum type="arabicPeriod"/>
            </a:pPr>
            <a:r>
              <a:rPr lang="en-US" sz="2400" dirty="0" smtClean="0">
                <a:latin typeface="Times New Roman" pitchFamily="18" charset="0"/>
                <a:cs typeface="Times New Roman" pitchFamily="18" charset="0"/>
              </a:rPr>
              <a:t>Interest or late fee also be part of value of supply at same rate.</a:t>
            </a:r>
          </a:p>
          <a:p>
            <a:pPr marL="514350" indent="-514350">
              <a:buFont typeface="+mj-lt"/>
              <a:buAutoNum type="arabicPeriod"/>
            </a:pPr>
            <a:r>
              <a:rPr lang="en-US" sz="2400" dirty="0" smtClean="0">
                <a:latin typeface="Times New Roman" pitchFamily="18" charset="0"/>
                <a:cs typeface="Times New Roman" pitchFamily="18" charset="0"/>
              </a:rPr>
              <a:t>Any subsidy received other then CG/SG</a:t>
            </a:r>
          </a:p>
          <a:p>
            <a:endParaRPr lang="en-US" sz="2400" dirty="0">
              <a:latin typeface="Times New Roman" pitchFamily="18" charset="0"/>
              <a:cs typeface="Times New Roman" pitchFamily="18" charset="0"/>
            </a:endParaRPr>
          </a:p>
        </p:txBody>
      </p:sp>
      <p:sp>
        <p:nvSpPr>
          <p:cNvPr id="6" name="Rectangle 5"/>
          <p:cNvSpPr/>
          <p:nvPr/>
        </p:nvSpPr>
        <p:spPr>
          <a:xfrm>
            <a:off x="0" y="520481"/>
            <a:ext cx="12192000" cy="92846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solidFill>
                  <a:schemeClr val="tx1"/>
                </a:solidFill>
                <a:latin typeface="Times New Roman" pitchFamily="18" charset="0"/>
                <a:cs typeface="Times New Roman" pitchFamily="18" charset="0"/>
              </a:rPr>
              <a:t>   </a:t>
            </a:r>
            <a:r>
              <a:rPr lang="en-US" sz="2800" u="sng" dirty="0" smtClean="0">
                <a:solidFill>
                  <a:schemeClr val="tx1"/>
                </a:solidFill>
                <a:latin typeface="Times New Roman" pitchFamily="18" charset="0"/>
                <a:cs typeface="Times New Roman" pitchFamily="18" charset="0"/>
              </a:rPr>
              <a:t>Adjustments in Turnover under Section 15</a:t>
            </a:r>
            <a:endParaRPr lang="en-US" sz="2800" u="sng"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1872879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37200"/>
            <a:ext cx="10515600" cy="3745181"/>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buFont typeface="Wingdings" charset="2"/>
              <a:buChar char="Ø"/>
            </a:pPr>
            <a:r>
              <a:rPr lang="en-US" sz="2400" dirty="0"/>
              <a:t>Open market value of such supply; </a:t>
            </a:r>
          </a:p>
          <a:p>
            <a:pPr>
              <a:buFont typeface="Wingdings" charset="2"/>
              <a:buChar char="Ø"/>
            </a:pPr>
            <a:endParaRPr lang="en-US" sz="2400" dirty="0" smtClean="0"/>
          </a:p>
          <a:p>
            <a:pPr>
              <a:buFont typeface="Wingdings" charset="2"/>
              <a:buChar char="Ø"/>
            </a:pPr>
            <a:r>
              <a:rPr lang="en-US" sz="2400" dirty="0" smtClean="0"/>
              <a:t>if </a:t>
            </a:r>
            <a:r>
              <a:rPr lang="en-US" sz="2400" dirty="0"/>
              <a:t>o</a:t>
            </a:r>
            <a:r>
              <a:rPr lang="en-US" sz="2400" dirty="0" smtClean="0"/>
              <a:t>pen </a:t>
            </a:r>
            <a:r>
              <a:rPr lang="en-US" sz="2400" dirty="0"/>
              <a:t>market value is not available, v</a:t>
            </a:r>
            <a:r>
              <a:rPr lang="en-US" sz="2400" dirty="0" smtClean="0"/>
              <a:t>alue </a:t>
            </a:r>
            <a:r>
              <a:rPr lang="en-US" sz="2400" dirty="0"/>
              <a:t>of supply </a:t>
            </a:r>
            <a:r>
              <a:rPr lang="en-US" sz="2400" dirty="0" smtClean="0"/>
              <a:t>of </a:t>
            </a:r>
            <a:r>
              <a:rPr lang="en-US" sz="2400" dirty="0"/>
              <a:t>like kind and quality; </a:t>
            </a:r>
            <a:endParaRPr lang="en-US" sz="2400" dirty="0">
              <a:latin typeface="Times New Roman" pitchFamily="18" charset="0"/>
              <a:cs typeface="Times New Roman" pitchFamily="18" charset="0"/>
            </a:endParaRPr>
          </a:p>
          <a:p>
            <a:pPr>
              <a:buFont typeface="Wingdings" charset="2"/>
              <a:buChar char="Ø"/>
            </a:pPr>
            <a:endParaRPr lang="en-US" sz="2400" dirty="0" smtClean="0">
              <a:latin typeface="Times New Roman" pitchFamily="18" charset="0"/>
              <a:cs typeface="Times New Roman" pitchFamily="18" charset="0"/>
            </a:endParaRPr>
          </a:p>
          <a:p>
            <a:pPr marL="0" indent="0">
              <a:buNone/>
            </a:pPr>
            <a:r>
              <a:rPr lang="en-US" sz="2400" dirty="0" smtClean="0">
                <a:latin typeface="Times New Roman" pitchFamily="18" charset="0"/>
                <a:cs typeface="Times New Roman" pitchFamily="18" charset="0"/>
              </a:rPr>
              <a:t>Option1-Supplier can opt 90% of value of further supply by recipient</a:t>
            </a:r>
          </a:p>
          <a:p>
            <a:pPr marL="0" indent="0">
              <a:buNone/>
            </a:pPr>
            <a:endParaRPr lang="en-US" sz="2400" dirty="0" smtClean="0">
              <a:latin typeface="Times New Roman" pitchFamily="18" charset="0"/>
              <a:cs typeface="Times New Roman" pitchFamily="18" charset="0"/>
            </a:endParaRPr>
          </a:p>
          <a:p>
            <a:pPr marL="0" indent="0">
              <a:buNone/>
            </a:pPr>
            <a:r>
              <a:rPr lang="en-US" sz="2400" dirty="0" smtClean="0">
                <a:latin typeface="Times New Roman" pitchFamily="18" charset="0"/>
                <a:cs typeface="Times New Roman" pitchFamily="18" charset="0"/>
              </a:rPr>
              <a:t>Relaxation- provided, if </a:t>
            </a:r>
            <a:r>
              <a:rPr lang="en-US" sz="2400" dirty="0"/>
              <a:t>recipient is eligible for </a:t>
            </a:r>
            <a:r>
              <a:rPr lang="en-US" sz="2400" dirty="0" smtClean="0"/>
              <a:t>FULL ITC, </a:t>
            </a:r>
            <a:r>
              <a:rPr lang="en-US" sz="2400" dirty="0"/>
              <a:t>the value declared in the invoice shall be deemed to be the open market </a:t>
            </a:r>
            <a:r>
              <a:rPr lang="en-US" sz="2400" dirty="0" smtClean="0"/>
              <a:t>value. </a:t>
            </a:r>
            <a:endParaRPr lang="en-US" sz="2400" dirty="0"/>
          </a:p>
          <a:p>
            <a:pPr marL="0" indent="0">
              <a:buNone/>
            </a:pPr>
            <a:endParaRPr lang="en-US" sz="2400" dirty="0"/>
          </a:p>
        </p:txBody>
      </p:sp>
      <p:sp>
        <p:nvSpPr>
          <p:cNvPr id="6" name="Rectangle 5"/>
          <p:cNvSpPr/>
          <p:nvPr/>
        </p:nvSpPr>
        <p:spPr>
          <a:xfrm>
            <a:off x="0" y="520481"/>
            <a:ext cx="12192000" cy="92846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solidFill>
                  <a:schemeClr val="tx1"/>
                </a:solidFill>
                <a:latin typeface="Times New Roman" pitchFamily="18" charset="0"/>
                <a:cs typeface="Times New Roman" pitchFamily="18" charset="0"/>
              </a:rPr>
              <a:t>   </a:t>
            </a:r>
            <a:r>
              <a:rPr lang="en-US" sz="2800" u="sng" dirty="0" smtClean="0">
                <a:solidFill>
                  <a:schemeClr val="tx1"/>
                </a:solidFill>
                <a:latin typeface="Times New Roman" pitchFamily="18" charset="0"/>
                <a:cs typeface="Times New Roman" pitchFamily="18" charset="0"/>
              </a:rPr>
              <a:t>Valuation in case of distinct or related persons</a:t>
            </a:r>
            <a:endParaRPr lang="en-US" sz="2800" u="sng"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6141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2000"/>
                                        <p:tgtEl>
                                          <p:spTgt spid="3">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3745181"/>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buFont typeface="Wingdings" charset="2"/>
              <a:buChar char="Ø"/>
            </a:pPr>
            <a:r>
              <a:rPr lang="en-US" sz="2400" dirty="0" smtClean="0"/>
              <a:t>Foreign currency exchange agent</a:t>
            </a:r>
          </a:p>
          <a:p>
            <a:pPr>
              <a:buFont typeface="Wingdings" charset="2"/>
              <a:buChar char="Ø"/>
            </a:pPr>
            <a:r>
              <a:rPr lang="en-US" sz="2400" dirty="0" smtClean="0"/>
              <a:t>Air travel agent 5%/10% of Base Fare</a:t>
            </a:r>
          </a:p>
          <a:p>
            <a:pPr>
              <a:buFont typeface="Wingdings" charset="2"/>
              <a:buChar char="Ø"/>
            </a:pPr>
            <a:r>
              <a:rPr lang="en-US" sz="2400" dirty="0" smtClean="0"/>
              <a:t>Life Insurance Company (not applicable on General Insurance and agent)</a:t>
            </a:r>
          </a:p>
          <a:p>
            <a:pPr>
              <a:buFont typeface="Wingdings" charset="2"/>
              <a:buChar char="Ø"/>
            </a:pPr>
            <a:r>
              <a:rPr lang="en-US" sz="2400" dirty="0" smtClean="0"/>
              <a:t>Second hand goods dealer</a:t>
            </a:r>
          </a:p>
          <a:p>
            <a:pPr marL="0" indent="0">
              <a:buNone/>
            </a:pPr>
            <a:endParaRPr lang="en-US" sz="2400" dirty="0"/>
          </a:p>
        </p:txBody>
      </p:sp>
      <p:sp>
        <p:nvSpPr>
          <p:cNvPr id="6" name="Rectangle 5"/>
          <p:cNvSpPr/>
          <p:nvPr/>
        </p:nvSpPr>
        <p:spPr>
          <a:xfrm>
            <a:off x="0" y="520481"/>
            <a:ext cx="12192000" cy="92846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Wingdings" pitchFamily="2" charset="2"/>
              <a:buChar char="q"/>
            </a:pPr>
            <a:r>
              <a:rPr lang="en-US" sz="2800" dirty="0" smtClean="0">
                <a:solidFill>
                  <a:schemeClr val="tx1"/>
                </a:solidFill>
                <a:latin typeface="Times New Roman" pitchFamily="18" charset="0"/>
                <a:cs typeface="Times New Roman" pitchFamily="18" charset="0"/>
              </a:rPr>
              <a:t>   Deemed Valuation-</a:t>
            </a:r>
            <a:r>
              <a:rPr lang="en-US" sz="2800" b="1" dirty="0" smtClean="0">
                <a:solidFill>
                  <a:schemeClr val="tx2"/>
                </a:solidFill>
                <a:latin typeface="Times New Roman" pitchFamily="18" charset="0"/>
                <a:cs typeface="Times New Roman" pitchFamily="18" charset="0"/>
              </a:rPr>
              <a:t>Optional</a:t>
            </a:r>
            <a:r>
              <a:rPr lang="en-US" sz="2800" dirty="0" smtClean="0">
                <a:solidFill>
                  <a:schemeClr val="tx1"/>
                </a:solidFill>
                <a:latin typeface="Times New Roman" pitchFamily="18" charset="0"/>
                <a:cs typeface="Times New Roman" pitchFamily="18" charset="0"/>
              </a:rPr>
              <a:t> </a:t>
            </a:r>
            <a:endParaRPr lang="en-US"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763868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219788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Exchange Rate</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1119560" y="1755285"/>
            <a:ext cx="9459351" cy="4772124"/>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lgn="just">
              <a:buNone/>
            </a:pPr>
            <a:r>
              <a:rPr lang="en-US" sz="2400" dirty="0" smtClean="0"/>
              <a:t>Goods-  Applicable rate of exchange as notified by the Board under section 14 of the Customs Act, 1962 for the date of time of supply of such goods in terms of section 12 of the Act. </a:t>
            </a:r>
            <a:endParaRPr lang="en-US" sz="2400" dirty="0"/>
          </a:p>
          <a:p>
            <a:pPr marL="0" indent="0" algn="just">
              <a:buNone/>
            </a:pPr>
            <a:endParaRPr lang="en-US" sz="2400" dirty="0" smtClean="0"/>
          </a:p>
          <a:p>
            <a:pPr marL="0" indent="0" algn="just">
              <a:buNone/>
            </a:pPr>
            <a:r>
              <a:rPr lang="en-US" sz="2400" dirty="0" smtClean="0"/>
              <a:t>Services- Applicable </a:t>
            </a:r>
            <a:r>
              <a:rPr lang="en-US" sz="2400" dirty="0"/>
              <a:t>rate of exchange determined as per the generally accepted accounting principles for the date of time of supply of such services in terms of section 13 of the Act </a:t>
            </a:r>
            <a:endParaRPr lang="en-US" sz="2400" dirty="0" smtClean="0"/>
          </a:p>
          <a:p>
            <a:pPr marL="0" indent="0" algn="just">
              <a:buNone/>
            </a:pPr>
            <a:endParaRPr lang="en-US" sz="2400" u="sng" dirty="0" smtClean="0"/>
          </a:p>
          <a:p>
            <a:pPr marL="0" indent="0" algn="just">
              <a:buNone/>
            </a:pPr>
            <a:r>
              <a:rPr lang="en-US" sz="2400" u="sng" dirty="0" smtClean="0"/>
              <a:t>As per AS-exchange rate on the date of the transaction </a:t>
            </a:r>
          </a:p>
          <a:p>
            <a:pPr marL="0" indent="0" algn="just">
              <a:buNone/>
            </a:pPr>
            <a:endParaRPr lang="en-US" sz="2400" dirty="0"/>
          </a:p>
          <a:p>
            <a:pPr marL="0" indent="0" algn="just">
              <a:buNone/>
            </a:pPr>
            <a:endParaRPr lang="en-US" sz="2400" dirty="0"/>
          </a:p>
        </p:txBody>
      </p:sp>
    </p:spTree>
    <p:extLst>
      <p:ext uri="{BB962C8B-B14F-4D97-AF65-F5344CB8AC3E}">
        <p14:creationId xmlns:p14="http://schemas.microsoft.com/office/powerpoint/2010/main" val="10565793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2197880" cy="886900"/>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Gross-up</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1119560" y="1755285"/>
            <a:ext cx="9459351" cy="4772124"/>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buNone/>
            </a:pPr>
            <a:r>
              <a:rPr lang="en-US" sz="2400" dirty="0"/>
              <a:t>Where the value of supply is inclusive of integrated tax or, as the case may be, central tax, State tax, Union territory tax, the tax amount shall be determined in the following manner, </a:t>
            </a:r>
            <a:r>
              <a:rPr lang="en-US" sz="2400" dirty="0" smtClean="0"/>
              <a:t>namely</a:t>
            </a:r>
            <a:endParaRPr lang="en-US" sz="2400" dirty="0"/>
          </a:p>
          <a:p>
            <a:pPr marL="0" indent="0">
              <a:buNone/>
            </a:pPr>
            <a:endParaRPr lang="en-US" sz="2400" dirty="0" smtClean="0"/>
          </a:p>
          <a:p>
            <a:pPr marL="0" indent="0">
              <a:buNone/>
            </a:pPr>
            <a:r>
              <a:rPr lang="en-US" sz="2400" dirty="0"/>
              <a:t>Tax amount = (Value inclusive of taxes X tax rate in % </a:t>
            </a:r>
            <a:r>
              <a:rPr lang="en-US" sz="2400" dirty="0" smtClean="0"/>
              <a:t>of GST) </a:t>
            </a:r>
            <a:r>
              <a:rPr lang="en-US" sz="2400" dirty="0"/>
              <a:t>÷ (100+ sum of tax rates, as applicable, in %) </a:t>
            </a:r>
          </a:p>
          <a:p>
            <a:endParaRPr lang="en-US" sz="2400" dirty="0" smtClean="0"/>
          </a:p>
          <a:p>
            <a:r>
              <a:rPr lang="en-US" sz="2400" dirty="0" smtClean="0"/>
              <a:t>Tax Amount= 118*18%/118%=18</a:t>
            </a:r>
            <a:endParaRPr lang="en-US" sz="2400" dirty="0"/>
          </a:p>
        </p:txBody>
      </p:sp>
    </p:spTree>
    <p:extLst>
      <p:ext uri="{BB962C8B-B14F-4D97-AF65-F5344CB8AC3E}">
        <p14:creationId xmlns:p14="http://schemas.microsoft.com/office/powerpoint/2010/main" val="3660678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90213"/>
            <a:ext cx="12206050" cy="84469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Non matching of accounts and records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68816"/>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buFont typeface="Wingdings" charset="2"/>
              <a:buChar char="Ø"/>
            </a:pPr>
            <a:r>
              <a:rPr lang="en-US" sz="2400" dirty="0" smtClean="0">
                <a:latin typeface="Times New Roman" charset="0"/>
                <a:ea typeface="Times New Roman" charset="0"/>
                <a:cs typeface="Times New Roman" charset="0"/>
              </a:rPr>
              <a:t>Sec. 35(</a:t>
            </a:r>
            <a:r>
              <a:rPr lang="en-US" sz="2400" i="1" dirty="0" smtClean="0">
                <a:latin typeface="Times New Roman" charset="0"/>
                <a:ea typeface="Times New Roman" charset="0"/>
                <a:cs typeface="Times New Roman" charset="0"/>
              </a:rPr>
              <a:t>6</a:t>
            </a:r>
            <a:r>
              <a:rPr lang="en-US" sz="2400" dirty="0">
                <a:latin typeface="Times New Roman" charset="0"/>
                <a:ea typeface="Times New Roman" charset="0"/>
                <a:cs typeface="Times New Roman" charset="0"/>
              </a:rPr>
              <a:t>) Subject to the provisions of clause (</a:t>
            </a:r>
            <a:r>
              <a:rPr lang="en-US" sz="2400" i="1" dirty="0">
                <a:latin typeface="Times New Roman" charset="0"/>
                <a:ea typeface="Times New Roman" charset="0"/>
                <a:cs typeface="Times New Roman" charset="0"/>
              </a:rPr>
              <a:t>h</a:t>
            </a:r>
            <a:r>
              <a:rPr lang="en-US" sz="2400" dirty="0">
                <a:latin typeface="Times New Roman" charset="0"/>
                <a:ea typeface="Times New Roman" charset="0"/>
                <a:cs typeface="Times New Roman" charset="0"/>
              </a:rPr>
              <a:t>) of sub-section (</a:t>
            </a:r>
            <a:r>
              <a:rPr lang="en-US" sz="2400" i="1" dirty="0">
                <a:latin typeface="Times New Roman" charset="0"/>
                <a:ea typeface="Times New Roman" charset="0"/>
                <a:cs typeface="Times New Roman" charset="0"/>
              </a:rPr>
              <a:t>5</a:t>
            </a:r>
            <a:r>
              <a:rPr lang="en-US" sz="2400" dirty="0">
                <a:latin typeface="Times New Roman" charset="0"/>
                <a:ea typeface="Times New Roman" charset="0"/>
                <a:cs typeface="Times New Roman" charset="0"/>
              </a:rPr>
              <a:t>) of section 17, where the registered person fails to account for the goods or services or both in accordance with the provisions of sub-section (</a:t>
            </a:r>
            <a:r>
              <a:rPr lang="en-US" sz="2400" i="1" dirty="0">
                <a:latin typeface="Times New Roman" charset="0"/>
                <a:ea typeface="Times New Roman" charset="0"/>
                <a:cs typeface="Times New Roman" charset="0"/>
              </a:rPr>
              <a:t>1</a:t>
            </a:r>
            <a:r>
              <a:rPr lang="en-US" sz="2400" dirty="0">
                <a:latin typeface="Times New Roman" charset="0"/>
                <a:ea typeface="Times New Roman" charset="0"/>
                <a:cs typeface="Times New Roman" charset="0"/>
              </a:rPr>
              <a:t>), the proper officer shall determine the amount of tax payable on the goods or services or both that are not accounted for, as if such goods or services or both had been supplied by such person and the provisions of section 73 or section 74, as the case may be, shall, </a:t>
            </a:r>
            <a:r>
              <a:rPr lang="en-US" sz="2400" i="1" dirty="0">
                <a:latin typeface="Times New Roman" charset="0"/>
                <a:ea typeface="Times New Roman" charset="0"/>
                <a:cs typeface="Times New Roman" charset="0"/>
              </a:rPr>
              <a:t>mutatis mutandis, </a:t>
            </a:r>
            <a:r>
              <a:rPr lang="en-US" sz="2400" dirty="0">
                <a:latin typeface="Times New Roman" charset="0"/>
                <a:ea typeface="Times New Roman" charset="0"/>
                <a:cs typeface="Times New Roman" charset="0"/>
              </a:rPr>
              <a:t>apply for determination of such tax. </a:t>
            </a:r>
            <a:endParaRPr lang="en-US" sz="2400" dirty="0" smtClean="0">
              <a:latin typeface="Times New Roman" charset="0"/>
              <a:ea typeface="Times New Roman" charset="0"/>
              <a:cs typeface="Times New Roman" charset="0"/>
            </a:endParaRPr>
          </a:p>
          <a:p>
            <a:pPr algn="just">
              <a:buFont typeface="Wingdings" charset="2"/>
              <a:buChar char="Ø"/>
            </a:pPr>
            <a:r>
              <a:rPr lang="en-US" sz="2400" dirty="0" smtClean="0">
                <a:latin typeface="Times New Roman" charset="0"/>
                <a:ea typeface="Times New Roman" charset="0"/>
                <a:cs typeface="Times New Roman" charset="0"/>
              </a:rPr>
              <a:t>Sec.17(5)(h)</a:t>
            </a:r>
            <a:r>
              <a:rPr lang="mr-IN" sz="2400" dirty="0" smtClean="0">
                <a:latin typeface="Times New Roman" charset="0"/>
                <a:ea typeface="Times New Roman" charset="0"/>
                <a:cs typeface="Times New Roman" charset="0"/>
              </a:rPr>
              <a:t>…</a:t>
            </a:r>
            <a:r>
              <a:rPr lang="en-US" sz="2400" dirty="0" smtClean="0">
                <a:latin typeface="Times New Roman" charset="0"/>
                <a:ea typeface="Times New Roman" charset="0"/>
                <a:cs typeface="Times New Roman" charset="0"/>
              </a:rPr>
              <a:t>.block credit</a:t>
            </a:r>
            <a:r>
              <a:rPr lang="mr-IN" sz="2400" dirty="0" smtClean="0">
                <a:latin typeface="Times New Roman" charset="0"/>
                <a:ea typeface="Times New Roman" charset="0"/>
                <a:cs typeface="Times New Roman" charset="0"/>
              </a:rPr>
              <a:t>…</a:t>
            </a:r>
            <a:r>
              <a:rPr lang="en-US" sz="2400" dirty="0" smtClean="0">
                <a:latin typeface="Times New Roman" charset="0"/>
                <a:ea typeface="Times New Roman" charset="0"/>
                <a:cs typeface="Times New Roman" charset="0"/>
              </a:rPr>
              <a:t>.</a:t>
            </a:r>
            <a:r>
              <a:rPr lang="en-US" sz="2400" dirty="0">
                <a:latin typeface="Times New Roman" charset="0"/>
                <a:ea typeface="Times New Roman" charset="0"/>
                <a:cs typeface="Times New Roman" charset="0"/>
              </a:rPr>
              <a:t> goods lost, stolen, destroyed, written off or disposed of by way of gift or free </a:t>
            </a:r>
            <a:r>
              <a:rPr lang="en-US" sz="2400" dirty="0" smtClean="0">
                <a:latin typeface="Times New Roman" charset="0"/>
                <a:ea typeface="Times New Roman" charset="0"/>
                <a:cs typeface="Times New Roman" charset="0"/>
              </a:rPr>
              <a:t>samples</a:t>
            </a:r>
            <a:endParaRPr lang="en-US" sz="2400" dirty="0">
              <a:latin typeface="Times New Roman" charset="0"/>
              <a:ea typeface="Times New Roman" charset="0"/>
              <a:cs typeface="Times New Roman" charset="0"/>
            </a:endParaRPr>
          </a:p>
          <a:p>
            <a:pPr algn="just">
              <a:buFont typeface="Wingdings" charset="2"/>
              <a:buChar char="Ø"/>
            </a:pPr>
            <a:r>
              <a:rPr lang="en-US" sz="2400" dirty="0" smtClean="0">
                <a:latin typeface="Times New Roman" charset="0"/>
                <a:ea typeface="Times New Roman" charset="0"/>
                <a:cs typeface="Times New Roman" charset="0"/>
              </a:rPr>
              <a:t>Sec.73/</a:t>
            </a:r>
            <a:r>
              <a:rPr lang="en-US" sz="2400" dirty="0" smtClean="0">
                <a:solidFill>
                  <a:srgbClr val="FF0000"/>
                </a:solidFill>
                <a:latin typeface="Times New Roman" charset="0"/>
                <a:ea typeface="Times New Roman" charset="0"/>
                <a:cs typeface="Times New Roman" charset="0"/>
              </a:rPr>
              <a:t>74</a:t>
            </a:r>
            <a:r>
              <a:rPr lang="mr-IN" sz="2400" dirty="0" smtClean="0">
                <a:latin typeface="Times New Roman" charset="0"/>
                <a:ea typeface="Times New Roman" charset="0"/>
                <a:cs typeface="Times New Roman" charset="0"/>
              </a:rPr>
              <a:t>…</a:t>
            </a:r>
            <a:r>
              <a:rPr lang="en-US" sz="2400" dirty="0" smtClean="0">
                <a:latin typeface="Times New Roman" charset="0"/>
                <a:ea typeface="Times New Roman" charset="0"/>
                <a:cs typeface="Times New Roman" charset="0"/>
              </a:rPr>
              <a:t>.</a:t>
            </a:r>
            <a:r>
              <a:rPr lang="en-US" sz="2400" dirty="0">
                <a:latin typeface="Times New Roman" charset="0"/>
                <a:ea typeface="Times New Roman" charset="0"/>
                <a:cs typeface="Times New Roman" charset="0"/>
              </a:rPr>
              <a:t> Determination of tax not paid or short paid or erroneously refunded or input tax credit wrongly availed or </a:t>
            </a:r>
            <a:r>
              <a:rPr lang="en-US" sz="2400" dirty="0" err="1">
                <a:latin typeface="Times New Roman" charset="0"/>
                <a:ea typeface="Times New Roman" charset="0"/>
                <a:cs typeface="Times New Roman" charset="0"/>
              </a:rPr>
              <a:t>utilised</a:t>
            </a:r>
            <a:r>
              <a:rPr lang="en-US" sz="2400" dirty="0">
                <a:latin typeface="Times New Roman" charset="0"/>
                <a:ea typeface="Times New Roman" charset="0"/>
                <a:cs typeface="Times New Roman" charset="0"/>
              </a:rPr>
              <a:t> for any reason </a:t>
            </a:r>
            <a:r>
              <a:rPr lang="en-US" sz="2400" dirty="0">
                <a:solidFill>
                  <a:srgbClr val="FF0000"/>
                </a:solidFill>
                <a:latin typeface="Times New Roman" charset="0"/>
                <a:ea typeface="Times New Roman" charset="0"/>
                <a:cs typeface="Times New Roman" charset="0"/>
              </a:rPr>
              <a:t>other than</a:t>
            </a:r>
            <a:r>
              <a:rPr lang="en-US" sz="2400" dirty="0">
                <a:latin typeface="Times New Roman" charset="0"/>
                <a:ea typeface="Times New Roman" charset="0"/>
                <a:cs typeface="Times New Roman" charset="0"/>
              </a:rPr>
              <a:t> fraud or any </a:t>
            </a:r>
            <a:r>
              <a:rPr lang="en-US" sz="2400" dirty="0" err="1">
                <a:latin typeface="Times New Roman" charset="0"/>
                <a:ea typeface="Times New Roman" charset="0"/>
                <a:cs typeface="Times New Roman" charset="0"/>
              </a:rPr>
              <a:t>wilful</a:t>
            </a:r>
            <a:r>
              <a:rPr lang="en-US" sz="2400" dirty="0">
                <a:latin typeface="Times New Roman" charset="0"/>
                <a:ea typeface="Times New Roman" charset="0"/>
                <a:cs typeface="Times New Roman" charset="0"/>
              </a:rPr>
              <a:t>- misstatement or suppression of facts. </a:t>
            </a:r>
          </a:p>
        </p:txBody>
      </p:sp>
    </p:spTree>
    <p:extLst>
      <p:ext uri="{BB962C8B-B14F-4D97-AF65-F5344CB8AC3E}">
        <p14:creationId xmlns:p14="http://schemas.microsoft.com/office/powerpoint/2010/main" val="20282639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90213"/>
            <a:ext cx="12206050" cy="84469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dirty="0"/>
              <a:t>Period of retention of </a:t>
            </a:r>
            <a:r>
              <a:rPr lang="en-US" sz="2800" dirty="0" smtClean="0"/>
              <a:t>accounts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56941"/>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marL="0" indent="0" algn="just">
              <a:buNone/>
            </a:pPr>
            <a:r>
              <a:rPr lang="en-US" sz="2400" b="1" dirty="0" smtClean="0"/>
              <a:t>Sec. 36 </a:t>
            </a:r>
            <a:r>
              <a:rPr lang="en-US" sz="2400" dirty="0"/>
              <a:t>R</a:t>
            </a:r>
            <a:r>
              <a:rPr lang="en-US" sz="2400" dirty="0" smtClean="0"/>
              <a:t>egistered </a:t>
            </a:r>
            <a:r>
              <a:rPr lang="en-US" sz="2400" dirty="0"/>
              <a:t>person required to keep and maintain books of account or other records </a:t>
            </a:r>
            <a:r>
              <a:rPr lang="en-US" sz="2400" dirty="0" smtClean="0"/>
              <a:t>as mentioned u/s 35(1) until </a:t>
            </a:r>
            <a:r>
              <a:rPr lang="en-US" sz="2400" dirty="0"/>
              <a:t>the expiry </a:t>
            </a:r>
            <a:r>
              <a:rPr lang="en-US" sz="2400" dirty="0" smtClean="0"/>
              <a:t>of 72 </a:t>
            </a:r>
            <a:r>
              <a:rPr lang="en-US" sz="2400" dirty="0"/>
              <a:t>months from the </a:t>
            </a:r>
            <a:r>
              <a:rPr lang="en-US" sz="2400" b="1" dirty="0"/>
              <a:t>due date</a:t>
            </a:r>
            <a:r>
              <a:rPr lang="en-US" sz="2400" dirty="0"/>
              <a:t> of </a:t>
            </a:r>
            <a:r>
              <a:rPr lang="en-US" sz="2400" dirty="0" smtClean="0"/>
              <a:t>annual return (form-9) </a:t>
            </a:r>
            <a:r>
              <a:rPr lang="en-US" sz="2400" dirty="0"/>
              <a:t>for the year pertaining to such accounts and </a:t>
            </a:r>
            <a:r>
              <a:rPr lang="en-US" sz="2400" dirty="0" smtClean="0"/>
              <a:t>records.</a:t>
            </a:r>
          </a:p>
          <a:p>
            <a:pPr marL="0" indent="0" algn="just">
              <a:buNone/>
            </a:pPr>
            <a:r>
              <a:rPr lang="en-US" sz="2400" dirty="0" smtClean="0"/>
              <a:t>Note- Total period should be 6 years and 9 months </a:t>
            </a:r>
            <a:endParaRPr lang="en-US" sz="2400" dirty="0"/>
          </a:p>
          <a:p>
            <a:pPr marL="0" indent="0" algn="just">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0237241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90213"/>
            <a:ext cx="12206050" cy="84469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Exempted Supply Notification</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56941"/>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a:bodyPr>
          <a:lstStyle/>
          <a:p>
            <a:pPr algn="just"/>
            <a:r>
              <a:rPr lang="en-US" dirty="0">
                <a:latin typeface="Calibri" charset="0"/>
                <a:ea typeface="Calibri" charset="0"/>
                <a:cs typeface="Calibri" charset="0"/>
              </a:rPr>
              <a:t>Services </a:t>
            </a:r>
            <a:r>
              <a:rPr lang="mr-IN" dirty="0">
                <a:latin typeface="Calibri" charset="0"/>
                <a:ea typeface="Calibri" charset="0"/>
                <a:cs typeface="Calibri" charset="0"/>
              </a:rPr>
              <a:t>02/2017-CT(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a:latin typeface="Calibri" charset="0"/>
                <a:ea typeface="Calibri" charset="0"/>
                <a:cs typeface="Calibri" charset="0"/>
              </a:rPr>
              <a:t> dated 28.06.2017)</a:t>
            </a:r>
          </a:p>
          <a:p>
            <a:pPr lvl="2" algn="just"/>
            <a:r>
              <a:rPr lang="mr-IN" dirty="0" smtClean="0">
                <a:latin typeface="Calibri" charset="0"/>
                <a:ea typeface="Calibri" charset="0"/>
                <a:cs typeface="Calibri" charset="0"/>
              </a:rPr>
              <a:t>2</a:t>
            </a:r>
            <a:r>
              <a:rPr lang="en-US" dirty="0" smtClean="0">
                <a:latin typeface="Calibri" charset="0"/>
                <a:ea typeface="Calibri" charset="0"/>
                <a:cs typeface="Calibri" charset="0"/>
              </a:rPr>
              <a:t>8</a:t>
            </a:r>
            <a:r>
              <a:rPr lang="mr-IN" dirty="0" smtClean="0">
                <a:latin typeface="Calibri" charset="0"/>
                <a:ea typeface="Calibri" charset="0"/>
                <a:cs typeface="Calibri" charset="0"/>
              </a:rPr>
              <a:t>/2017-CT </a:t>
            </a:r>
            <a:r>
              <a:rPr lang="mr-IN" dirty="0">
                <a:latin typeface="Calibri" charset="0"/>
                <a:ea typeface="Calibri" charset="0"/>
                <a:cs typeface="Calibri" charset="0"/>
              </a:rPr>
              <a: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 </a:t>
            </a:r>
            <a:r>
              <a:rPr lang="mr-IN" dirty="0" smtClean="0">
                <a:latin typeface="Calibri" charset="0"/>
                <a:ea typeface="Calibri" charset="0"/>
                <a:cs typeface="Calibri" charset="0"/>
              </a:rPr>
              <a:t>22-0</a:t>
            </a:r>
            <a:r>
              <a:rPr lang="en-US" dirty="0" smtClean="0">
                <a:latin typeface="Calibri" charset="0"/>
                <a:ea typeface="Calibri" charset="0"/>
                <a:cs typeface="Calibri" charset="0"/>
              </a:rPr>
              <a:t>9</a:t>
            </a:r>
            <a:r>
              <a:rPr lang="mr-IN" dirty="0" smtClean="0">
                <a:latin typeface="Calibri" charset="0"/>
                <a:ea typeface="Calibri" charset="0"/>
                <a:cs typeface="Calibri" charset="0"/>
              </a:rPr>
              <a:t>-2017</a:t>
            </a:r>
            <a:endParaRPr lang="en-US" dirty="0" smtClean="0">
              <a:latin typeface="Calibri" charset="0"/>
              <a:ea typeface="Calibri" charset="0"/>
              <a:cs typeface="Calibri" charset="0"/>
            </a:endParaRPr>
          </a:p>
          <a:p>
            <a:pPr lvl="2" algn="just"/>
            <a:r>
              <a:rPr lang="en-US" dirty="0" smtClean="0">
                <a:latin typeface="Calibri" charset="0"/>
                <a:ea typeface="Calibri" charset="0"/>
                <a:cs typeface="Calibri" charset="0"/>
              </a:rPr>
              <a:t>35</a:t>
            </a:r>
            <a:r>
              <a:rPr lang="mr-IN" dirty="0" smtClean="0">
                <a:latin typeface="Calibri" charset="0"/>
                <a:ea typeface="Calibri" charset="0"/>
                <a:cs typeface="Calibri" charset="0"/>
              </a:rPr>
              <a:t>/2017-CT </a:t>
            </a:r>
            <a:r>
              <a:rPr lang="mr-IN" dirty="0">
                <a:latin typeface="Calibri" charset="0"/>
                <a:ea typeface="Calibri" charset="0"/>
                <a:cs typeface="Calibri" charset="0"/>
              </a:rPr>
              <a: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a:t>
            </a:r>
            <a:r>
              <a:rPr lang="en-US" dirty="0" smtClean="0">
                <a:latin typeface="Calibri" charset="0"/>
                <a:ea typeface="Calibri" charset="0"/>
                <a:cs typeface="Calibri" charset="0"/>
              </a:rPr>
              <a:t>13</a:t>
            </a:r>
            <a:r>
              <a:rPr lang="mr-IN" dirty="0" smtClean="0">
                <a:latin typeface="Calibri" charset="0"/>
                <a:ea typeface="Calibri" charset="0"/>
                <a:cs typeface="Calibri" charset="0"/>
              </a:rPr>
              <a:t>-</a:t>
            </a:r>
            <a:r>
              <a:rPr lang="en-US" dirty="0" smtClean="0">
                <a:latin typeface="Calibri" charset="0"/>
                <a:ea typeface="Calibri" charset="0"/>
                <a:cs typeface="Calibri" charset="0"/>
              </a:rPr>
              <a:t>10</a:t>
            </a:r>
            <a:r>
              <a:rPr lang="mr-IN" dirty="0" smtClean="0">
                <a:latin typeface="Calibri" charset="0"/>
                <a:ea typeface="Calibri" charset="0"/>
                <a:cs typeface="Calibri" charset="0"/>
              </a:rPr>
              <a:t>-2017 </a:t>
            </a:r>
            <a:endParaRPr lang="mr-IN" dirty="0">
              <a:latin typeface="Calibri" charset="0"/>
              <a:ea typeface="Calibri" charset="0"/>
              <a:cs typeface="Calibri" charset="0"/>
            </a:endParaRPr>
          </a:p>
          <a:p>
            <a:pPr lvl="2" algn="just"/>
            <a:r>
              <a:rPr lang="en-US" dirty="0" smtClean="0">
                <a:latin typeface="Calibri" charset="0"/>
                <a:ea typeface="Calibri" charset="0"/>
                <a:cs typeface="Calibri" charset="0"/>
              </a:rPr>
              <a:t>42</a:t>
            </a:r>
            <a:r>
              <a:rPr lang="mr-IN" dirty="0" smtClean="0">
                <a:latin typeface="Calibri" charset="0"/>
                <a:ea typeface="Calibri" charset="0"/>
                <a:cs typeface="Calibri" charset="0"/>
              </a:rPr>
              <a:t>/2017-CT </a:t>
            </a:r>
            <a:r>
              <a:rPr lang="mr-IN" dirty="0">
                <a:latin typeface="Calibri" charset="0"/>
                <a:ea typeface="Calibri" charset="0"/>
                <a:cs typeface="Calibri" charset="0"/>
              </a:rPr>
              <a:t>(</a:t>
            </a:r>
            <a:r>
              <a:rPr lang="mr-IN" dirty="0" err="1">
                <a:latin typeface="Calibri" charset="0"/>
                <a:ea typeface="Calibri" charset="0"/>
                <a:cs typeface="Calibri" charset="0"/>
              </a:rPr>
              <a:t>rate</a:t>
            </a:r>
            <a:r>
              <a:rPr lang="mr-IN" dirty="0" smtClean="0">
                <a:latin typeface="Calibri" charset="0"/>
                <a:ea typeface="Calibri" charset="0"/>
                <a:cs typeface="Calibri" charset="0"/>
              </a:rPr>
              <a:t>)</a:t>
            </a:r>
            <a:r>
              <a:rPr lang="en-US" dirty="0">
                <a:latin typeface="Calibri" charset="0"/>
                <a:ea typeface="Calibri" charset="0"/>
                <a:cs typeface="Calibri" charset="0"/>
              </a:rPr>
              <a:t> dated</a:t>
            </a:r>
            <a:r>
              <a:rPr lang="mr-IN" dirty="0" smtClean="0">
                <a:latin typeface="Calibri" charset="0"/>
                <a:ea typeface="Calibri" charset="0"/>
                <a:cs typeface="Calibri" charset="0"/>
              </a:rPr>
              <a:t> 1</a:t>
            </a:r>
            <a:r>
              <a:rPr lang="en-US" dirty="0" smtClean="0">
                <a:latin typeface="Calibri" charset="0"/>
                <a:ea typeface="Calibri" charset="0"/>
                <a:cs typeface="Calibri" charset="0"/>
              </a:rPr>
              <a:t>4</a:t>
            </a:r>
            <a:r>
              <a:rPr lang="mr-IN" dirty="0" smtClean="0">
                <a:latin typeface="Calibri" charset="0"/>
                <a:ea typeface="Calibri" charset="0"/>
                <a:cs typeface="Calibri" charset="0"/>
              </a:rPr>
              <a:t>-1</a:t>
            </a:r>
            <a:r>
              <a:rPr lang="en-US" dirty="0" smtClean="0">
                <a:latin typeface="Calibri" charset="0"/>
                <a:ea typeface="Calibri" charset="0"/>
                <a:cs typeface="Calibri" charset="0"/>
              </a:rPr>
              <a:t>1</a:t>
            </a:r>
            <a:r>
              <a:rPr lang="mr-IN" dirty="0" smtClean="0">
                <a:latin typeface="Calibri" charset="0"/>
                <a:ea typeface="Calibri" charset="0"/>
                <a:cs typeface="Calibri" charset="0"/>
              </a:rPr>
              <a:t>-2017 </a:t>
            </a:r>
            <a:endParaRPr lang="mr-IN" dirty="0">
              <a:latin typeface="Calibri" charset="0"/>
              <a:ea typeface="Calibri" charset="0"/>
              <a:cs typeface="Calibri" charset="0"/>
            </a:endParaRPr>
          </a:p>
          <a:p>
            <a:pPr lvl="2" algn="just"/>
            <a:r>
              <a:rPr lang="en-US" dirty="0">
                <a:latin typeface="Calibri" charset="0"/>
                <a:ea typeface="Calibri" charset="0"/>
                <a:cs typeface="Calibri" charset="0"/>
              </a:rPr>
              <a:t>0</a:t>
            </a:r>
            <a:r>
              <a:rPr lang="mr-IN" dirty="0" smtClean="0">
                <a:latin typeface="Calibri" charset="0"/>
                <a:ea typeface="Calibri" charset="0"/>
                <a:cs typeface="Calibri" charset="0"/>
              </a:rPr>
              <a:t>7/201</a:t>
            </a:r>
            <a:r>
              <a:rPr lang="en-US" dirty="0" smtClean="0">
                <a:latin typeface="Calibri" charset="0"/>
                <a:ea typeface="Calibri" charset="0"/>
                <a:cs typeface="Calibri" charset="0"/>
              </a:rPr>
              <a:t>8</a:t>
            </a:r>
            <a:r>
              <a:rPr lang="mr-IN" dirty="0" smtClean="0">
                <a:latin typeface="Calibri" charset="0"/>
                <a:ea typeface="Calibri" charset="0"/>
                <a:cs typeface="Calibri" charset="0"/>
              </a:rPr>
              <a:t>-CT </a:t>
            </a:r>
            <a:r>
              <a:rPr lang="mr-IN" dirty="0">
                <a:latin typeface="Calibri" charset="0"/>
                <a:ea typeface="Calibri" charset="0"/>
                <a:cs typeface="Calibri" charset="0"/>
              </a:rPr>
              <a: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a:t>
            </a:r>
            <a:r>
              <a:rPr lang="en-US" dirty="0" smtClean="0">
                <a:latin typeface="Calibri" charset="0"/>
                <a:ea typeface="Calibri" charset="0"/>
                <a:cs typeface="Calibri" charset="0"/>
              </a:rPr>
              <a:t>25</a:t>
            </a:r>
            <a:r>
              <a:rPr lang="mr-IN" dirty="0" smtClean="0">
                <a:latin typeface="Calibri" charset="0"/>
                <a:ea typeface="Calibri" charset="0"/>
                <a:cs typeface="Calibri" charset="0"/>
              </a:rPr>
              <a:t>-</a:t>
            </a:r>
            <a:r>
              <a:rPr lang="en-US" dirty="0" smtClean="0">
                <a:latin typeface="Calibri" charset="0"/>
                <a:ea typeface="Calibri" charset="0"/>
                <a:cs typeface="Calibri" charset="0"/>
              </a:rPr>
              <a:t>0</a:t>
            </a:r>
            <a:r>
              <a:rPr lang="mr-IN" dirty="0" smtClean="0">
                <a:latin typeface="Calibri" charset="0"/>
                <a:ea typeface="Calibri" charset="0"/>
                <a:cs typeface="Calibri" charset="0"/>
              </a:rPr>
              <a:t>1-201</a:t>
            </a:r>
            <a:r>
              <a:rPr lang="en-US" dirty="0" smtClean="0">
                <a:latin typeface="Calibri" charset="0"/>
                <a:ea typeface="Calibri" charset="0"/>
                <a:cs typeface="Calibri" charset="0"/>
              </a:rPr>
              <a:t>8</a:t>
            </a:r>
            <a:r>
              <a:rPr lang="mr-IN" dirty="0" smtClean="0">
                <a:latin typeface="Calibri" charset="0"/>
                <a:ea typeface="Calibri" charset="0"/>
                <a:cs typeface="Calibri" charset="0"/>
              </a:rPr>
              <a:t> </a:t>
            </a:r>
            <a:endParaRPr lang="mr-IN" dirty="0">
              <a:latin typeface="Calibri" charset="0"/>
              <a:ea typeface="Calibri" charset="0"/>
              <a:cs typeface="Calibri" charset="0"/>
            </a:endParaRPr>
          </a:p>
          <a:p>
            <a:pPr algn="just"/>
            <a:r>
              <a:rPr lang="en-US" dirty="0" smtClean="0">
                <a:latin typeface="Calibri" charset="0"/>
                <a:ea typeface="Calibri" charset="0"/>
                <a:cs typeface="Calibri" charset="0"/>
              </a:rPr>
              <a:t>Goods (12/2017 dated 28.06.2017)</a:t>
            </a:r>
          </a:p>
          <a:p>
            <a:pPr lvl="2" algn="just"/>
            <a:r>
              <a:rPr lang="en-US" dirty="0" smtClean="0">
                <a:latin typeface="Calibri" charset="0"/>
                <a:ea typeface="Calibri" charset="0"/>
                <a:cs typeface="Calibri" charset="0"/>
              </a:rPr>
              <a:t>21</a:t>
            </a:r>
            <a:r>
              <a:rPr lang="mr-IN" dirty="0" smtClean="0">
                <a:latin typeface="Calibri" charset="0"/>
                <a:ea typeface="Calibri" charset="0"/>
                <a:cs typeface="Calibri" charset="0"/>
              </a:rPr>
              <a:t>/2017-CT(</a:t>
            </a:r>
            <a:r>
              <a:rPr lang="mr-IN" dirty="0" err="1" smtClean="0">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 22</a:t>
            </a:r>
            <a:r>
              <a:rPr lang="mr-IN" dirty="0" smtClean="0">
                <a:latin typeface="Calibri" charset="0"/>
                <a:ea typeface="Calibri" charset="0"/>
                <a:cs typeface="Calibri" charset="0"/>
              </a:rPr>
              <a:t>-0</a:t>
            </a:r>
            <a:r>
              <a:rPr lang="en-US" dirty="0" smtClean="0">
                <a:latin typeface="Calibri" charset="0"/>
                <a:ea typeface="Calibri" charset="0"/>
                <a:cs typeface="Calibri" charset="0"/>
              </a:rPr>
              <a:t>8</a:t>
            </a:r>
            <a:r>
              <a:rPr lang="mr-IN" dirty="0" smtClean="0">
                <a:latin typeface="Calibri" charset="0"/>
                <a:ea typeface="Calibri" charset="0"/>
                <a:cs typeface="Calibri" charset="0"/>
              </a:rPr>
              <a:t>-2017 </a:t>
            </a:r>
            <a:endParaRPr lang="mr-IN" dirty="0">
              <a:latin typeface="Calibri" charset="0"/>
              <a:ea typeface="Calibri" charset="0"/>
              <a:cs typeface="Calibri" charset="0"/>
            </a:endParaRPr>
          </a:p>
          <a:p>
            <a:pPr lvl="2" algn="just"/>
            <a:r>
              <a:rPr lang="en-US" dirty="0" smtClean="0">
                <a:latin typeface="Calibri" charset="0"/>
                <a:ea typeface="Calibri" charset="0"/>
                <a:cs typeface="Calibri" charset="0"/>
              </a:rPr>
              <a:t>25</a:t>
            </a:r>
            <a:r>
              <a:rPr lang="mr-IN" dirty="0" smtClean="0">
                <a:latin typeface="Calibri" charset="0"/>
                <a:ea typeface="Calibri" charset="0"/>
                <a:cs typeface="Calibri" charset="0"/>
              </a:rPr>
              <a:t>/2017-CT(</a:t>
            </a:r>
            <a:r>
              <a:rPr lang="mr-IN" dirty="0" err="1" smtClean="0">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a:t>
            </a:r>
            <a:r>
              <a:rPr lang="en-US" dirty="0" smtClean="0">
                <a:latin typeface="Calibri" charset="0"/>
                <a:ea typeface="Calibri" charset="0"/>
                <a:cs typeface="Calibri" charset="0"/>
              </a:rPr>
              <a:t>21</a:t>
            </a:r>
            <a:r>
              <a:rPr lang="mr-IN" dirty="0" smtClean="0">
                <a:latin typeface="Calibri" charset="0"/>
                <a:ea typeface="Calibri" charset="0"/>
                <a:cs typeface="Calibri" charset="0"/>
              </a:rPr>
              <a:t>-0</a:t>
            </a:r>
            <a:r>
              <a:rPr lang="en-US" dirty="0" smtClean="0">
                <a:latin typeface="Calibri" charset="0"/>
                <a:ea typeface="Calibri" charset="0"/>
                <a:cs typeface="Calibri" charset="0"/>
              </a:rPr>
              <a:t>9</a:t>
            </a:r>
            <a:r>
              <a:rPr lang="mr-IN" dirty="0" smtClean="0">
                <a:latin typeface="Calibri" charset="0"/>
                <a:ea typeface="Calibri" charset="0"/>
                <a:cs typeface="Calibri" charset="0"/>
              </a:rPr>
              <a:t>-2017 </a:t>
            </a:r>
            <a:endParaRPr lang="mr-IN" dirty="0">
              <a:latin typeface="Calibri" charset="0"/>
              <a:ea typeface="Calibri" charset="0"/>
              <a:cs typeface="Calibri" charset="0"/>
            </a:endParaRPr>
          </a:p>
          <a:p>
            <a:pPr lvl="2" algn="just"/>
            <a:r>
              <a:rPr lang="en-US" dirty="0" smtClean="0">
                <a:latin typeface="Calibri" charset="0"/>
                <a:ea typeface="Calibri" charset="0"/>
                <a:cs typeface="Calibri" charset="0"/>
              </a:rPr>
              <a:t>32</a:t>
            </a:r>
            <a:r>
              <a:rPr lang="mr-IN" dirty="0" smtClean="0">
                <a:latin typeface="Calibri" charset="0"/>
                <a:ea typeface="Calibri" charset="0"/>
                <a:cs typeface="Calibri" charset="0"/>
              </a:rPr>
              <a:t>/2017-CT(</a:t>
            </a:r>
            <a:r>
              <a:rPr lang="mr-IN" dirty="0" err="1" smtClean="0">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a:t>
            </a:r>
            <a:r>
              <a:rPr lang="en-US" dirty="0" smtClean="0">
                <a:latin typeface="Calibri" charset="0"/>
                <a:ea typeface="Calibri" charset="0"/>
                <a:cs typeface="Calibri" charset="0"/>
              </a:rPr>
              <a:t>13</a:t>
            </a:r>
            <a:r>
              <a:rPr lang="mr-IN" dirty="0" smtClean="0">
                <a:latin typeface="Calibri" charset="0"/>
                <a:ea typeface="Calibri" charset="0"/>
                <a:cs typeface="Calibri" charset="0"/>
              </a:rPr>
              <a:t>-</a:t>
            </a:r>
            <a:r>
              <a:rPr lang="en-US" dirty="0" smtClean="0">
                <a:latin typeface="Calibri" charset="0"/>
                <a:ea typeface="Calibri" charset="0"/>
                <a:cs typeface="Calibri" charset="0"/>
              </a:rPr>
              <a:t>10</a:t>
            </a:r>
            <a:r>
              <a:rPr lang="mr-IN" dirty="0" smtClean="0">
                <a:latin typeface="Calibri" charset="0"/>
                <a:ea typeface="Calibri" charset="0"/>
                <a:cs typeface="Calibri" charset="0"/>
              </a:rPr>
              <a:t>-2017 </a:t>
            </a:r>
            <a:endParaRPr lang="mr-IN" dirty="0">
              <a:latin typeface="Calibri" charset="0"/>
              <a:ea typeface="Calibri" charset="0"/>
              <a:cs typeface="Calibri" charset="0"/>
            </a:endParaRPr>
          </a:p>
          <a:p>
            <a:pPr lvl="2" algn="just"/>
            <a:r>
              <a:rPr lang="en-US" dirty="0" smtClean="0">
                <a:latin typeface="Calibri" charset="0"/>
                <a:ea typeface="Calibri" charset="0"/>
                <a:cs typeface="Calibri" charset="0"/>
              </a:rPr>
              <a:t>02</a:t>
            </a:r>
            <a:r>
              <a:rPr lang="mr-IN" dirty="0" smtClean="0">
                <a:latin typeface="Calibri" charset="0"/>
                <a:ea typeface="Calibri" charset="0"/>
                <a:cs typeface="Calibri" charset="0"/>
              </a:rPr>
              <a:t>/201</a:t>
            </a:r>
            <a:r>
              <a:rPr lang="en-US" dirty="0" smtClean="0">
                <a:latin typeface="Calibri" charset="0"/>
                <a:ea typeface="Calibri" charset="0"/>
                <a:cs typeface="Calibri" charset="0"/>
              </a:rPr>
              <a:t>8</a:t>
            </a:r>
            <a:r>
              <a:rPr lang="mr-IN" dirty="0" smtClean="0">
                <a:latin typeface="Calibri" charset="0"/>
                <a:ea typeface="Calibri" charset="0"/>
                <a:cs typeface="Calibri" charset="0"/>
              </a:rPr>
              <a:t>-CT(</a:t>
            </a:r>
            <a:r>
              <a:rPr lang="mr-IN" dirty="0" err="1" smtClean="0">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a:t>
            </a:r>
            <a:r>
              <a:rPr lang="en-US" dirty="0" smtClean="0">
                <a:latin typeface="Calibri" charset="0"/>
                <a:ea typeface="Calibri" charset="0"/>
                <a:cs typeface="Calibri" charset="0"/>
              </a:rPr>
              <a:t>25</a:t>
            </a:r>
            <a:r>
              <a:rPr lang="mr-IN" dirty="0" smtClean="0">
                <a:latin typeface="Calibri" charset="0"/>
                <a:ea typeface="Calibri" charset="0"/>
                <a:cs typeface="Calibri" charset="0"/>
              </a:rPr>
              <a:t>-</a:t>
            </a:r>
            <a:r>
              <a:rPr lang="en-US" dirty="0" smtClean="0">
                <a:latin typeface="Calibri" charset="0"/>
                <a:ea typeface="Calibri" charset="0"/>
                <a:cs typeface="Calibri" charset="0"/>
              </a:rPr>
              <a:t>01</a:t>
            </a:r>
            <a:r>
              <a:rPr lang="mr-IN" dirty="0" smtClean="0">
                <a:latin typeface="Calibri" charset="0"/>
                <a:ea typeface="Calibri" charset="0"/>
                <a:cs typeface="Calibri" charset="0"/>
              </a:rPr>
              <a:t>-201</a:t>
            </a:r>
            <a:r>
              <a:rPr lang="en-US" dirty="0" smtClean="0">
                <a:latin typeface="Calibri" charset="0"/>
                <a:ea typeface="Calibri" charset="0"/>
                <a:cs typeface="Calibri" charset="0"/>
              </a:rPr>
              <a:t>8</a:t>
            </a:r>
            <a:r>
              <a:rPr lang="mr-IN" dirty="0" smtClean="0">
                <a:latin typeface="Calibri" charset="0"/>
                <a:ea typeface="Calibri" charset="0"/>
                <a:cs typeface="Calibri" charset="0"/>
              </a:rPr>
              <a:t> </a:t>
            </a:r>
            <a:endParaRPr lang="mr-IN" dirty="0">
              <a:latin typeface="Calibri" charset="0"/>
              <a:ea typeface="Calibri" charset="0"/>
              <a:cs typeface="Calibri" charset="0"/>
            </a:endParaRPr>
          </a:p>
          <a:p>
            <a:pPr lvl="1" algn="just"/>
            <a:endParaRPr lang="en-US" dirty="0">
              <a:latin typeface="Calibri" charset="0"/>
              <a:ea typeface="Calibri" charset="0"/>
              <a:cs typeface="Calibri" charset="0"/>
            </a:endParaRPr>
          </a:p>
        </p:txBody>
      </p:sp>
    </p:spTree>
    <p:extLst>
      <p:ext uri="{BB962C8B-B14F-4D97-AF65-F5344CB8AC3E}">
        <p14:creationId xmlns:p14="http://schemas.microsoft.com/office/powerpoint/2010/main" val="2763224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000"/>
                                        <p:tgtEl>
                                          <p:spTgt spid="3">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2000"/>
                                        <p:tgtEl>
                                          <p:spTgt spid="3">
                                            <p:txEl>
                                              <p:pRg st="8" end="8"/>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a:t>
            </a:r>
            <a:r>
              <a:rPr lang="en-US" sz="2800" u="sng" dirty="0" smtClean="0">
                <a:latin typeface="Times New Roman" pitchFamily="18" charset="0"/>
                <a:cs typeface="Times New Roman" pitchFamily="18" charset="0"/>
              </a:rPr>
              <a:t>Turnover- Non GST Supply</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117657" y="1549602"/>
            <a:ext cx="11935798" cy="5308398"/>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a:buFont typeface="Wingdings" charset="2"/>
              <a:buChar char="Ø"/>
            </a:pPr>
            <a:r>
              <a:rPr lang="en-US" sz="2400" dirty="0" smtClean="0">
                <a:latin typeface="Times New Roman" pitchFamily="18" charset="0"/>
                <a:cs typeface="Times New Roman" pitchFamily="18" charset="0"/>
              </a:rPr>
              <a:t>No Supply-Sh.-III Supply such as </a:t>
            </a:r>
          </a:p>
          <a:p>
            <a:r>
              <a:rPr lang="en-US" sz="2400" dirty="0" smtClean="0">
                <a:latin typeface="Times New Roman" pitchFamily="18" charset="0"/>
                <a:cs typeface="Times New Roman" pitchFamily="18" charset="0"/>
              </a:rPr>
              <a:t>Salary</a:t>
            </a:r>
          </a:p>
          <a:p>
            <a:r>
              <a:rPr lang="en-US" sz="2400" dirty="0" smtClean="0">
                <a:latin typeface="Times New Roman" pitchFamily="18" charset="0"/>
                <a:cs typeface="Times New Roman" pitchFamily="18" charset="0"/>
              </a:rPr>
              <a:t>Sale of Land &amp; Building (excluding taxable building)</a:t>
            </a:r>
          </a:p>
          <a:p>
            <a:r>
              <a:rPr lang="en-US" sz="2400" dirty="0" smtClean="0">
                <a:latin typeface="Times New Roman" pitchFamily="18" charset="0"/>
                <a:cs typeface="Times New Roman" pitchFamily="18" charset="0"/>
              </a:rPr>
              <a:t> Actionable claims other then lottery, betting and gambling.</a:t>
            </a:r>
          </a:p>
          <a:p>
            <a:pPr>
              <a:buFont typeface="Wingdings" charset="2"/>
              <a:buChar char="Ø"/>
            </a:pPr>
            <a:r>
              <a:rPr lang="en-US" sz="2400" dirty="0" smtClean="0">
                <a:latin typeface="Times New Roman" pitchFamily="18" charset="0"/>
                <a:cs typeface="Times New Roman" pitchFamily="18" charset="0"/>
              </a:rPr>
              <a:t>Non taxable Supply S. 2(78)</a:t>
            </a:r>
          </a:p>
          <a:p>
            <a:pPr>
              <a:buFont typeface="Arial" charset="0"/>
              <a:buChar char="•"/>
            </a:pPr>
            <a:r>
              <a:rPr lang="en-US" sz="2400" dirty="0"/>
              <a:t>P</a:t>
            </a:r>
            <a:r>
              <a:rPr lang="en-US" sz="2400" dirty="0" smtClean="0"/>
              <a:t>etroleum </a:t>
            </a:r>
            <a:r>
              <a:rPr lang="en-US" sz="2400" dirty="0"/>
              <a:t>crude, high speed diesel, </a:t>
            </a:r>
            <a:r>
              <a:rPr lang="en-US" sz="2400" dirty="0" smtClean="0"/>
              <a:t>petrol, </a:t>
            </a:r>
            <a:r>
              <a:rPr lang="en-US" sz="2400" dirty="0"/>
              <a:t>natural gas and aviation turbine fuel </a:t>
            </a:r>
            <a:endParaRPr lang="en-US" sz="2400" dirty="0" smtClean="0"/>
          </a:p>
          <a:p>
            <a:pPr>
              <a:buFont typeface="Arial" charset="0"/>
              <a:buChar char="•"/>
            </a:pPr>
            <a:r>
              <a:rPr lang="en-US" sz="2400" dirty="0"/>
              <a:t>A</a:t>
            </a:r>
            <a:r>
              <a:rPr lang="en-US" sz="2400" dirty="0" smtClean="0"/>
              <a:t>lcoholic </a:t>
            </a:r>
            <a:r>
              <a:rPr lang="en-US" sz="2400" dirty="0"/>
              <a:t>liquor for human consumption </a:t>
            </a:r>
          </a:p>
          <a:p>
            <a:pPr>
              <a:buFont typeface="Wingdings" charset="2"/>
              <a:buChar char="Ø"/>
            </a:pPr>
            <a:endParaRPr lang="en-US" sz="2000" dirty="0" smtClean="0">
              <a:solidFill>
                <a:schemeClr val="accent5"/>
              </a:solidFill>
              <a:latin typeface="Times New Roman" pitchFamily="18" charset="0"/>
              <a:cs typeface="Times New Roman" pitchFamily="18" charset="0"/>
            </a:endParaRPr>
          </a:p>
          <a:p>
            <a:pPr>
              <a:buFont typeface="Wingdings" charset="2"/>
              <a:buChar char="Ø"/>
            </a:pPr>
            <a:r>
              <a:rPr lang="en-US" sz="2000" dirty="0" smtClean="0">
                <a:solidFill>
                  <a:schemeClr val="accent5"/>
                </a:solidFill>
                <a:latin typeface="Times New Roman" pitchFamily="18" charset="0"/>
                <a:cs typeface="Times New Roman" pitchFamily="18" charset="0"/>
              </a:rPr>
              <a:t>Other </a:t>
            </a:r>
            <a:r>
              <a:rPr lang="en-US" sz="2000" dirty="0">
                <a:solidFill>
                  <a:schemeClr val="accent5"/>
                </a:solidFill>
                <a:latin typeface="Times New Roman" pitchFamily="18" charset="0"/>
                <a:cs typeface="Times New Roman" pitchFamily="18" charset="0"/>
              </a:rPr>
              <a:t>Income</a:t>
            </a:r>
          </a:p>
          <a:p>
            <a:pPr>
              <a:buFont typeface="Arial" charset="0"/>
              <a:buChar char="•"/>
            </a:pPr>
            <a:r>
              <a:rPr lang="en-US" sz="2000" dirty="0">
                <a:solidFill>
                  <a:schemeClr val="accent5"/>
                </a:solidFill>
                <a:latin typeface="Times New Roman" pitchFamily="18" charset="0"/>
                <a:cs typeface="Times New Roman" pitchFamily="18" charset="0"/>
              </a:rPr>
              <a:t>If it is in the course or furtherance of business will be covered under Supply and turnover, such as Sale of old business car, old furniture, sales of scrap</a:t>
            </a:r>
          </a:p>
          <a:p>
            <a:pPr>
              <a:buFont typeface="Arial" charset="0"/>
              <a:buChar char="•"/>
            </a:pPr>
            <a:r>
              <a:rPr lang="en-US" sz="2000" dirty="0">
                <a:solidFill>
                  <a:schemeClr val="accent5"/>
                </a:solidFill>
                <a:latin typeface="Times New Roman" pitchFamily="18" charset="0"/>
                <a:cs typeface="Times New Roman" pitchFamily="18" charset="0"/>
              </a:rPr>
              <a:t>Otherwise It will not be part of Supply and turnover, such as Interest on Saving bank account/FD, selling of household items</a:t>
            </a:r>
          </a:p>
          <a:p>
            <a:pPr>
              <a:buFont typeface="Arial" charset="0"/>
              <a:buChar char="•"/>
            </a:pPr>
            <a:endParaRPr lang="en-US" sz="2400" dirty="0"/>
          </a:p>
          <a:p>
            <a:pPr>
              <a:buFont typeface="Arial" charset="0"/>
              <a:buChar char="•"/>
            </a:pPr>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02044631"/>
      </p:ext>
    </p:extLst>
  </p:cSld>
  <p:clrMapOvr>
    <a:masterClrMapping/>
  </p:clrMapOvr>
  <p:transition spd="slow">
    <p:wipe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0" y="590213"/>
            <a:ext cx="12206050" cy="844697"/>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   Rate Change Notifications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838200" y="1856941"/>
            <a:ext cx="10515600" cy="4573246"/>
          </a:xfrm>
          <a:solidFill>
            <a:schemeClr val="bg2"/>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gn="just"/>
            <a:r>
              <a:rPr lang="en-US" dirty="0" smtClean="0">
                <a:latin typeface="Calibri" charset="0"/>
                <a:ea typeface="Calibri" charset="0"/>
                <a:cs typeface="Calibri" charset="0"/>
              </a:rPr>
              <a:t>Services (11/2017 dated 28.06.2017)</a:t>
            </a:r>
          </a:p>
          <a:p>
            <a:pPr lvl="2" algn="just"/>
            <a:r>
              <a:rPr lang="mr-IN" dirty="0">
                <a:latin typeface="Calibri" charset="0"/>
                <a:ea typeface="Calibri" charset="0"/>
                <a:cs typeface="Calibri" charset="0"/>
              </a:rPr>
              <a:t>20/2017-CT (</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 </a:t>
            </a:r>
            <a:r>
              <a:rPr lang="mr-IN" dirty="0" smtClean="0">
                <a:latin typeface="Calibri" charset="0"/>
                <a:ea typeface="Calibri" charset="0"/>
                <a:cs typeface="Calibri" charset="0"/>
              </a:rPr>
              <a:t>22-08-2017</a:t>
            </a:r>
            <a:endParaRPr lang="en-US" dirty="0" smtClean="0">
              <a:latin typeface="Calibri" charset="0"/>
              <a:ea typeface="Calibri" charset="0"/>
              <a:cs typeface="Calibri" charset="0"/>
            </a:endParaRPr>
          </a:p>
          <a:p>
            <a:pPr lvl="2" algn="just"/>
            <a:r>
              <a:rPr lang="mr-IN" dirty="0">
                <a:latin typeface="Calibri" charset="0"/>
                <a:ea typeface="Calibri" charset="0"/>
                <a:cs typeface="Calibri" charset="0"/>
              </a:rPr>
              <a:t>24/2017-CT (</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21-09-2017 </a:t>
            </a:r>
          </a:p>
          <a:p>
            <a:pPr lvl="2" algn="just"/>
            <a:r>
              <a:rPr lang="mr-IN" dirty="0">
                <a:latin typeface="Calibri" charset="0"/>
                <a:ea typeface="Calibri" charset="0"/>
                <a:cs typeface="Calibri" charset="0"/>
              </a:rPr>
              <a:t>31/2017-CT (</a:t>
            </a:r>
            <a:r>
              <a:rPr lang="mr-IN" dirty="0" err="1">
                <a:latin typeface="Calibri" charset="0"/>
                <a:ea typeface="Calibri" charset="0"/>
                <a:cs typeface="Calibri" charset="0"/>
              </a:rPr>
              <a:t>rate</a:t>
            </a:r>
            <a:r>
              <a:rPr lang="mr-IN" dirty="0" smtClean="0">
                <a:latin typeface="Calibri" charset="0"/>
                <a:ea typeface="Calibri" charset="0"/>
                <a:cs typeface="Calibri" charset="0"/>
              </a:rPr>
              <a:t>)</a:t>
            </a:r>
            <a:r>
              <a:rPr lang="en-US" dirty="0">
                <a:latin typeface="Calibri" charset="0"/>
                <a:ea typeface="Calibri" charset="0"/>
                <a:cs typeface="Calibri" charset="0"/>
              </a:rPr>
              <a:t> dated</a:t>
            </a:r>
            <a:r>
              <a:rPr lang="mr-IN" dirty="0" smtClean="0">
                <a:latin typeface="Calibri" charset="0"/>
                <a:ea typeface="Calibri" charset="0"/>
                <a:cs typeface="Calibri" charset="0"/>
              </a:rPr>
              <a:t> </a:t>
            </a:r>
            <a:r>
              <a:rPr lang="mr-IN" dirty="0">
                <a:latin typeface="Calibri" charset="0"/>
                <a:ea typeface="Calibri" charset="0"/>
                <a:cs typeface="Calibri" charset="0"/>
              </a:rPr>
              <a:t>13-10-2017 </a:t>
            </a:r>
          </a:p>
          <a:p>
            <a:pPr lvl="2" algn="just"/>
            <a:r>
              <a:rPr lang="mr-IN" dirty="0">
                <a:latin typeface="Calibri" charset="0"/>
                <a:ea typeface="Calibri" charset="0"/>
                <a:cs typeface="Calibri" charset="0"/>
              </a:rPr>
              <a:t>47/2017-CT (</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14-11-2017 </a:t>
            </a:r>
          </a:p>
          <a:p>
            <a:pPr lvl="2" algn="just"/>
            <a:r>
              <a:rPr lang="mr-IN" dirty="0">
                <a:latin typeface="Calibri" charset="0"/>
                <a:ea typeface="Calibri" charset="0"/>
                <a:cs typeface="Calibri" charset="0"/>
              </a:rPr>
              <a:t>01/2018-CT (</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25-01-2018 </a:t>
            </a:r>
            <a:endParaRPr lang="en-US" dirty="0" smtClean="0">
              <a:latin typeface="Calibri" charset="0"/>
              <a:ea typeface="Calibri" charset="0"/>
              <a:cs typeface="Calibri" charset="0"/>
            </a:endParaRPr>
          </a:p>
          <a:p>
            <a:pPr algn="just"/>
            <a:r>
              <a:rPr lang="en-US" dirty="0" smtClean="0">
                <a:latin typeface="Calibri" charset="0"/>
                <a:ea typeface="Calibri" charset="0"/>
                <a:cs typeface="Calibri" charset="0"/>
              </a:rPr>
              <a:t>Goods (1/2017 dated 28.06.2017)</a:t>
            </a:r>
          </a:p>
          <a:p>
            <a:pPr lvl="2" algn="just"/>
            <a:r>
              <a:rPr lang="mr-IN" dirty="0" smtClean="0">
                <a:latin typeface="Calibri" charset="0"/>
                <a:ea typeface="Calibri" charset="0"/>
                <a:cs typeface="Calibri" charset="0"/>
              </a:rPr>
              <a:t>18/2017-CT(</a:t>
            </a:r>
            <a:r>
              <a:rPr lang="mr-IN" dirty="0" err="1" smtClean="0">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 </a:t>
            </a:r>
            <a:r>
              <a:rPr lang="mr-IN" dirty="0">
                <a:latin typeface="Calibri" charset="0"/>
                <a:ea typeface="Calibri" charset="0"/>
                <a:cs typeface="Calibri" charset="0"/>
              </a:rPr>
              <a:t>30-06-2017 </a:t>
            </a:r>
          </a:p>
          <a:p>
            <a:pPr lvl="2" algn="just"/>
            <a:r>
              <a:rPr lang="mr-IN" dirty="0">
                <a:latin typeface="Calibri" charset="0"/>
                <a:ea typeface="Calibri" charset="0"/>
                <a:cs typeface="Calibri" charset="0"/>
              </a:rPr>
              <a:t>19/2017-CT(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18-08-2017 </a:t>
            </a:r>
          </a:p>
          <a:p>
            <a:pPr lvl="2" algn="just"/>
            <a:r>
              <a:rPr lang="mr-IN" dirty="0">
                <a:latin typeface="Calibri" charset="0"/>
                <a:ea typeface="Calibri" charset="0"/>
                <a:cs typeface="Calibri" charset="0"/>
              </a:rPr>
              <a:t>27/2017-CT(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22-09-2017 </a:t>
            </a:r>
          </a:p>
          <a:p>
            <a:pPr lvl="2" algn="just"/>
            <a:r>
              <a:rPr lang="mr-IN" dirty="0">
                <a:latin typeface="Calibri" charset="0"/>
                <a:ea typeface="Calibri" charset="0"/>
                <a:cs typeface="Calibri" charset="0"/>
              </a:rPr>
              <a:t>34/2017-CT(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13-10-2017 </a:t>
            </a:r>
          </a:p>
          <a:p>
            <a:pPr lvl="2" algn="just"/>
            <a:r>
              <a:rPr lang="mr-IN" dirty="0">
                <a:latin typeface="Calibri" charset="0"/>
                <a:ea typeface="Calibri" charset="0"/>
                <a:cs typeface="Calibri" charset="0"/>
              </a:rPr>
              <a:t>41/2017-CT(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14-11-2017 </a:t>
            </a:r>
          </a:p>
          <a:p>
            <a:pPr lvl="2" algn="just"/>
            <a:r>
              <a:rPr lang="mr-IN" dirty="0">
                <a:latin typeface="Calibri" charset="0"/>
                <a:ea typeface="Calibri" charset="0"/>
                <a:cs typeface="Calibri" charset="0"/>
              </a:rPr>
              <a:t>06/2018-CT(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25-01-2018 </a:t>
            </a:r>
          </a:p>
          <a:p>
            <a:pPr lvl="2" algn="just"/>
            <a:r>
              <a:rPr lang="mr-IN" dirty="0">
                <a:latin typeface="Calibri" charset="0"/>
                <a:ea typeface="Calibri" charset="0"/>
                <a:cs typeface="Calibri" charset="0"/>
              </a:rPr>
              <a:t>08/2018-CT(</a:t>
            </a:r>
            <a:r>
              <a:rPr lang="mr-IN" dirty="0" err="1">
                <a:latin typeface="Calibri" charset="0"/>
                <a:ea typeface="Calibri" charset="0"/>
                <a:cs typeface="Calibri" charset="0"/>
              </a:rPr>
              <a:t>rate</a:t>
            </a:r>
            <a:r>
              <a:rPr lang="mr-IN" dirty="0">
                <a:latin typeface="Calibri" charset="0"/>
                <a:ea typeface="Calibri" charset="0"/>
                <a:cs typeface="Calibri" charset="0"/>
              </a:rPr>
              <a:t>) </a:t>
            </a:r>
            <a:r>
              <a:rPr lang="en-US" dirty="0" smtClean="0">
                <a:latin typeface="Calibri" charset="0"/>
                <a:ea typeface="Calibri" charset="0"/>
                <a:cs typeface="Calibri" charset="0"/>
              </a:rPr>
              <a:t>dated</a:t>
            </a:r>
            <a:r>
              <a:rPr lang="mr-IN" dirty="0">
                <a:latin typeface="Calibri" charset="0"/>
                <a:ea typeface="Calibri" charset="0"/>
                <a:cs typeface="Calibri" charset="0"/>
              </a:rPr>
              <a:t> 25-01-2018 </a:t>
            </a:r>
          </a:p>
          <a:p>
            <a:pPr lvl="1" algn="just"/>
            <a:endParaRPr lang="mr-IN" dirty="0">
              <a:latin typeface="Calibri" charset="0"/>
              <a:ea typeface="Calibri" charset="0"/>
              <a:cs typeface="Calibri" charset="0"/>
            </a:endParaRPr>
          </a:p>
          <a:p>
            <a:pPr lvl="1" algn="just"/>
            <a:endParaRPr lang="en-US" dirty="0">
              <a:latin typeface="Calibri" charset="0"/>
              <a:ea typeface="Calibri" charset="0"/>
              <a:cs typeface="Calibri" charset="0"/>
            </a:endParaRPr>
          </a:p>
        </p:txBody>
      </p:sp>
    </p:spTree>
    <p:extLst>
      <p:ext uri="{BB962C8B-B14F-4D97-AF65-F5344CB8AC3E}">
        <p14:creationId xmlns:p14="http://schemas.microsoft.com/office/powerpoint/2010/main" val="12920916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000"/>
                                        <p:tgtEl>
                                          <p:spTgt spid="3">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20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2000"/>
                                        <p:tgtEl>
                                          <p:spTgt spid="3">
                                            <p:txEl>
                                              <p:pRg st="8" end="8"/>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2000"/>
                                        <p:tgtEl>
                                          <p:spTgt spid="3">
                                            <p:txEl>
                                              <p:pRg st="9" end="9"/>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fade">
                                      <p:cBhvr>
                                        <p:cTn id="45" dur="2000"/>
                                        <p:tgtEl>
                                          <p:spTgt spid="3">
                                            <p:txEl>
                                              <p:pRg st="10" end="1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fade">
                                      <p:cBhvr>
                                        <p:cTn id="48" dur="2000"/>
                                        <p:tgtEl>
                                          <p:spTgt spid="3">
                                            <p:txEl>
                                              <p:pRg st="11" end="11"/>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fade">
                                      <p:cBhvr>
                                        <p:cTn id="51" dur="2000"/>
                                        <p:tgtEl>
                                          <p:spTgt spid="3">
                                            <p:txEl>
                                              <p:pRg st="12" end="12"/>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fade">
                                      <p:cBhvr>
                                        <p:cTn id="54" dur="2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2430684" y="680013"/>
            <a:ext cx="7379360" cy="5534520"/>
          </a:xfrm>
          <a:prstGeom prst="rect">
            <a:avLst/>
          </a:prstGeom>
        </p:spPr>
      </p:pic>
      <p:sp>
        <p:nvSpPr>
          <p:cNvPr id="5" name="TextBox 4"/>
          <p:cNvSpPr txBox="1"/>
          <p:nvPr/>
        </p:nvSpPr>
        <p:spPr>
          <a:xfrm>
            <a:off x="2430684" y="5845201"/>
            <a:ext cx="7379360" cy="646331"/>
          </a:xfrm>
          <a:prstGeom prst="rect">
            <a:avLst/>
          </a:prstGeom>
          <a:solidFill>
            <a:schemeClr val="accent6">
              <a:lumMod val="60000"/>
              <a:lumOff val="40000"/>
            </a:schemeClr>
          </a:solidFill>
        </p:spPr>
        <p:txBody>
          <a:bodyPr wrap="square" rtlCol="0">
            <a:spAutoFit/>
          </a:bodyPr>
          <a:lstStyle/>
          <a:p>
            <a:pPr algn="r"/>
            <a:r>
              <a:rPr lang="en-US" sz="3600" dirty="0">
                <a:solidFill>
                  <a:schemeClr val="bg1"/>
                </a:solidFill>
              </a:rPr>
              <a:t>Thank You</a:t>
            </a:r>
          </a:p>
        </p:txBody>
      </p:sp>
    </p:spTree>
    <p:extLst>
      <p:ext uri="{BB962C8B-B14F-4D97-AF65-F5344CB8AC3E}">
        <p14:creationId xmlns:p14="http://schemas.microsoft.com/office/powerpoint/2010/main" val="548720667"/>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52" y="533942"/>
            <a:ext cx="12206052" cy="900964"/>
          </a:xfrm>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sz="2800" dirty="0" smtClean="0">
                <a:latin typeface="Times New Roman" pitchFamily="18" charset="0"/>
                <a:cs typeface="Times New Roman" pitchFamily="18" charset="0"/>
              </a:rPr>
              <a:t>Supply</a:t>
            </a:r>
            <a:endParaRPr lang="en-US" sz="2800" u="sng" dirty="0">
              <a:latin typeface="Times New Roman" pitchFamily="18" charset="0"/>
              <a:cs typeface="Times New Roman" pitchFamily="18" charset="0"/>
            </a:endParaRPr>
          </a:p>
        </p:txBody>
      </p:sp>
      <p:sp>
        <p:nvSpPr>
          <p:cNvPr id="3" name="Content Placeholder 2"/>
          <p:cNvSpPr>
            <a:spLocks noGrp="1"/>
          </p:cNvSpPr>
          <p:nvPr>
            <p:ph idx="1"/>
          </p:nvPr>
        </p:nvSpPr>
        <p:spPr>
          <a:xfrm>
            <a:off x="0" y="1448761"/>
            <a:ext cx="12192000" cy="5423094"/>
          </a:xfrm>
          <a:solidFill>
            <a:schemeClr val="bg2"/>
          </a:solidFill>
        </p:spPr>
        <p:style>
          <a:lnRef idx="2">
            <a:schemeClr val="dk1"/>
          </a:lnRef>
          <a:fillRef idx="1">
            <a:schemeClr val="lt1"/>
          </a:fillRef>
          <a:effectRef idx="0">
            <a:schemeClr val="dk1"/>
          </a:effectRef>
          <a:fontRef idx="minor">
            <a:schemeClr val="dk1"/>
          </a:fontRef>
        </p:style>
        <p:txBody>
          <a:bodyPr>
            <a:noAutofit/>
          </a:bodyPr>
          <a:lstStyle/>
          <a:p>
            <a:pPr marL="0" indent="0">
              <a:buNone/>
            </a:pPr>
            <a:r>
              <a:rPr lang="en-US" sz="2400" b="1" dirty="0" smtClean="0"/>
              <a:t>Sec. 7</a:t>
            </a:r>
            <a:r>
              <a:rPr lang="en-US" sz="2400" b="1" dirty="0"/>
              <a:t>. </a:t>
            </a:r>
            <a:r>
              <a:rPr lang="en-US" sz="2400" dirty="0"/>
              <a:t>(</a:t>
            </a:r>
            <a:r>
              <a:rPr lang="en-US" sz="2400" i="1" dirty="0"/>
              <a:t>1</a:t>
            </a:r>
            <a:r>
              <a:rPr lang="en-US" sz="2400" dirty="0"/>
              <a:t>) For the purposes of this Act, the expression “supply” includes–– </a:t>
            </a:r>
          </a:p>
          <a:p>
            <a:pPr marL="0" indent="0">
              <a:buNone/>
            </a:pPr>
            <a:endParaRPr lang="en-US" sz="2400" dirty="0" smtClean="0"/>
          </a:p>
          <a:p>
            <a:pPr marL="0" indent="0">
              <a:buNone/>
            </a:pPr>
            <a:r>
              <a:rPr lang="en-US" sz="2400" dirty="0" smtClean="0"/>
              <a:t>(</a:t>
            </a:r>
            <a:r>
              <a:rPr lang="en-US" sz="2400" i="1" dirty="0"/>
              <a:t>a</a:t>
            </a:r>
            <a:r>
              <a:rPr lang="en-US" sz="2400" dirty="0"/>
              <a:t>) </a:t>
            </a:r>
            <a:r>
              <a:rPr lang="en-US" sz="2400" dirty="0" smtClean="0"/>
              <a:t>-all </a:t>
            </a:r>
            <a:r>
              <a:rPr lang="en-US" sz="2400" dirty="0"/>
              <a:t>forms of supply </a:t>
            </a:r>
            <a:endParaRPr lang="en-US" sz="2400" dirty="0" smtClean="0"/>
          </a:p>
          <a:p>
            <a:pPr marL="0" indent="0">
              <a:buNone/>
            </a:pPr>
            <a:r>
              <a:rPr lang="mr-IN" sz="2000" dirty="0" smtClean="0"/>
              <a:t>……………………………………</a:t>
            </a:r>
            <a:r>
              <a:rPr lang="en-US" sz="2000" dirty="0" smtClean="0"/>
              <a:t>..of </a:t>
            </a:r>
            <a:r>
              <a:rPr lang="en-US" sz="2000" dirty="0"/>
              <a:t>goods or services or </a:t>
            </a:r>
            <a:r>
              <a:rPr lang="en-US" sz="2000" dirty="0" smtClean="0"/>
              <a:t>both </a:t>
            </a:r>
            <a:r>
              <a:rPr lang="en-US" sz="2000" dirty="0"/>
              <a:t>such as sale, transfer, barter, </a:t>
            </a:r>
            <a:r>
              <a:rPr lang="en-US" sz="2000" dirty="0" smtClean="0"/>
              <a:t>exchange</a:t>
            </a:r>
            <a:r>
              <a:rPr lang="en-US" sz="2000" dirty="0"/>
              <a:t>, </a:t>
            </a:r>
            <a:r>
              <a:rPr lang="en-US" sz="2000" dirty="0" err="1"/>
              <a:t>licence</a:t>
            </a:r>
            <a:r>
              <a:rPr lang="en-US" sz="2000" dirty="0"/>
              <a:t>, rental, lease or disposal made or agreed to be </a:t>
            </a:r>
            <a:r>
              <a:rPr lang="en-US" sz="2000" dirty="0" smtClean="0"/>
              <a:t>made</a:t>
            </a:r>
            <a:r>
              <a:rPr lang="mr-IN" sz="2000" dirty="0" smtClean="0"/>
              <a:t>………</a:t>
            </a:r>
            <a:r>
              <a:rPr lang="en-US" sz="2000" dirty="0" smtClean="0"/>
              <a:t>.. </a:t>
            </a:r>
          </a:p>
          <a:p>
            <a:pPr marL="0" indent="0">
              <a:buNone/>
            </a:pPr>
            <a:r>
              <a:rPr lang="en-US" sz="2400" dirty="0" smtClean="0"/>
              <a:t>-for </a:t>
            </a:r>
            <a:r>
              <a:rPr lang="en-US" sz="2400" dirty="0"/>
              <a:t>a consideration </a:t>
            </a:r>
            <a:r>
              <a:rPr lang="en-US" sz="1600" dirty="0"/>
              <a:t>by a person </a:t>
            </a:r>
          </a:p>
          <a:p>
            <a:pPr marL="0" indent="0">
              <a:buNone/>
            </a:pPr>
            <a:r>
              <a:rPr lang="en-US" sz="2400" dirty="0" smtClean="0"/>
              <a:t>-in </a:t>
            </a:r>
            <a:r>
              <a:rPr lang="en-US" sz="2400" dirty="0"/>
              <a:t>the course or furtherance of business; </a:t>
            </a:r>
          </a:p>
          <a:p>
            <a:pPr marL="0" indent="0">
              <a:buNone/>
            </a:pPr>
            <a:r>
              <a:rPr lang="en-US" sz="2400" dirty="0"/>
              <a:t>(</a:t>
            </a:r>
            <a:r>
              <a:rPr lang="en-US" sz="2400" i="1" dirty="0"/>
              <a:t>b</a:t>
            </a:r>
            <a:r>
              <a:rPr lang="en-US" sz="2400" dirty="0"/>
              <a:t>) import of services for a consideration whether or not in the course or furtherance of business; </a:t>
            </a:r>
            <a:endParaRPr lang="en-US" sz="2400" dirty="0" smtClean="0"/>
          </a:p>
          <a:p>
            <a:pPr marL="0" indent="0">
              <a:buNone/>
            </a:pPr>
            <a:r>
              <a:rPr lang="de-DE" sz="2400" dirty="0" smtClean="0"/>
              <a:t>(c) </a:t>
            </a:r>
            <a:r>
              <a:rPr lang="en-US" sz="2400" dirty="0" smtClean="0"/>
              <a:t>the </a:t>
            </a:r>
            <a:r>
              <a:rPr lang="en-US" sz="2400" dirty="0"/>
              <a:t>activities specified in Schedule </a:t>
            </a:r>
            <a:r>
              <a:rPr lang="en-US" sz="2400" dirty="0" smtClean="0"/>
              <a:t>I </a:t>
            </a:r>
            <a:r>
              <a:rPr lang="en-US" sz="2400" dirty="0"/>
              <a:t>, made or agreed to be made without a consideration </a:t>
            </a:r>
            <a:endParaRPr lang="en-US" sz="2400" dirty="0" smtClean="0"/>
          </a:p>
          <a:p>
            <a:pPr marL="0" indent="0">
              <a:buNone/>
            </a:pPr>
            <a:endParaRPr lang="en-US" sz="2400" dirty="0" smtClean="0"/>
          </a:p>
          <a:p>
            <a:pPr>
              <a:buFont typeface="Wingdings" charset="2"/>
              <a:buChar char="ü"/>
            </a:pPr>
            <a:r>
              <a:rPr lang="en-US" sz="2400" dirty="0" smtClean="0"/>
              <a:t>SH-III 5</a:t>
            </a:r>
            <a:r>
              <a:rPr lang="pt-BR" sz="2400" dirty="0" smtClean="0"/>
              <a:t>(e)</a:t>
            </a:r>
            <a:r>
              <a:rPr lang="en-US" sz="2400" dirty="0" smtClean="0"/>
              <a:t> agreeing </a:t>
            </a:r>
            <a:r>
              <a:rPr lang="en-US" sz="2400" dirty="0"/>
              <a:t>to the obligation to refrain from an act, or to tolerate an act or a situation, or to do an act; </a:t>
            </a:r>
          </a:p>
          <a:p>
            <a:pPr marL="0" indent="0">
              <a:buNone/>
            </a:pPr>
            <a:endParaRPr lang="en-US" sz="2400" dirty="0"/>
          </a:p>
        </p:txBody>
      </p:sp>
    </p:spTree>
    <p:extLst>
      <p:ext uri="{BB962C8B-B14F-4D97-AF65-F5344CB8AC3E}">
        <p14:creationId xmlns:p14="http://schemas.microsoft.com/office/powerpoint/2010/main" val="1746268509"/>
      </p:ext>
    </p:extLst>
  </p:cSld>
  <p:clrMapOvr>
    <a:masterClrMapping/>
  </p:clrMapOvr>
  <p:transition spd="slow">
    <p:wipe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57019</TotalTime>
  <Words>10034</Words>
  <Application>Microsoft Macintosh PowerPoint</Application>
  <PresentationFormat>Widescreen</PresentationFormat>
  <Paragraphs>839</Paragraphs>
  <Slides>81</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81</vt:i4>
      </vt:variant>
    </vt:vector>
  </HeadingPairs>
  <TitlesOfParts>
    <vt:vector size="88" baseType="lpstr">
      <vt:lpstr>Calibri</vt:lpstr>
      <vt:lpstr>Calibri Light</vt:lpstr>
      <vt:lpstr>Mangal</vt:lpstr>
      <vt:lpstr>Times New Roman</vt:lpstr>
      <vt:lpstr>Wingdings</vt:lpstr>
      <vt:lpstr>Arial</vt:lpstr>
      <vt:lpstr>Office Theme</vt:lpstr>
      <vt:lpstr>PowerPoint Presentation</vt:lpstr>
      <vt:lpstr>     Annual Return……GSTR-9</vt:lpstr>
      <vt:lpstr>   Reconciliation and Audit…….GSTR 9C</vt:lpstr>
      <vt:lpstr>   Non Filing of GSTR-9 and GSTR-9C</vt:lpstr>
      <vt:lpstr>   Turnover</vt:lpstr>
      <vt:lpstr>   Turnover….continue</vt:lpstr>
      <vt:lpstr>   Turnover- Clarification</vt:lpstr>
      <vt:lpstr>   Turnover- Non GST Supply</vt:lpstr>
      <vt:lpstr>Supply</vt:lpstr>
      <vt:lpstr>PowerPoint Presentation</vt:lpstr>
      <vt:lpstr>PowerPoint Presentation</vt:lpstr>
      <vt:lpstr>   Dividend-Supply</vt:lpstr>
      <vt:lpstr>     Meaning of Audit……S 2(13)</vt:lpstr>
      <vt:lpstr> Accounts and Record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Audit……</vt:lpstr>
      <vt:lpstr>     ………..Audit</vt:lpstr>
      <vt:lpstr>     Works Contract 17(5)……</vt:lpstr>
      <vt:lpstr>     Audit Pointer- </vt:lpstr>
      <vt:lpstr>  Effective date of Registration</vt:lpstr>
      <vt:lpstr>   Legal provision to avail ITC</vt:lpstr>
      <vt:lpstr>  Input Tax Credit-Condition</vt:lpstr>
      <vt:lpstr>   ITC-Paid under Reverse Charge</vt:lpstr>
      <vt:lpstr>  Input Tax Credit-Time Limit</vt:lpstr>
      <vt:lpstr>   Provision for reversal of ITC-Payment not made</vt:lpstr>
      <vt:lpstr>  Input Tax Credit-Transitional Provision</vt:lpstr>
      <vt:lpstr>   ITC Reversal-Exempted and Taxable Supply</vt:lpstr>
      <vt:lpstr>   ITC Reversal-Capital Goods used for Taxable and Expempt Supply</vt:lpstr>
      <vt:lpstr>   ITC- Not allowed if tax paid under departmental demand order</vt:lpstr>
      <vt:lpstr>   Use of ITC</vt:lpstr>
      <vt:lpstr>PowerPoint Presentation</vt:lpstr>
      <vt:lpstr>PowerPoint Presentation</vt:lpstr>
      <vt:lpstr>   Block Credit…….Personnel nature expenses</vt:lpstr>
      <vt:lpstr>   Block Credit….Construction</vt:lpstr>
      <vt:lpstr>   Block Credit……Others</vt:lpstr>
      <vt:lpstr>  Job Work</vt:lpstr>
      <vt:lpstr>   Interest @ 24%</vt:lpstr>
      <vt:lpstr>   Interest…… Mismatch in ITC</vt:lpstr>
      <vt:lpstr>   Interest…..Mismatch in Credit Note</vt:lpstr>
      <vt:lpstr>   Interest @ 18%</vt:lpstr>
      <vt:lpstr>   Late Fee for non filing of GSTR-1,2 &amp; 3 </vt:lpstr>
      <vt:lpstr>   Offences and Penalties-S 122(1)……..Fix Penalty   </vt:lpstr>
      <vt:lpstr>   Fine for failure to furnish statistics. </vt:lpstr>
      <vt:lpstr>   General Penalty-Flexible upto Rs.25,000 </vt:lpstr>
      <vt:lpstr>   Relaxation in Penalty</vt:lpstr>
      <vt:lpstr>PowerPoint Presentation</vt:lpstr>
      <vt:lpstr>   Furnishing of Returns</vt:lpstr>
      <vt:lpstr>   GST on Discount</vt:lpstr>
      <vt:lpstr>   Credit Note</vt:lpstr>
      <vt:lpstr>   Credit Note</vt:lpstr>
      <vt:lpstr>   POT-Reverse Charge</vt:lpstr>
      <vt:lpstr>   Reverse Charge</vt:lpstr>
      <vt:lpstr>   Reverse Charge 9(3)-Services</vt:lpstr>
      <vt:lpstr>   Reverse Charge 9(3)-Goods</vt:lpstr>
      <vt:lpstr>   Reverse Charge 9(4)</vt:lpstr>
      <vt:lpstr>PowerPoint Presentation</vt:lpstr>
      <vt:lpstr>PowerPoint Presentation</vt:lpstr>
      <vt:lpstr>PowerPoint Presentation</vt:lpstr>
      <vt:lpstr>   Exchange Rate</vt:lpstr>
      <vt:lpstr>   Gross-up</vt:lpstr>
      <vt:lpstr>   Non matching of accounts and records</vt:lpstr>
      <vt:lpstr>   Period of retention of accounts</vt:lpstr>
      <vt:lpstr>   Exempted Supply Notification</vt:lpstr>
      <vt:lpstr>   Rate Change Notifications</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GST Reconciliation &amp;  Audit</dc:title>
  <dc:creator>Naveen Garg</dc:creator>
  <cp:lastModifiedBy>Naveen Garg</cp:lastModifiedBy>
  <cp:revision>292</cp:revision>
  <dcterms:created xsi:type="dcterms:W3CDTF">2018-09-17T06:17:22Z</dcterms:created>
  <dcterms:modified xsi:type="dcterms:W3CDTF">2019-06-23T09:28:04Z</dcterms:modified>
</cp:coreProperties>
</file>